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1"/>
  </p:notesMasterIdLst>
  <p:sldIdLst>
    <p:sldId id="256" r:id="rId5"/>
    <p:sldId id="257" r:id="rId6"/>
    <p:sldId id="260" r:id="rId7"/>
    <p:sldId id="259" r:id="rId8"/>
    <p:sldId id="258" r:id="rId9"/>
    <p:sldId id="261" r:id="rId10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EA7CC9-4B4B-41FE-AE2F-D53347B3F33D}" v="1" dt="2020-04-21T07:37:24.1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–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–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–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–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–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Dark Style 1 –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90"/>
    <p:restoredTop sz="94646"/>
  </p:normalViewPr>
  <p:slideViewPr>
    <p:cSldViewPr snapToGrid="0" snapToObjects="1">
      <p:cViewPr varScale="1">
        <p:scale>
          <a:sx n="51" d="100"/>
          <a:sy n="51" d="100"/>
        </p:scale>
        <p:origin x="25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Mitchell" userId="S::vmitchell@fulstonmanor.kent.sch.uk::75075359-2495-4e69-a093-642105935206" providerId="AD" clId="Web-{1FEA7CC9-4B4B-41FE-AE2F-D53347B3F33D}"/>
    <pc:docChg chg="modSld">
      <pc:chgData name="VMitchell" userId="S::vmitchell@fulstonmanor.kent.sch.uk::75075359-2495-4e69-a093-642105935206" providerId="AD" clId="Web-{1FEA7CC9-4B4B-41FE-AE2F-D53347B3F33D}" dt="2020-04-21T07:37:24.120" v="0"/>
      <pc:docMkLst>
        <pc:docMk/>
      </pc:docMkLst>
      <pc:sldChg chg="modSp">
        <pc:chgData name="VMitchell" userId="S::vmitchell@fulstonmanor.kent.sch.uk::75075359-2495-4e69-a093-642105935206" providerId="AD" clId="Web-{1FEA7CC9-4B4B-41FE-AE2F-D53347B3F33D}" dt="2020-04-21T07:37:24.120" v="0"/>
        <pc:sldMkLst>
          <pc:docMk/>
          <pc:sldMk cId="3561889540" sldId="261"/>
        </pc:sldMkLst>
        <pc:spChg chg="mod">
          <ac:chgData name="VMitchell" userId="S::vmitchell@fulstonmanor.kent.sch.uk::75075359-2495-4e69-a093-642105935206" providerId="AD" clId="Web-{1FEA7CC9-4B4B-41FE-AE2F-D53347B3F33D}" dt="2020-04-21T07:37:24.120" v="0"/>
          <ac:spMkLst>
            <pc:docMk/>
            <pc:sldMk cId="3561889540" sldId="261"/>
            <ac:spMk id="24" creationId="{77751DAD-9BB4-5D4D-A08F-14C2AEEB619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E6B89-E7FB-2F48-99E9-BFE8826D695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182CE-74F5-C840-9D59-C32B428F5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37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182CE-74F5-C840-9D59-C32B428F53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13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182CE-74F5-C840-9D59-C32B428F53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70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182CE-74F5-C840-9D59-C32B428F53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96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40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2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3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7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19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2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4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4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9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3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6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39B10-656E-F441-AAE7-75F2118C7AD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6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bit.ly/2XjJMHt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hyperlink" Target="https://bit.ly/2Xq0ViN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hyperlink" Target="https://www.kids-world-travel-guide.com/africa-facts.html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bit.ly/3eayprp" TargetMode="External"/><Relationship Id="rId9" Type="http://schemas.openxmlformats.org/officeDocument/2006/relationships/hyperlink" Target="https://bit.ly/39UDQXO" TargetMode="External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bit.ly/3aZuqfa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it.ly/34sgyaP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bit.ly/2yKkU16" TargetMode="External"/><Relationship Id="rId10" Type="http://schemas.openxmlformats.org/officeDocument/2006/relationships/hyperlink" Target="https://bit.ly/34oDNCJ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bit.ly/3cdkCOZ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bit.ly/2Xq0ViN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it.ly/3eeaK9d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bit.ly/2xg4Bc7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hyperlink" Target="https://bit.ly/2JRQoo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itannica.com/place/Africa/Climate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it.ly/3e5z2lX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s://bit.ly/3b0QVAa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hyperlink" Target="https://bit.ly/2JUH2Z4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bit.ly/39YRGs8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it.ly/2RtQCGt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bit.ly/3baF2Ys" TargetMode="External"/><Relationship Id="rId10" Type="http://schemas.openxmlformats.org/officeDocument/2006/relationships/hyperlink" Target="https://bit.ly/3aZ8Xml" TargetMode="External"/><Relationship Id="rId4" Type="http://schemas.openxmlformats.org/officeDocument/2006/relationships/hyperlink" Target="https://bit.ly/2XBkk0j" TargetMode="External"/><Relationship Id="rId9" Type="http://schemas.openxmlformats.org/officeDocument/2006/relationships/hyperlink" Target="https://bit.ly/2VcVEIw" TargetMode="External"/><Relationship Id="rId1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png"/><Relationship Id="rId7" Type="http://schemas.openxmlformats.org/officeDocument/2006/relationships/hyperlink" Target="https://bit.ly/2RuoYt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it.ly/2y0QRC2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bit.ly/3cb6UMy" TargetMode="External"/><Relationship Id="rId10" Type="http://schemas.openxmlformats.org/officeDocument/2006/relationships/hyperlink" Target="https://bit.ly/2VjA8C0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bit.ly/2JUhtH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2"/>
            <a:ext cx="4051300" cy="11312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A875FB-AC24-0D4B-917C-F1BB5A4E578E}"/>
              </a:ext>
            </a:extLst>
          </p:cNvPr>
          <p:cNvSpPr/>
          <p:nvPr/>
        </p:nvSpPr>
        <p:spPr>
          <a:xfrm>
            <a:off x="4051300" y="0"/>
            <a:ext cx="2806700" cy="1119144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Lesson 1: What and where is Africa?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31AD9E-8904-DB46-B074-78BF428CB02A}"/>
              </a:ext>
            </a:extLst>
          </p:cNvPr>
          <p:cNvSpPr txBox="1"/>
          <p:nvPr/>
        </p:nvSpPr>
        <p:spPr>
          <a:xfrm>
            <a:off x="508000" y="1266368"/>
            <a:ext cx="233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Independent research links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14560ED-672F-4448-B29A-0864A214A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1" y="1264225"/>
            <a:ext cx="387350" cy="387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714F51-9A3D-B245-979C-387E4E852B2F}"/>
              </a:ext>
            </a:extLst>
          </p:cNvPr>
          <p:cNvSpPr txBox="1"/>
          <p:nvPr/>
        </p:nvSpPr>
        <p:spPr>
          <a:xfrm>
            <a:off x="498478" y="1613932"/>
            <a:ext cx="3238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Geography for Kids: Africa</a:t>
            </a:r>
            <a:endParaRPr lang="en-US" sz="1200" dirty="0">
              <a:hlinkClick r:id="rId4"/>
            </a:endParaRPr>
          </a:p>
          <a:p>
            <a:r>
              <a:rPr lang="en-US" sz="1200" dirty="0">
                <a:hlinkClick r:id="rId4"/>
              </a:rPr>
              <a:t>https://bit.ly/3eayprp</a:t>
            </a:r>
            <a:endParaRPr lang="en-US" sz="1200" dirty="0"/>
          </a:p>
          <a:p>
            <a:r>
              <a:rPr lang="en-US" sz="1200" dirty="0"/>
              <a:t>Kid’s World Travel Guide: Africa</a:t>
            </a:r>
            <a:endParaRPr lang="en-US" sz="1200" dirty="0">
              <a:hlinkClick r:id="rId5"/>
            </a:endParaRPr>
          </a:p>
          <a:p>
            <a:r>
              <a:rPr lang="en-US" sz="1200" dirty="0">
                <a:hlinkClick r:id="rId5"/>
              </a:rPr>
              <a:t>https://www.kids-world-travel-guide.com/africa-facts.html</a:t>
            </a:r>
            <a:r>
              <a:rPr lang="en-US" sz="12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E8E695-5321-8E4C-A8F7-0415F31126BF}"/>
              </a:ext>
            </a:extLst>
          </p:cNvPr>
          <p:cNvSpPr txBox="1"/>
          <p:nvPr/>
        </p:nvSpPr>
        <p:spPr>
          <a:xfrm>
            <a:off x="4124328" y="1264225"/>
            <a:ext cx="233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Video links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48CCB9D-31DF-A741-AC75-FBD05AC66F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6978" y="1264225"/>
            <a:ext cx="387350" cy="3873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BB6931-FD67-EC4E-8E9C-DDFAC0F06DEE}"/>
              </a:ext>
            </a:extLst>
          </p:cNvPr>
          <p:cNvSpPr txBox="1"/>
          <p:nvPr/>
        </p:nvSpPr>
        <p:spPr>
          <a:xfrm>
            <a:off x="4124328" y="1467088"/>
            <a:ext cx="28786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Geography of Africa</a:t>
            </a:r>
          </a:p>
          <a:p>
            <a:r>
              <a:rPr lang="en-US" sz="1200" dirty="0">
                <a:hlinkClick r:id="rId7"/>
              </a:rPr>
              <a:t>https://bit.ly/2Xq0ViN</a:t>
            </a:r>
            <a:endParaRPr lang="en-US" sz="1200" dirty="0"/>
          </a:p>
          <a:p>
            <a:r>
              <a:rPr lang="en-US" sz="1200" dirty="0"/>
              <a:t>Geography of Africa: Florida Pass</a:t>
            </a:r>
          </a:p>
          <a:p>
            <a:r>
              <a:rPr lang="en-GB" sz="1200" dirty="0">
                <a:hlinkClick r:id="rId8"/>
              </a:rPr>
              <a:t>https://bit.ly/2XjJMHt</a:t>
            </a:r>
            <a:endParaRPr lang="en-GB" sz="1200" dirty="0"/>
          </a:p>
          <a:p>
            <a:r>
              <a:rPr lang="en-GB" sz="1200" dirty="0"/>
              <a:t>Viral Video about African Stereotypes </a:t>
            </a:r>
            <a:r>
              <a:rPr lang="en-GB" sz="1200" dirty="0">
                <a:hlinkClick r:id="rId9"/>
              </a:rPr>
              <a:t>https://bit.ly/39UDQXO</a:t>
            </a:r>
            <a:r>
              <a:rPr lang="en-GB" sz="1200" dirty="0"/>
              <a:t> </a:t>
            </a:r>
          </a:p>
          <a:p>
            <a:endParaRPr lang="en-US" sz="1200" dirty="0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899C28D5-440E-9145-8AF0-C739EC2437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202" y="2674283"/>
            <a:ext cx="355600" cy="3556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AA5FD20-CB4A-4B49-AF00-79A511B4BF9B}"/>
              </a:ext>
            </a:extLst>
          </p:cNvPr>
          <p:cNvSpPr/>
          <p:nvPr/>
        </p:nvSpPr>
        <p:spPr>
          <a:xfrm>
            <a:off x="132515" y="2629595"/>
            <a:ext cx="6663891" cy="10156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 </a:t>
            </a:r>
            <a:r>
              <a:rPr lang="en-US" sz="1300" b="1" dirty="0">
                <a:solidFill>
                  <a:schemeClr val="tx1"/>
                </a:solidFill>
              </a:rPr>
              <a:t>Describe </a:t>
            </a:r>
            <a:r>
              <a:rPr lang="en-US" sz="1300" dirty="0">
                <a:solidFill>
                  <a:schemeClr val="tx1"/>
                </a:solidFill>
              </a:rPr>
              <a:t>the location of Africa (hemisphere, location in relation to other continents, scale, compass directions)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6DA1348-EF0A-B54E-9275-5901DB98C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571203"/>
              </p:ext>
            </p:extLst>
          </p:nvPr>
        </p:nvGraphicFramePr>
        <p:xfrm>
          <a:off x="133352" y="4816026"/>
          <a:ext cx="6584948" cy="2857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84948">
                  <a:extLst>
                    <a:ext uri="{9D8B030D-6E8A-4147-A177-3AD203B41FA5}">
                      <a16:colId xmlns:a16="http://schemas.microsoft.com/office/drawing/2014/main" val="1637482585"/>
                    </a:ext>
                  </a:extLst>
                </a:gridCol>
              </a:tblGrid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What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are your Amazing Facts about Africa?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19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1476338"/>
                  </a:ext>
                </a:extLst>
              </a:tr>
            </a:tbl>
          </a:graphicData>
        </a:graphic>
      </p:graphicFrame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147B2FFF-17F5-A04D-953B-EC53D2BD96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32515" y="3710671"/>
            <a:ext cx="387350" cy="3873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4D258BD-A7DF-8D49-9B61-D3503EDD408E}"/>
              </a:ext>
            </a:extLst>
          </p:cNvPr>
          <p:cNvSpPr txBox="1"/>
          <p:nvPr/>
        </p:nvSpPr>
        <p:spPr>
          <a:xfrm>
            <a:off x="558802" y="3651390"/>
            <a:ext cx="6159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Watch</a:t>
            </a:r>
            <a:r>
              <a:rPr lang="en-US" sz="1200" dirty="0"/>
              <a:t> the first two videos and read the Geography for Kids and World Travel Guide information about Africa. </a:t>
            </a:r>
            <a:r>
              <a:rPr lang="en-US" sz="1200" b="1" dirty="0"/>
              <a:t>Write down </a:t>
            </a:r>
            <a:r>
              <a:rPr lang="en-US" sz="1200" dirty="0"/>
              <a:t>key facts from your research that makes Africa so amazingly diverse. </a:t>
            </a:r>
            <a:r>
              <a:rPr lang="en-US" sz="1200" b="1" dirty="0"/>
              <a:t>Challenge – can you divide these facts into human and physical features?  Try to use a </a:t>
            </a:r>
            <a:r>
              <a:rPr lang="en-US" sz="1200" b="1" dirty="0" err="1"/>
              <a:t>colour</a:t>
            </a:r>
            <a:r>
              <a:rPr lang="en-US" sz="1200" b="1" dirty="0"/>
              <a:t> code.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0A93AC-38D0-AE41-A3C7-632F0630099D}"/>
              </a:ext>
            </a:extLst>
          </p:cNvPr>
          <p:cNvSpPr txBox="1"/>
          <p:nvPr/>
        </p:nvSpPr>
        <p:spPr>
          <a:xfrm>
            <a:off x="597739" y="4459596"/>
            <a:ext cx="6045200" cy="27699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Diverse</a:t>
            </a:r>
            <a:r>
              <a:rPr lang="en-US" sz="1200" dirty="0"/>
              <a:t> means </a:t>
            </a:r>
            <a:r>
              <a:rPr lang="en-GB" sz="1200" dirty="0"/>
              <a:t>showing a great deal of variety; very different. "a culturally diverse population"</a:t>
            </a:r>
            <a:endParaRPr lang="en-US" sz="1200" dirty="0"/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F99E1518-AF30-B54D-8A99-EDF5AD3AF0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1452" y="4385378"/>
            <a:ext cx="387350" cy="38735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C3BD854-B7A1-1743-9B5A-8D3949E86FB7}"/>
              </a:ext>
            </a:extLst>
          </p:cNvPr>
          <p:cNvSpPr txBox="1"/>
          <p:nvPr/>
        </p:nvSpPr>
        <p:spPr>
          <a:xfrm>
            <a:off x="685185" y="7720356"/>
            <a:ext cx="6111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Now watch the Viral Video about African Stereotypes.  Next, shade in </a:t>
            </a:r>
            <a:r>
              <a:rPr lang="en-US" sz="1200" dirty="0"/>
              <a:t>on the continuum below to indicate </a:t>
            </a:r>
            <a:r>
              <a:rPr lang="en-US" sz="1200" i="1" dirty="0"/>
              <a:t>the extent to which </a:t>
            </a:r>
            <a:r>
              <a:rPr lang="en-US" sz="1200" dirty="0"/>
              <a:t>you think stereotypes and inaccurate understanding of Africa today is the greatest challenge people on this continent face. </a:t>
            </a:r>
            <a:r>
              <a:rPr lang="en-US" sz="1200" b="1" dirty="0"/>
              <a:t>Add</a:t>
            </a:r>
            <a:r>
              <a:rPr lang="en-US" sz="1200" dirty="0"/>
              <a:t> </a:t>
            </a:r>
            <a:r>
              <a:rPr lang="en-US" sz="1200" b="1" dirty="0"/>
              <a:t>an annotation </a:t>
            </a:r>
            <a:r>
              <a:rPr lang="en-US" sz="1200" dirty="0"/>
              <a:t>to justify your opinion.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6F89CE-ABB7-B044-B98A-055697C04D29}"/>
              </a:ext>
            </a:extLst>
          </p:cNvPr>
          <p:cNvSpPr txBox="1"/>
          <p:nvPr/>
        </p:nvSpPr>
        <p:spPr>
          <a:xfrm>
            <a:off x="1074710" y="112053"/>
            <a:ext cx="20682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Amazing Africa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01756" y="8698056"/>
            <a:ext cx="2577038" cy="10884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6385" y="7772800"/>
            <a:ext cx="548800" cy="4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01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37"/>
            <a:ext cx="4040189" cy="11395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03C1B7-FA09-634D-AB62-030A38C1457D}"/>
              </a:ext>
            </a:extLst>
          </p:cNvPr>
          <p:cNvSpPr txBox="1"/>
          <p:nvPr/>
        </p:nvSpPr>
        <p:spPr>
          <a:xfrm>
            <a:off x="1200152" y="777702"/>
            <a:ext cx="2901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 Diverse Continent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B4CD22-B740-194A-B04B-B8FE0B368045}"/>
              </a:ext>
            </a:extLst>
          </p:cNvPr>
          <p:cNvSpPr/>
          <p:nvPr/>
        </p:nvSpPr>
        <p:spPr>
          <a:xfrm>
            <a:off x="4051300" y="0"/>
            <a:ext cx="2806700" cy="1119144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Lesson 2: How Diverse is Africa?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20FD69-743C-3240-BB11-92A55BD77E0C}"/>
              </a:ext>
            </a:extLst>
          </p:cNvPr>
          <p:cNvSpPr txBox="1"/>
          <p:nvPr/>
        </p:nvSpPr>
        <p:spPr>
          <a:xfrm>
            <a:off x="3886204" y="1202641"/>
            <a:ext cx="233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Video links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AD18B9C-156B-2D4B-8A85-482C8645D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197" y="1188025"/>
            <a:ext cx="387350" cy="387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B76743-367A-B44E-A676-1D27CA60237F}"/>
              </a:ext>
            </a:extLst>
          </p:cNvPr>
          <p:cNvSpPr txBox="1"/>
          <p:nvPr/>
        </p:nvSpPr>
        <p:spPr>
          <a:xfrm>
            <a:off x="3931076" y="1485227"/>
            <a:ext cx="2774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How Africa could one day rival China</a:t>
            </a:r>
          </a:p>
          <a:p>
            <a:r>
              <a:rPr lang="en-US" sz="1200" dirty="0">
                <a:hlinkClick r:id="rId5"/>
              </a:rPr>
              <a:t>https://bit.ly/2yKkU16</a:t>
            </a:r>
            <a:r>
              <a:rPr lang="en-US" sz="1200" dirty="0"/>
              <a:t> </a:t>
            </a:r>
          </a:p>
          <a:p>
            <a:r>
              <a:rPr lang="en-US" sz="1200" dirty="0"/>
              <a:t>12 Fun Facts about the African Continent</a:t>
            </a:r>
          </a:p>
          <a:p>
            <a:r>
              <a:rPr lang="en-US" sz="1200" dirty="0">
                <a:hlinkClick r:id="rId6"/>
              </a:rPr>
              <a:t>https://bit.ly/34sgyaP</a:t>
            </a:r>
            <a:r>
              <a:rPr lang="en-US" sz="12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1E70CD-CB9A-E848-8024-96C6202C7DA3}"/>
              </a:ext>
            </a:extLst>
          </p:cNvPr>
          <p:cNvSpPr txBox="1"/>
          <p:nvPr/>
        </p:nvSpPr>
        <p:spPr>
          <a:xfrm>
            <a:off x="508000" y="1190168"/>
            <a:ext cx="233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Independent research links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0AF999B-0F55-B447-B866-8C676BC403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351" y="1213425"/>
            <a:ext cx="387350" cy="3873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4D52BC-B5A9-F24E-9BF7-EDB107514238}"/>
              </a:ext>
            </a:extLst>
          </p:cNvPr>
          <p:cNvSpPr txBox="1"/>
          <p:nvPr/>
        </p:nvSpPr>
        <p:spPr>
          <a:xfrm>
            <a:off x="507999" y="1433998"/>
            <a:ext cx="2997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Article on the Diversity of Africa</a:t>
            </a:r>
          </a:p>
          <a:p>
            <a:r>
              <a:rPr lang="en-US" sz="1200" dirty="0">
                <a:hlinkClick r:id="rId8"/>
              </a:rPr>
              <a:t>https://bit.ly/3aZuqfa</a:t>
            </a:r>
            <a:r>
              <a:rPr lang="en-US" sz="1200" dirty="0"/>
              <a:t> </a:t>
            </a:r>
          </a:p>
          <a:p>
            <a:r>
              <a:rPr lang="en-US" sz="1200" dirty="0"/>
              <a:t>How much do you really know about Africa</a:t>
            </a:r>
          </a:p>
          <a:p>
            <a:r>
              <a:rPr lang="en-US" sz="1200" dirty="0">
                <a:hlinkClick r:id="rId9"/>
              </a:rPr>
              <a:t>https://bit.ly/3cdkCOZ</a:t>
            </a:r>
            <a:r>
              <a:rPr lang="en-US" sz="1200" dirty="0"/>
              <a:t> </a:t>
            </a:r>
          </a:p>
          <a:p>
            <a:r>
              <a:rPr lang="en-US" sz="1200" dirty="0"/>
              <a:t>The Diverse People of Africa</a:t>
            </a:r>
          </a:p>
          <a:p>
            <a:r>
              <a:rPr lang="en-US" sz="1200" dirty="0">
                <a:hlinkClick r:id="rId10"/>
              </a:rPr>
              <a:t>https://bit.ly/34oDNCJ</a:t>
            </a:r>
            <a:r>
              <a:rPr lang="en-US" sz="1200" dirty="0"/>
              <a:t> (just pages 2-3)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6E23B16C-7740-904E-8AE8-99154871A9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649" y="8508635"/>
            <a:ext cx="387350" cy="3873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8FCC1E6-C957-D14F-B8DE-B4270C7D191E}"/>
              </a:ext>
            </a:extLst>
          </p:cNvPr>
          <p:cNvSpPr txBox="1"/>
          <p:nvPr/>
        </p:nvSpPr>
        <p:spPr>
          <a:xfrm>
            <a:off x="520701" y="8425395"/>
            <a:ext cx="6154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Research </a:t>
            </a:r>
            <a:r>
              <a:rPr lang="en-US" sz="1200" dirty="0"/>
              <a:t>the </a:t>
            </a:r>
            <a:r>
              <a:rPr lang="en-US" sz="1200" i="1" dirty="0"/>
              <a:t>biggest challenge to Africa: </a:t>
            </a:r>
            <a:r>
              <a:rPr lang="en-US" sz="1200" dirty="0"/>
              <a:t>How can the countries of Africa use its natural wealth and the talents of its people to </a:t>
            </a:r>
            <a:r>
              <a:rPr lang="en-US" sz="1200" b="1" dirty="0"/>
              <a:t>end poverty</a:t>
            </a:r>
            <a:r>
              <a:rPr lang="en-US" sz="1200" dirty="0"/>
              <a:t>? (See the first Africa video as a starting point)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5FEB16-B9A8-6C4A-8E5A-7B538E52E255}"/>
              </a:ext>
            </a:extLst>
          </p:cNvPr>
          <p:cNvSpPr/>
          <p:nvPr/>
        </p:nvSpPr>
        <p:spPr>
          <a:xfrm>
            <a:off x="549319" y="8890343"/>
            <a:ext cx="6096000" cy="92755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9048A9C2-96EA-8E40-9F40-78F0F4D156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224619" y="3770882"/>
            <a:ext cx="357447" cy="3574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6D35621-6DB4-2147-AAB5-53DD691A029F}"/>
              </a:ext>
            </a:extLst>
          </p:cNvPr>
          <p:cNvSpPr txBox="1"/>
          <p:nvPr/>
        </p:nvSpPr>
        <p:spPr>
          <a:xfrm>
            <a:off x="609883" y="3734147"/>
            <a:ext cx="59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Use</a:t>
            </a:r>
            <a:r>
              <a:rPr lang="en-US" sz="1200" dirty="0"/>
              <a:t> the independent research links and videos above to </a:t>
            </a:r>
            <a:r>
              <a:rPr lang="en-US" sz="1200" b="1" dirty="0"/>
              <a:t>create</a:t>
            </a:r>
            <a:r>
              <a:rPr lang="en-US" sz="1200" dirty="0"/>
              <a:t> a detailed mind map describing how diverse Africa is in terms of its places and people.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6BBFCAD-DFC3-2E41-9CBF-345206F64C50}"/>
              </a:ext>
            </a:extLst>
          </p:cNvPr>
          <p:cNvSpPr/>
          <p:nvPr/>
        </p:nvSpPr>
        <p:spPr>
          <a:xfrm>
            <a:off x="343382" y="2664321"/>
            <a:ext cx="6175068" cy="9900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Africa is sometimes referred to as the richest continent in terms of its natural wealth. 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It has large deposits of many metal ores, such as lithium, cobalt, iron, uranium,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</a:rPr>
              <a:t>aluminium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 and copper.  Additionally, it is one of the top continents for gold and diamonds.  It has 10% of the world’s known oil deposits – but it could have even more!  Thanks to its range of climates, it can grow a wide range of crops, like cotton, flowers, rubber, tea, coffee, and fruits.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7751DAD-9BB4-5D4D-A08F-14C2AEEB619B}"/>
              </a:ext>
            </a:extLst>
          </p:cNvPr>
          <p:cNvSpPr/>
          <p:nvPr/>
        </p:nvSpPr>
        <p:spPr>
          <a:xfrm>
            <a:off x="2760715" y="5795011"/>
            <a:ext cx="1371600" cy="596498"/>
          </a:xfrm>
          <a:prstGeom prst="roundRect">
            <a:avLst>
              <a:gd name="adj" fmla="val 4247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How diverse is Africa?</a:t>
            </a:r>
          </a:p>
        </p:txBody>
      </p:sp>
    </p:spTree>
    <p:extLst>
      <p:ext uri="{BB962C8B-B14F-4D97-AF65-F5344CB8AC3E}">
        <p14:creationId xmlns:p14="http://schemas.microsoft.com/office/powerpoint/2010/main" val="2536668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991" y="3848847"/>
            <a:ext cx="4491668" cy="47911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" y="1906"/>
            <a:ext cx="4048476" cy="11268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A875FB-AC24-0D4B-917C-F1BB5A4E578E}"/>
              </a:ext>
            </a:extLst>
          </p:cNvPr>
          <p:cNvSpPr/>
          <p:nvPr/>
        </p:nvSpPr>
        <p:spPr>
          <a:xfrm>
            <a:off x="4051300" y="0"/>
            <a:ext cx="2806700" cy="1119144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Lesson 3: What are the Major Physical Features of Africa?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31AD9E-8904-DB46-B074-78BF428CB02A}"/>
              </a:ext>
            </a:extLst>
          </p:cNvPr>
          <p:cNvSpPr txBox="1"/>
          <p:nvPr/>
        </p:nvSpPr>
        <p:spPr>
          <a:xfrm>
            <a:off x="498478" y="1173470"/>
            <a:ext cx="233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Independent research links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14560ED-672F-4448-B29A-0864A214A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67" y="1180729"/>
            <a:ext cx="387350" cy="387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714F51-9A3D-B245-979C-387E4E852B2F}"/>
              </a:ext>
            </a:extLst>
          </p:cNvPr>
          <p:cNvSpPr txBox="1"/>
          <p:nvPr/>
        </p:nvSpPr>
        <p:spPr>
          <a:xfrm>
            <a:off x="498478" y="1381799"/>
            <a:ext cx="2654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National Geographic Encyclopedia</a:t>
            </a:r>
          </a:p>
          <a:p>
            <a:r>
              <a:rPr lang="en-US" sz="1200" dirty="0">
                <a:hlinkClick r:id="rId5"/>
              </a:rPr>
              <a:t>https://bit.ly/2xg4Bc7</a:t>
            </a:r>
            <a:endParaRPr lang="en-US" sz="1200" dirty="0"/>
          </a:p>
          <a:p>
            <a:r>
              <a:rPr lang="en-US" sz="1200" dirty="0"/>
              <a:t>Lonely Planet Kids</a:t>
            </a:r>
          </a:p>
          <a:p>
            <a:r>
              <a:rPr lang="en-US" sz="1200" dirty="0">
                <a:hlinkClick r:id="rId6"/>
              </a:rPr>
              <a:t>https://bit.ly/3eeaK9d</a:t>
            </a:r>
            <a:r>
              <a:rPr lang="en-US" sz="12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E8E695-5321-8E4C-A8F7-0415F31126BF}"/>
              </a:ext>
            </a:extLst>
          </p:cNvPr>
          <p:cNvSpPr txBox="1"/>
          <p:nvPr/>
        </p:nvSpPr>
        <p:spPr>
          <a:xfrm>
            <a:off x="4124328" y="1128803"/>
            <a:ext cx="233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Video links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48CCB9D-31DF-A741-AC75-FBD05AC66F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6978" y="1155303"/>
            <a:ext cx="387350" cy="3873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BB6931-FD67-EC4E-8E9C-DDFAC0F06DEE}"/>
              </a:ext>
            </a:extLst>
          </p:cNvPr>
          <p:cNvSpPr txBox="1"/>
          <p:nvPr/>
        </p:nvSpPr>
        <p:spPr>
          <a:xfrm>
            <a:off x="4124328" y="1343620"/>
            <a:ext cx="2738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Geography of Africa</a:t>
            </a:r>
          </a:p>
          <a:p>
            <a:r>
              <a:rPr lang="en-US" sz="1200" dirty="0">
                <a:hlinkClick r:id="rId8"/>
              </a:rPr>
              <a:t>https://bit.ly/2Xq0ViN</a:t>
            </a:r>
            <a:r>
              <a:rPr lang="en-US" sz="1200" dirty="0"/>
              <a:t> (watch from 2.26)</a:t>
            </a:r>
          </a:p>
          <a:p>
            <a:r>
              <a:rPr lang="en-US" sz="1200" dirty="0"/>
              <a:t>Africa Destination World</a:t>
            </a:r>
          </a:p>
          <a:p>
            <a:r>
              <a:rPr lang="en-US" sz="1200" dirty="0">
                <a:hlinkClick r:id="rId9"/>
              </a:rPr>
              <a:t>https://bit.ly/2JRQoof</a:t>
            </a:r>
            <a:r>
              <a:rPr lang="en-US" sz="1200" dirty="0"/>
              <a:t> 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899C28D5-440E-9145-8AF0-C739EC2437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202" y="2674283"/>
            <a:ext cx="355600" cy="3556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AA5FD20-CB4A-4B49-AF00-79A511B4BF9B}"/>
              </a:ext>
            </a:extLst>
          </p:cNvPr>
          <p:cNvSpPr/>
          <p:nvPr/>
        </p:nvSpPr>
        <p:spPr>
          <a:xfrm>
            <a:off x="133351" y="2629595"/>
            <a:ext cx="6584949" cy="7142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 </a:t>
            </a:r>
            <a:r>
              <a:rPr lang="en-US" sz="1300" b="1" dirty="0">
                <a:solidFill>
                  <a:schemeClr val="tx1"/>
                </a:solidFill>
              </a:rPr>
              <a:t>Add to the map </a:t>
            </a:r>
            <a:r>
              <a:rPr lang="en-US" sz="1300" dirty="0">
                <a:solidFill>
                  <a:schemeClr val="tx1"/>
                </a:solidFill>
              </a:rPr>
              <a:t>details of the main physical features of Africa (including biomes). </a:t>
            </a:r>
            <a:r>
              <a:rPr lang="en-US" sz="1300" b="1" dirty="0">
                <a:solidFill>
                  <a:schemeClr val="tx1"/>
                </a:solidFill>
              </a:rPr>
              <a:t>Use</a:t>
            </a:r>
            <a:r>
              <a:rPr lang="en-US" sz="1300" dirty="0">
                <a:solidFill>
                  <a:schemeClr val="tx1"/>
                </a:solidFill>
              </a:rPr>
              <a:t> the links and videos above to help you fill in at least 8 different physical features.  </a:t>
            </a:r>
            <a:r>
              <a:rPr lang="en-US" sz="1300" b="1" dirty="0">
                <a:solidFill>
                  <a:schemeClr val="tx1"/>
                </a:solidFill>
              </a:rPr>
              <a:t>Challenge:  Explain how diverse Africa’s physical geography is, from North to South and East to West.</a:t>
            </a:r>
          </a:p>
          <a:p>
            <a:pPr algn="ctr"/>
            <a:endParaRPr lang="en-US" sz="1300" dirty="0">
              <a:solidFill>
                <a:schemeClr val="tx1"/>
              </a:solidFill>
            </a:endParaRPr>
          </a:p>
          <a:p>
            <a:pPr algn="ctr"/>
            <a:endParaRPr lang="en-US" sz="1300" dirty="0">
              <a:solidFill>
                <a:schemeClr val="tx1"/>
              </a:solidFill>
            </a:endParaRPr>
          </a:p>
          <a:p>
            <a:pPr algn="ctr"/>
            <a:endParaRPr lang="en-US" sz="1300" dirty="0">
              <a:solidFill>
                <a:schemeClr val="tx1"/>
              </a:solidFill>
            </a:endParaRPr>
          </a:p>
          <a:p>
            <a:pPr algn="ctr"/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F99E1518-AF30-B54D-8A99-EDF5AD3AF0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363" y="2200180"/>
            <a:ext cx="387350" cy="38735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C6F89CE-ABB7-B044-B98A-055697C04D29}"/>
              </a:ext>
            </a:extLst>
          </p:cNvPr>
          <p:cNvSpPr txBox="1"/>
          <p:nvPr/>
        </p:nvSpPr>
        <p:spPr>
          <a:xfrm>
            <a:off x="2824" y="114402"/>
            <a:ext cx="4060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Africa’s Diverse Physical Features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0A93AC-38D0-AE41-A3C7-632F0630099D}"/>
              </a:ext>
            </a:extLst>
          </p:cNvPr>
          <p:cNvSpPr txBox="1"/>
          <p:nvPr/>
        </p:nvSpPr>
        <p:spPr>
          <a:xfrm>
            <a:off x="498478" y="2253210"/>
            <a:ext cx="6045200" cy="27699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Physical Geography</a:t>
            </a:r>
            <a:r>
              <a:rPr lang="en-US" sz="1200" dirty="0"/>
              <a:t> is about the Earth’s natural features (mountains, weather, rivers, etc.)</a:t>
            </a:r>
          </a:p>
        </p:txBody>
      </p:sp>
    </p:spTree>
    <p:extLst>
      <p:ext uri="{BB962C8B-B14F-4D97-AF65-F5344CB8AC3E}">
        <p14:creationId xmlns:p14="http://schemas.microsoft.com/office/powerpoint/2010/main" val="2714749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" y="8987"/>
            <a:ext cx="4032821" cy="11232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03C1B7-FA09-634D-AB62-030A38C1457D}"/>
              </a:ext>
            </a:extLst>
          </p:cNvPr>
          <p:cNvSpPr txBox="1"/>
          <p:nvPr/>
        </p:nvSpPr>
        <p:spPr>
          <a:xfrm>
            <a:off x="1604038" y="394389"/>
            <a:ext cx="2447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Africa’s Diverse Climate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B4CD22-B740-194A-B04B-B8FE0B368045}"/>
              </a:ext>
            </a:extLst>
          </p:cNvPr>
          <p:cNvSpPr/>
          <p:nvPr/>
        </p:nvSpPr>
        <p:spPr>
          <a:xfrm>
            <a:off x="4051300" y="0"/>
            <a:ext cx="2806700" cy="1119144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Lesson 4: What is the climate like across Africa?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20FD69-743C-3240-BB11-92A55BD77E0C}"/>
              </a:ext>
            </a:extLst>
          </p:cNvPr>
          <p:cNvSpPr txBox="1"/>
          <p:nvPr/>
        </p:nvSpPr>
        <p:spPr>
          <a:xfrm>
            <a:off x="3886204" y="1202641"/>
            <a:ext cx="233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Video links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AD18B9C-156B-2D4B-8A85-482C8645D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197" y="1188025"/>
            <a:ext cx="387350" cy="387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B76743-367A-B44E-A676-1D27CA60237F}"/>
              </a:ext>
            </a:extLst>
          </p:cNvPr>
          <p:cNvSpPr txBox="1"/>
          <p:nvPr/>
        </p:nvSpPr>
        <p:spPr>
          <a:xfrm>
            <a:off x="3873294" y="1434906"/>
            <a:ext cx="2811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Climate and Vegetation Zones</a:t>
            </a:r>
          </a:p>
          <a:p>
            <a:r>
              <a:rPr lang="en-US" sz="1200" dirty="0">
                <a:hlinkClick r:id="rId5"/>
              </a:rPr>
              <a:t>https://bit.ly/3b0QVAa</a:t>
            </a:r>
            <a:r>
              <a:rPr lang="en-US" sz="1200" dirty="0"/>
              <a:t> </a:t>
            </a:r>
          </a:p>
          <a:p>
            <a:r>
              <a:rPr lang="en-US" sz="1200" dirty="0"/>
              <a:t>How Africa is affected by Climate Change</a:t>
            </a:r>
          </a:p>
          <a:p>
            <a:r>
              <a:rPr lang="en-US" sz="1200" dirty="0">
                <a:hlinkClick r:id="rId6"/>
              </a:rPr>
              <a:t>https://bit.ly/3e5z2lX</a:t>
            </a:r>
            <a:r>
              <a:rPr lang="en-US" sz="12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1E70CD-CB9A-E848-8024-96C6202C7DA3}"/>
              </a:ext>
            </a:extLst>
          </p:cNvPr>
          <p:cNvSpPr txBox="1"/>
          <p:nvPr/>
        </p:nvSpPr>
        <p:spPr>
          <a:xfrm>
            <a:off x="508000" y="1190168"/>
            <a:ext cx="233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Independent research links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0AF999B-0F55-B447-B866-8C676BC403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351" y="1213425"/>
            <a:ext cx="387350" cy="3873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4D52BC-B5A9-F24E-9BF7-EDB107514238}"/>
              </a:ext>
            </a:extLst>
          </p:cNvPr>
          <p:cNvSpPr txBox="1"/>
          <p:nvPr/>
        </p:nvSpPr>
        <p:spPr>
          <a:xfrm>
            <a:off x="476143" y="1423866"/>
            <a:ext cx="3397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Climate of Africa</a:t>
            </a:r>
          </a:p>
          <a:p>
            <a:r>
              <a:rPr lang="en-US" sz="1200" dirty="0">
                <a:hlinkClick r:id="rId8"/>
              </a:rPr>
              <a:t>https://www.britannica.com/place/Africa/Climate</a:t>
            </a:r>
            <a:r>
              <a:rPr lang="en-US" sz="1200" dirty="0"/>
              <a:t> </a:t>
            </a:r>
          </a:p>
          <a:p>
            <a:r>
              <a:rPr lang="en-US" sz="1200" dirty="0"/>
              <a:t>Africa’s Climate and Vegetation</a:t>
            </a:r>
          </a:p>
          <a:p>
            <a:r>
              <a:rPr lang="en-US" sz="1200" dirty="0">
                <a:hlinkClick r:id="rId9"/>
              </a:rPr>
              <a:t>https://bit.ly/2JUH2Z4</a:t>
            </a:r>
            <a:r>
              <a:rPr lang="en-US" sz="1200" dirty="0"/>
              <a:t> </a:t>
            </a:r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9048A9C2-96EA-8E40-9F40-78F0F4D156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53829" y="2440220"/>
            <a:ext cx="357447" cy="3574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6D35621-6DB4-2147-AAB5-53DD691A029F}"/>
              </a:ext>
            </a:extLst>
          </p:cNvPr>
          <p:cNvSpPr txBox="1"/>
          <p:nvPr/>
        </p:nvSpPr>
        <p:spPr>
          <a:xfrm>
            <a:off x="508000" y="2327241"/>
            <a:ext cx="609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Explore</a:t>
            </a:r>
            <a:r>
              <a:rPr lang="en-US" sz="1200" dirty="0"/>
              <a:t> the links above and the video on Africa’s climate and vegetation zones.  Use your  knowledge and the descriptions below to fill in the blanks for the names of Africa’s 8 different climate zones.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/>
          <a:srcRect l="22178" t="21283" r="23488" b="12298"/>
          <a:stretch/>
        </p:blipFill>
        <p:spPr>
          <a:xfrm>
            <a:off x="267652" y="2926451"/>
            <a:ext cx="6475089" cy="4450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4578" y="3008229"/>
            <a:ext cx="2043780" cy="3188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2465284" y="2998829"/>
            <a:ext cx="2043780" cy="3188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4582446" y="2998829"/>
            <a:ext cx="2043780" cy="3188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327026" y="4586155"/>
            <a:ext cx="2043780" cy="3188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4582446" y="4586155"/>
            <a:ext cx="2043780" cy="3188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344578" y="5981333"/>
            <a:ext cx="2043780" cy="3188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2483307" y="5981333"/>
            <a:ext cx="2043780" cy="3188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4622036" y="5979121"/>
            <a:ext cx="2043780" cy="3188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06DA1348-EF0A-B54E-9275-5901DB98C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42891"/>
              </p:ext>
            </p:extLst>
          </p:nvPr>
        </p:nvGraphicFramePr>
        <p:xfrm>
          <a:off x="157793" y="8036095"/>
          <a:ext cx="6584948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84948">
                  <a:extLst>
                    <a:ext uri="{9D8B030D-6E8A-4147-A177-3AD203B41FA5}">
                      <a16:colId xmlns:a16="http://schemas.microsoft.com/office/drawing/2014/main" val="1637482585"/>
                    </a:ext>
                  </a:extLst>
                </a:gridCol>
              </a:tblGrid>
              <a:tr h="2595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Climate Change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and Africa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19331"/>
                  </a:ext>
                </a:extLst>
              </a:tr>
              <a:tr h="97387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1476338"/>
                  </a:ext>
                </a:extLst>
              </a:tr>
            </a:tbl>
          </a:graphicData>
        </a:graphic>
      </p:graphicFrame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147B2FFF-17F5-A04D-953B-EC53D2BD96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12723" y="7503234"/>
            <a:ext cx="387350" cy="38735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4D258BD-A7DF-8D49-9B61-D3503EDD408E}"/>
              </a:ext>
            </a:extLst>
          </p:cNvPr>
          <p:cNvSpPr txBox="1"/>
          <p:nvPr/>
        </p:nvSpPr>
        <p:spPr>
          <a:xfrm>
            <a:off x="655002" y="7411169"/>
            <a:ext cx="6124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Watch</a:t>
            </a:r>
            <a:r>
              <a:rPr lang="en-US" sz="1200" dirty="0"/>
              <a:t> the video about how Africa will be affected by climate change.  </a:t>
            </a:r>
            <a:r>
              <a:rPr lang="en-US" sz="1200" b="1" dirty="0"/>
              <a:t>Write down </a:t>
            </a:r>
            <a:r>
              <a:rPr lang="en-US" sz="1200" dirty="0"/>
              <a:t>at least 6 key points you have found out from the video. </a:t>
            </a:r>
            <a:r>
              <a:rPr lang="en-US" sz="1200" b="1" dirty="0"/>
              <a:t>Challenge – can you </a:t>
            </a:r>
            <a:r>
              <a:rPr lang="en-US" sz="1200" b="1" dirty="0" err="1"/>
              <a:t>categorise</a:t>
            </a:r>
            <a:r>
              <a:rPr lang="en-US" sz="1200" b="1" dirty="0"/>
              <a:t> your knowledge into social, economic and environmental impacts</a:t>
            </a:r>
          </a:p>
        </p:txBody>
      </p:sp>
    </p:spTree>
    <p:extLst>
      <p:ext uri="{BB962C8B-B14F-4D97-AF65-F5344CB8AC3E}">
        <p14:creationId xmlns:p14="http://schemas.microsoft.com/office/powerpoint/2010/main" val="3508860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9" y="-37899"/>
            <a:ext cx="4035701" cy="1157043"/>
          </a:xfrm>
          <a:prstGeom prst="rect">
            <a:avLst/>
          </a:prstGeom>
        </p:spPr>
      </p:pic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06DA1348-EF0A-B54E-9275-5901DB98C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959895"/>
              </p:ext>
            </p:extLst>
          </p:nvPr>
        </p:nvGraphicFramePr>
        <p:xfrm>
          <a:off x="192388" y="7949372"/>
          <a:ext cx="6584948" cy="1271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2474">
                  <a:extLst>
                    <a:ext uri="{9D8B030D-6E8A-4147-A177-3AD203B41FA5}">
                      <a16:colId xmlns:a16="http://schemas.microsoft.com/office/drawing/2014/main" val="1637482585"/>
                    </a:ext>
                  </a:extLst>
                </a:gridCol>
                <a:gridCol w="3292474">
                  <a:extLst>
                    <a:ext uri="{9D8B030D-6E8A-4147-A177-3AD203B41FA5}">
                      <a16:colId xmlns:a16="http://schemas.microsoft.com/office/drawing/2014/main" val="4150396325"/>
                    </a:ext>
                  </a:extLst>
                </a:gridCol>
              </a:tblGrid>
              <a:tr h="2595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Problems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with Africa’s Borders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Potential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Successes In Africa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19331"/>
                  </a:ext>
                </a:extLst>
              </a:tr>
              <a:tr h="9738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147633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9A875FB-AC24-0D4B-917C-F1BB5A4E578E}"/>
              </a:ext>
            </a:extLst>
          </p:cNvPr>
          <p:cNvSpPr/>
          <p:nvPr/>
        </p:nvSpPr>
        <p:spPr>
          <a:xfrm>
            <a:off x="4051300" y="0"/>
            <a:ext cx="2806700" cy="1119144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Lesson 5: Where are all the People in Africa?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31AD9E-8904-DB46-B074-78BF428CB02A}"/>
              </a:ext>
            </a:extLst>
          </p:cNvPr>
          <p:cNvSpPr txBox="1"/>
          <p:nvPr/>
        </p:nvSpPr>
        <p:spPr>
          <a:xfrm>
            <a:off x="508000" y="1266368"/>
            <a:ext cx="233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Independent research links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14560ED-672F-4448-B29A-0864A214A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1" y="1264225"/>
            <a:ext cx="387350" cy="387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714F51-9A3D-B245-979C-387E4E852B2F}"/>
              </a:ext>
            </a:extLst>
          </p:cNvPr>
          <p:cNvSpPr txBox="1"/>
          <p:nvPr/>
        </p:nvSpPr>
        <p:spPr>
          <a:xfrm>
            <a:off x="498478" y="1493601"/>
            <a:ext cx="3022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Population Distribution in Africa</a:t>
            </a:r>
          </a:p>
          <a:p>
            <a:r>
              <a:rPr lang="en-US" sz="1200" dirty="0">
                <a:hlinkClick r:id="rId4"/>
              </a:rPr>
              <a:t>https://bit.ly/2XBkk0j</a:t>
            </a:r>
            <a:r>
              <a:rPr lang="en-US" sz="1200" dirty="0"/>
              <a:t> </a:t>
            </a:r>
          </a:p>
          <a:p>
            <a:r>
              <a:rPr lang="en-US" sz="1200" dirty="0"/>
              <a:t>Index Mundi: Population Density Africa</a:t>
            </a:r>
          </a:p>
          <a:p>
            <a:r>
              <a:rPr lang="en-US" sz="1200" dirty="0">
                <a:hlinkClick r:id="rId5"/>
              </a:rPr>
              <a:t>https://bit.ly/3baF2Ys</a:t>
            </a:r>
            <a:endParaRPr lang="en-US" sz="1200" dirty="0"/>
          </a:p>
          <a:p>
            <a:r>
              <a:rPr lang="en-US" sz="1200" dirty="0"/>
              <a:t>The Problem of Population Density in Africa</a:t>
            </a:r>
          </a:p>
          <a:p>
            <a:r>
              <a:rPr lang="en-US" sz="1200" dirty="0">
                <a:hlinkClick r:id="rId6"/>
              </a:rPr>
              <a:t>https://bit.ly/2RtQCGt</a:t>
            </a:r>
            <a:r>
              <a:rPr lang="en-US" sz="12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E8E695-5321-8E4C-A8F7-0415F31126BF}"/>
              </a:ext>
            </a:extLst>
          </p:cNvPr>
          <p:cNvSpPr txBox="1"/>
          <p:nvPr/>
        </p:nvSpPr>
        <p:spPr>
          <a:xfrm>
            <a:off x="4124328" y="1264225"/>
            <a:ext cx="233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Video links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48CCB9D-31DF-A741-AC75-FBD05AC66F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6978" y="1264225"/>
            <a:ext cx="387350" cy="3873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BB6931-FD67-EC4E-8E9C-DDFAC0F06DEE}"/>
              </a:ext>
            </a:extLst>
          </p:cNvPr>
          <p:cNvSpPr txBox="1"/>
          <p:nvPr/>
        </p:nvSpPr>
        <p:spPr>
          <a:xfrm>
            <a:off x="4124329" y="1467088"/>
            <a:ext cx="26130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Problems with Africa’s borders</a:t>
            </a:r>
            <a:endParaRPr lang="en-US" sz="1200" dirty="0">
              <a:hlinkClick r:id="rId8"/>
            </a:endParaRPr>
          </a:p>
          <a:p>
            <a:r>
              <a:rPr lang="en-US" sz="1200" dirty="0">
                <a:hlinkClick r:id="rId8"/>
              </a:rPr>
              <a:t>https://bit.ly/39YRGs8</a:t>
            </a:r>
            <a:r>
              <a:rPr lang="en-US" sz="1200" dirty="0"/>
              <a:t> </a:t>
            </a:r>
          </a:p>
          <a:p>
            <a:r>
              <a:rPr lang="en-US" sz="1200" dirty="0"/>
              <a:t>Which countries are taking off in Africa</a:t>
            </a:r>
          </a:p>
          <a:p>
            <a:r>
              <a:rPr lang="en-GB" sz="1200" dirty="0">
                <a:hlinkClick r:id="rId9"/>
              </a:rPr>
              <a:t>https://bit.ly/2VcVEIw</a:t>
            </a:r>
            <a:r>
              <a:rPr lang="en-GB" sz="1200" dirty="0"/>
              <a:t> </a:t>
            </a:r>
          </a:p>
          <a:p>
            <a:r>
              <a:rPr lang="en-GB" sz="1200" dirty="0"/>
              <a:t>The Countries of Africa song</a:t>
            </a:r>
          </a:p>
          <a:p>
            <a:r>
              <a:rPr lang="en-GB" sz="1200" dirty="0">
                <a:hlinkClick r:id="rId10"/>
              </a:rPr>
              <a:t>https://bit.ly/3aZ8Xml</a:t>
            </a:r>
            <a:r>
              <a:rPr lang="en-GB" sz="1200" dirty="0"/>
              <a:t> (for fun!)</a:t>
            </a:r>
          </a:p>
          <a:p>
            <a:endParaRPr lang="en-US" sz="1200" dirty="0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899C28D5-440E-9145-8AF0-C739EC2437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3202" y="3257648"/>
            <a:ext cx="355600" cy="3556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AA5FD20-CB4A-4B49-AF00-79A511B4BF9B}"/>
              </a:ext>
            </a:extLst>
          </p:cNvPr>
          <p:cNvSpPr/>
          <p:nvPr/>
        </p:nvSpPr>
        <p:spPr>
          <a:xfrm>
            <a:off x="170616" y="3128280"/>
            <a:ext cx="6617536" cy="19603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>
                <a:solidFill>
                  <a:schemeClr val="tx1"/>
                </a:solidFill>
              </a:rPr>
              <a:t>          </a:t>
            </a:r>
            <a:r>
              <a:rPr lang="en-US" sz="1200" b="1" dirty="0">
                <a:solidFill>
                  <a:schemeClr val="tx1"/>
                </a:solidFill>
              </a:rPr>
              <a:t>Using the links above, describe </a:t>
            </a:r>
            <a:r>
              <a:rPr lang="en-US" sz="1200" dirty="0">
                <a:solidFill>
                  <a:schemeClr val="tx1"/>
                </a:solidFill>
              </a:rPr>
              <a:t>which parts of Africa have high population densities and which 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       parts have low population densities (countries, regions, compass directions)  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       </a:t>
            </a:r>
            <a:r>
              <a:rPr lang="en-US" sz="1200" b="1" dirty="0">
                <a:solidFill>
                  <a:schemeClr val="tx1"/>
                </a:solidFill>
              </a:rPr>
              <a:t>Challenge – can you explain why more people live in some locations over others?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147B2FFF-17F5-A04D-953B-EC53D2BD96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192388" y="7369907"/>
            <a:ext cx="387350" cy="3873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4D258BD-A7DF-8D49-9B61-D3503EDD408E}"/>
              </a:ext>
            </a:extLst>
          </p:cNvPr>
          <p:cNvSpPr txBox="1"/>
          <p:nvPr/>
        </p:nvSpPr>
        <p:spPr>
          <a:xfrm>
            <a:off x="643573" y="7295436"/>
            <a:ext cx="6124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Watch</a:t>
            </a:r>
            <a:r>
              <a:rPr lang="en-US" sz="1200" dirty="0"/>
              <a:t> the videos provided.  </a:t>
            </a:r>
            <a:r>
              <a:rPr lang="en-US" sz="1200" b="1" dirty="0"/>
              <a:t>Write down </a:t>
            </a:r>
            <a:r>
              <a:rPr lang="en-US" sz="1200" dirty="0"/>
              <a:t>3 key points you have found out from each video. </a:t>
            </a:r>
            <a:r>
              <a:rPr lang="en-US" sz="1200" b="1" dirty="0"/>
              <a:t>Challenge – can you explain whether you think the Africa will be successful or not in overcoming its problems?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0A93AC-38D0-AE41-A3C7-632F0630099D}"/>
              </a:ext>
            </a:extLst>
          </p:cNvPr>
          <p:cNvSpPr txBox="1"/>
          <p:nvPr/>
        </p:nvSpPr>
        <p:spPr>
          <a:xfrm>
            <a:off x="663575" y="2752555"/>
            <a:ext cx="5797553" cy="27699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Population Density</a:t>
            </a:r>
            <a:r>
              <a:rPr lang="en-US" sz="1200" dirty="0"/>
              <a:t> the average number of people living in a place, per square </a:t>
            </a:r>
            <a:r>
              <a:rPr lang="en-US" sz="1200" dirty="0" err="1"/>
              <a:t>kilometre</a:t>
            </a:r>
            <a:endParaRPr lang="en-US" sz="1200" dirty="0"/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F99E1518-AF30-B54D-8A99-EDF5AD3AF0D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0615" y="2693930"/>
            <a:ext cx="387350" cy="387350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FD7A3531-50AA-2F45-8F37-2D4FC83E21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131984" y="5201136"/>
            <a:ext cx="436265" cy="43626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C6F89CE-ABB7-B044-B98A-055697C04D29}"/>
              </a:ext>
            </a:extLst>
          </p:cNvPr>
          <p:cNvSpPr txBox="1"/>
          <p:nvPr/>
        </p:nvSpPr>
        <p:spPr>
          <a:xfrm>
            <a:off x="558802" y="-23379"/>
            <a:ext cx="2547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The People of Africa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3BD854-B7A1-1743-9B5A-8D3949E86FB7}"/>
              </a:ext>
            </a:extLst>
          </p:cNvPr>
          <p:cNvSpPr txBox="1"/>
          <p:nvPr/>
        </p:nvSpPr>
        <p:spPr>
          <a:xfrm>
            <a:off x="606426" y="5118424"/>
            <a:ext cx="6045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Now look at the Problem of Population Density article. Place a cross </a:t>
            </a:r>
            <a:r>
              <a:rPr lang="en-US" sz="1200" dirty="0"/>
              <a:t>on the continuum below to indicate </a:t>
            </a:r>
            <a:r>
              <a:rPr lang="en-US" sz="1200" i="1" dirty="0"/>
              <a:t>the extent to which </a:t>
            </a:r>
            <a:r>
              <a:rPr lang="en-US" sz="1200" dirty="0"/>
              <a:t>you think Africa’s population density is its greatest challenge. </a:t>
            </a:r>
            <a:r>
              <a:rPr lang="en-US" sz="1200" b="1" dirty="0"/>
              <a:t>Add</a:t>
            </a:r>
            <a:r>
              <a:rPr lang="en-US" sz="1200" dirty="0"/>
              <a:t> </a:t>
            </a:r>
            <a:r>
              <a:rPr lang="en-US" sz="1200" b="1" dirty="0"/>
              <a:t>an annotation </a:t>
            </a:r>
            <a:r>
              <a:rPr lang="en-US" sz="1200" dirty="0"/>
              <a:t>to justify your decision. </a:t>
            </a:r>
          </a:p>
        </p:txBody>
      </p:sp>
      <p:pic>
        <p:nvPicPr>
          <p:cNvPr id="21" name="Picture 20" descr="A picture containing clock&#10;&#10;Description automatically generated">
            <a:extLst>
              <a:ext uri="{FF2B5EF4-FFF2-40B4-BE49-F238E27FC236}">
                <a16:creationId xmlns:a16="http://schemas.microsoft.com/office/drawing/2014/main" id="{5A42EE6F-B5E6-0B4A-9D0A-7D9CE39275F0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0513" t="6793" r="10423" b="13459"/>
          <a:stretch/>
        </p:blipFill>
        <p:spPr>
          <a:xfrm>
            <a:off x="2836407" y="6200917"/>
            <a:ext cx="886915" cy="966159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FC5D7FC-1602-7A43-9C57-00CAFBED426F}"/>
              </a:ext>
            </a:extLst>
          </p:cNvPr>
          <p:cNvCxnSpPr>
            <a:stCxn id="21" idx="3"/>
          </p:cNvCxnSpPr>
          <p:nvPr/>
        </p:nvCxnSpPr>
        <p:spPr>
          <a:xfrm flipV="1">
            <a:off x="3723322" y="6683996"/>
            <a:ext cx="185503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479149-4496-D642-BC4F-BD81F2AFC0D5}"/>
              </a:ext>
            </a:extLst>
          </p:cNvPr>
          <p:cNvCxnSpPr>
            <a:stCxn id="21" idx="1"/>
          </p:cNvCxnSpPr>
          <p:nvPr/>
        </p:nvCxnSpPr>
        <p:spPr>
          <a:xfrm flipH="1" flipV="1">
            <a:off x="1066317" y="6683996"/>
            <a:ext cx="177009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2D34226-2E98-434A-8C25-424DD56E1864}"/>
              </a:ext>
            </a:extLst>
          </p:cNvPr>
          <p:cNvSpPr txBox="1"/>
          <p:nvPr/>
        </p:nvSpPr>
        <p:spPr>
          <a:xfrm rot="19721821">
            <a:off x="163232" y="6303565"/>
            <a:ext cx="13304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Population density is a challenge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480AD4-16CC-644F-B806-8C331B582D0C}"/>
              </a:ext>
            </a:extLst>
          </p:cNvPr>
          <p:cNvSpPr txBox="1"/>
          <p:nvPr/>
        </p:nvSpPr>
        <p:spPr>
          <a:xfrm rot="19721821">
            <a:off x="5405517" y="6069063"/>
            <a:ext cx="13967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Population density is not a challenge, it is an opportunity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733D6F-BC3C-F349-A221-B927BEAD1E17}"/>
              </a:ext>
            </a:extLst>
          </p:cNvPr>
          <p:cNvSpPr txBox="1"/>
          <p:nvPr/>
        </p:nvSpPr>
        <p:spPr>
          <a:xfrm>
            <a:off x="2085244" y="5954209"/>
            <a:ext cx="2389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To what extent?</a:t>
            </a:r>
          </a:p>
        </p:txBody>
      </p:sp>
    </p:spTree>
    <p:extLst>
      <p:ext uri="{BB962C8B-B14F-4D97-AF65-F5344CB8AC3E}">
        <p14:creationId xmlns:p14="http://schemas.microsoft.com/office/powerpoint/2010/main" val="711993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51300" cy="11191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B4CD22-B740-194A-B04B-B8FE0B368045}"/>
              </a:ext>
            </a:extLst>
          </p:cNvPr>
          <p:cNvSpPr/>
          <p:nvPr/>
        </p:nvSpPr>
        <p:spPr>
          <a:xfrm>
            <a:off x="4051300" y="0"/>
            <a:ext cx="2806700" cy="1119144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Lesson 6: What challenges do they face in the Horn of Africa?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20FD69-743C-3240-BB11-92A55BD77E0C}"/>
              </a:ext>
            </a:extLst>
          </p:cNvPr>
          <p:cNvSpPr txBox="1"/>
          <p:nvPr/>
        </p:nvSpPr>
        <p:spPr>
          <a:xfrm>
            <a:off x="3886204" y="1149039"/>
            <a:ext cx="233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Video links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AD18B9C-156B-2D4B-8A85-482C8645D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1003" y="1133741"/>
            <a:ext cx="387350" cy="387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B76743-367A-B44E-A676-1D27CA60237F}"/>
              </a:ext>
            </a:extLst>
          </p:cNvPr>
          <p:cNvSpPr txBox="1"/>
          <p:nvPr/>
        </p:nvSpPr>
        <p:spPr>
          <a:xfrm>
            <a:off x="3892547" y="1372478"/>
            <a:ext cx="2426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Horn of Africa</a:t>
            </a:r>
          </a:p>
          <a:p>
            <a:r>
              <a:rPr lang="en-GB" sz="1100" dirty="0">
                <a:hlinkClick r:id="rId5"/>
              </a:rPr>
              <a:t>https://bit.ly/3cb6UMy</a:t>
            </a:r>
            <a:r>
              <a:rPr lang="en-GB" sz="1100" dirty="0"/>
              <a:t> </a:t>
            </a:r>
          </a:p>
          <a:p>
            <a:r>
              <a:rPr lang="en-US" sz="1100" dirty="0"/>
              <a:t>Survival in the Horn of Africa</a:t>
            </a:r>
          </a:p>
          <a:p>
            <a:r>
              <a:rPr lang="en-US" sz="1100" dirty="0">
                <a:hlinkClick r:id="rId6"/>
              </a:rPr>
              <a:t>https://bit.ly/2y0QRC2</a:t>
            </a:r>
            <a:r>
              <a:rPr lang="en-US" sz="1100" dirty="0"/>
              <a:t> </a:t>
            </a:r>
          </a:p>
          <a:p>
            <a:r>
              <a:rPr lang="en-US" sz="1100" dirty="0"/>
              <a:t>The Horn of Africa buzzing with Hope</a:t>
            </a:r>
          </a:p>
          <a:p>
            <a:r>
              <a:rPr lang="en-GB" sz="1100" dirty="0">
                <a:hlinkClick r:id="rId7"/>
              </a:rPr>
              <a:t>https://bit.ly/2RuoYt3</a:t>
            </a:r>
            <a:r>
              <a:rPr lang="en-GB" sz="1100" dirty="0"/>
              <a:t> </a:t>
            </a:r>
            <a:endParaRPr lang="en-US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1E70CD-CB9A-E848-8024-96C6202C7DA3}"/>
              </a:ext>
            </a:extLst>
          </p:cNvPr>
          <p:cNvSpPr txBox="1"/>
          <p:nvPr/>
        </p:nvSpPr>
        <p:spPr>
          <a:xfrm>
            <a:off x="508000" y="1190168"/>
            <a:ext cx="233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Independent research links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0AF999B-0F55-B447-B866-8C676BC403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351" y="1213425"/>
            <a:ext cx="387350" cy="3873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4D52BC-B5A9-F24E-9BF7-EDB107514238}"/>
              </a:ext>
            </a:extLst>
          </p:cNvPr>
          <p:cNvSpPr txBox="1"/>
          <p:nvPr/>
        </p:nvSpPr>
        <p:spPr>
          <a:xfrm>
            <a:off x="482598" y="1432440"/>
            <a:ext cx="3022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Horn of Africa Wikipedia for Schools</a:t>
            </a:r>
          </a:p>
          <a:p>
            <a:r>
              <a:rPr lang="en-US" sz="1200" dirty="0">
                <a:hlinkClick r:id="rId9"/>
              </a:rPr>
              <a:t>https://bit.ly/2JUhtHB</a:t>
            </a:r>
            <a:endParaRPr lang="en-US" sz="1200" dirty="0"/>
          </a:p>
          <a:p>
            <a:r>
              <a:rPr lang="en-US" sz="1200" dirty="0"/>
              <a:t>New World Encyclopedia Horn of Africa</a:t>
            </a:r>
          </a:p>
          <a:p>
            <a:r>
              <a:rPr lang="en-GB" sz="1200" dirty="0">
                <a:hlinkClick r:id="rId10"/>
              </a:rPr>
              <a:t>https://bit.ly/2VjA8C0</a:t>
            </a:r>
            <a:r>
              <a:rPr lang="en-GB" sz="1200" dirty="0"/>
              <a:t> 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313538EC-BE80-1742-A9D4-CA83C849A8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712913"/>
              </p:ext>
            </p:extLst>
          </p:nvPr>
        </p:nvGraphicFramePr>
        <p:xfrm>
          <a:off x="133351" y="7946719"/>
          <a:ext cx="6613521" cy="18067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4886">
                  <a:extLst>
                    <a:ext uri="{9D8B030D-6E8A-4147-A177-3AD203B41FA5}">
                      <a16:colId xmlns:a16="http://schemas.microsoft.com/office/drawing/2014/main" val="1988827456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153098194"/>
                    </a:ext>
                  </a:extLst>
                </a:gridCol>
                <a:gridCol w="2297110">
                  <a:extLst>
                    <a:ext uri="{9D8B030D-6E8A-4147-A177-3AD203B41FA5}">
                      <a16:colId xmlns:a16="http://schemas.microsoft.com/office/drawing/2014/main" val="955957150"/>
                    </a:ext>
                  </a:extLst>
                </a:gridCol>
              </a:tblGrid>
              <a:tr h="50188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Challenge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Ranking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Your reason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683823"/>
                  </a:ext>
                </a:extLst>
              </a:tr>
              <a:tr h="32622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135817"/>
                  </a:ext>
                </a:extLst>
              </a:tr>
              <a:tr h="32622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133484"/>
                  </a:ext>
                </a:extLst>
              </a:tr>
              <a:tr h="32622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110969"/>
                  </a:ext>
                </a:extLst>
              </a:tr>
              <a:tr h="32622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059302"/>
                  </a:ext>
                </a:extLst>
              </a:tr>
            </a:tbl>
          </a:graphicData>
        </a:graphic>
      </p:graphicFrame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9048A9C2-96EA-8E40-9F40-78F0F4D156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99499" y="3355403"/>
            <a:ext cx="357447" cy="3574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6D35621-6DB4-2147-AAB5-53DD691A029F}"/>
              </a:ext>
            </a:extLst>
          </p:cNvPr>
          <p:cNvSpPr txBox="1"/>
          <p:nvPr/>
        </p:nvSpPr>
        <p:spPr>
          <a:xfrm>
            <a:off x="549557" y="3227722"/>
            <a:ext cx="609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Use</a:t>
            </a:r>
            <a:r>
              <a:rPr lang="en-US" sz="1200" dirty="0"/>
              <a:t> the links and videos above to </a:t>
            </a:r>
            <a:r>
              <a:rPr lang="en-US" sz="1200" b="1" dirty="0"/>
              <a:t>create</a:t>
            </a:r>
            <a:r>
              <a:rPr lang="en-US" sz="1200" dirty="0"/>
              <a:t> a mind map describing what the Horn of Africa is like – using physical and human features.  </a:t>
            </a:r>
            <a:r>
              <a:rPr lang="en-US" sz="1200" b="1" dirty="0"/>
              <a:t>Challenge – highlight which characteristics pose challenges for this region.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7751DAD-9BB4-5D4D-A08F-14C2AEEB619B}"/>
              </a:ext>
            </a:extLst>
          </p:cNvPr>
          <p:cNvSpPr/>
          <p:nvPr/>
        </p:nvSpPr>
        <p:spPr>
          <a:xfrm>
            <a:off x="2844800" y="5231233"/>
            <a:ext cx="1371600" cy="596498"/>
          </a:xfrm>
          <a:prstGeom prst="roundRect">
            <a:avLst>
              <a:gd name="adj" fmla="val 4247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The Horn of Africa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BBFCAD-DFC3-2E41-9CBF-345206F64C50}"/>
              </a:ext>
            </a:extLst>
          </p:cNvPr>
          <p:cNvSpPr/>
          <p:nvPr/>
        </p:nvSpPr>
        <p:spPr>
          <a:xfrm>
            <a:off x="133351" y="2468771"/>
            <a:ext cx="6613521" cy="73278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The Horn of Africa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is a region in north east Africa that is made up of four countries: Djibouti, Eritrea, Ethiopia, and Somalia.  Even though all of these countries are as diverse as the rest of the continent, they also have a lot in common.  People sometimes include other countries when referring to the Greater Horn of Africa: Sudan, South Sudan, and Kenya.</a:t>
            </a:r>
          </a:p>
        </p:txBody>
      </p: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CF5160E5-6CA7-B64C-A2B7-BCDECCFB44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03447" y="7505585"/>
            <a:ext cx="357447" cy="35744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1F2C942-3FCE-9947-A818-6199343DD445}"/>
              </a:ext>
            </a:extLst>
          </p:cNvPr>
          <p:cNvSpPr txBox="1"/>
          <p:nvPr/>
        </p:nvSpPr>
        <p:spPr>
          <a:xfrm>
            <a:off x="457765" y="7485054"/>
            <a:ext cx="6400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Using your knowledge </a:t>
            </a:r>
            <a:r>
              <a:rPr lang="en-US" sz="1200" dirty="0"/>
              <a:t>from the above task</a:t>
            </a:r>
            <a:r>
              <a:rPr lang="en-US" sz="1200" b="1" dirty="0"/>
              <a:t>, identify </a:t>
            </a:r>
            <a:r>
              <a:rPr lang="en-US" sz="1200" dirty="0"/>
              <a:t>at least 4 challenges facing the people of the Horn of Africa today, </a:t>
            </a:r>
            <a:r>
              <a:rPr lang="en-US" sz="1200" b="1" dirty="0"/>
              <a:t>rank</a:t>
            </a:r>
            <a:r>
              <a:rPr lang="en-US" sz="1200" dirty="0"/>
              <a:t> these and then provide you </a:t>
            </a:r>
            <a:r>
              <a:rPr lang="en-US" sz="1200" b="1" dirty="0"/>
              <a:t>reasons</a:t>
            </a:r>
            <a:r>
              <a:rPr lang="en-US" sz="1200" dirty="0"/>
              <a:t> for your rankings.</a:t>
            </a:r>
          </a:p>
        </p:txBody>
      </p:sp>
    </p:spTree>
    <p:extLst>
      <p:ext uri="{BB962C8B-B14F-4D97-AF65-F5344CB8AC3E}">
        <p14:creationId xmlns:p14="http://schemas.microsoft.com/office/powerpoint/2010/main" val="3561889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88C622D1C1E945AE9A4D5EDD006DFC" ma:contentTypeVersion="28" ma:contentTypeDescription="Create a new document." ma:contentTypeScope="" ma:versionID="521c5dde97cf30177acd3e6ff755cd3a">
  <xsd:schema xmlns:xsd="http://www.w3.org/2001/XMLSchema" xmlns:xs="http://www.w3.org/2001/XMLSchema" xmlns:p="http://schemas.microsoft.com/office/2006/metadata/properties" xmlns:ns2="48983441-6278-4048-b759-0bd560c496c8" targetNamespace="http://schemas.microsoft.com/office/2006/metadata/properties" ma:root="true" ma:fieldsID="e9dfe5b5dcb1f38608dda488b0bd49d4" ns2:_="">
    <xsd:import namespace="48983441-6278-4048-b759-0bd560c496c8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983441-6278-4048-b759-0bd560c496c8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48983441-6278-4048-b759-0bd560c496c8" xsi:nil="true"/>
    <Member_Groups xmlns="48983441-6278-4048-b759-0bd560c496c8">
      <UserInfo>
        <DisplayName/>
        <AccountId xsi:nil="true"/>
        <AccountType/>
      </UserInfo>
    </Member_Groups>
    <NotebookType xmlns="48983441-6278-4048-b759-0bd560c496c8" xsi:nil="true"/>
    <Distribution_Groups xmlns="48983441-6278-4048-b759-0bd560c496c8" xsi:nil="true"/>
    <DefaultSectionNames xmlns="48983441-6278-4048-b759-0bd560c496c8" xsi:nil="true"/>
    <Members xmlns="48983441-6278-4048-b759-0bd560c496c8">
      <UserInfo>
        <DisplayName/>
        <AccountId xsi:nil="true"/>
        <AccountType/>
      </UserInfo>
    </Members>
    <Owner xmlns="48983441-6278-4048-b759-0bd560c496c8">
      <UserInfo>
        <DisplayName/>
        <AccountId xsi:nil="true"/>
        <AccountType/>
      </UserInfo>
    </Owner>
    <TeamsChannelId xmlns="48983441-6278-4048-b759-0bd560c496c8" xsi:nil="true"/>
    <Invited_Leaders xmlns="48983441-6278-4048-b759-0bd560c496c8" xsi:nil="true"/>
    <Is_Collaboration_Space_Locked xmlns="48983441-6278-4048-b759-0bd560c496c8" xsi:nil="true"/>
    <FolderType xmlns="48983441-6278-4048-b759-0bd560c496c8" xsi:nil="true"/>
    <CultureName xmlns="48983441-6278-4048-b759-0bd560c496c8" xsi:nil="true"/>
    <Leaders xmlns="48983441-6278-4048-b759-0bd560c496c8">
      <UserInfo>
        <DisplayName/>
        <AccountId xsi:nil="true"/>
        <AccountType/>
      </UserInfo>
    </Leaders>
    <LMS_Mappings xmlns="48983441-6278-4048-b759-0bd560c496c8" xsi:nil="true"/>
    <Math_Settings xmlns="48983441-6278-4048-b759-0bd560c496c8" xsi:nil="true"/>
    <Has_Leaders_Only_SectionGroup xmlns="48983441-6278-4048-b759-0bd560c496c8" xsi:nil="true"/>
    <IsNotebookLocked xmlns="48983441-6278-4048-b759-0bd560c496c8" xsi:nil="true"/>
    <Invited_Members xmlns="48983441-6278-4048-b759-0bd560c496c8" xsi:nil="true"/>
    <Self_Registration_Enabled xmlns="48983441-6278-4048-b759-0bd560c496c8" xsi:nil="true"/>
    <AppVersion xmlns="48983441-6278-4048-b759-0bd560c496c8" xsi:nil="true"/>
  </documentManagement>
</p:properties>
</file>

<file path=customXml/itemProps1.xml><?xml version="1.0" encoding="utf-8"?>
<ds:datastoreItem xmlns:ds="http://schemas.openxmlformats.org/officeDocument/2006/customXml" ds:itemID="{677E7B26-08EB-4A63-959B-5DB1258CEA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983441-6278-4048-b759-0bd560c496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96003E-FA48-4967-A50C-27F262DEA1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C3D65F-702D-4B0E-A779-6478F4FE75E3}">
  <ds:schemaRefs>
    <ds:schemaRef ds:uri="http://schemas.microsoft.com/office/2006/metadata/properties"/>
    <ds:schemaRef ds:uri="http://schemas.microsoft.com/office/infopath/2007/PartnerControls"/>
    <ds:schemaRef ds:uri="48983441-6278-4048-b759-0bd560c496c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3882</TotalTime>
  <Words>1163</Words>
  <Application>Microsoft Office PowerPoint</Application>
  <PresentationFormat>A4 Paper (210x297 mm)</PresentationFormat>
  <Paragraphs>132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Payne</dc:creator>
  <cp:lastModifiedBy>VMitchell</cp:lastModifiedBy>
  <cp:revision>70</cp:revision>
  <dcterms:created xsi:type="dcterms:W3CDTF">2020-03-22T17:19:13Z</dcterms:created>
  <dcterms:modified xsi:type="dcterms:W3CDTF">2020-04-21T08:50:12Z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0x0101008788C622D1C1E945AE9A4D5EDD006DFC</vt:lpwstr>
  </property>
</Properties>
</file>