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8"/>
  </p:notesMasterIdLst>
  <p:sldIdLst>
    <p:sldId id="256" r:id="rId5"/>
    <p:sldId id="268" r:id="rId6"/>
    <p:sldId id="262" r:id="rId7"/>
    <p:sldId id="257" r:id="rId8"/>
    <p:sldId id="269" r:id="rId9"/>
    <p:sldId id="264" r:id="rId10"/>
    <p:sldId id="270" r:id="rId11"/>
    <p:sldId id="260" r:id="rId12"/>
    <p:sldId id="271" r:id="rId13"/>
    <p:sldId id="259" r:id="rId14"/>
    <p:sldId id="272" r:id="rId15"/>
    <p:sldId id="265" r:id="rId16"/>
    <p:sldId id="273" r:id="rId1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A7CC9-4B4B-41FE-AE2F-D53347B3F33D}" v="1" dt="2020-04-21T07:37:24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0"/>
    <p:restoredTop sz="94646"/>
  </p:normalViewPr>
  <p:slideViewPr>
    <p:cSldViewPr snapToGrid="0" snapToObjects="1">
      <p:cViewPr>
        <p:scale>
          <a:sx n="80" d="100"/>
          <a:sy n="80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Mitchell" userId="S::vmitchell@fulstonmanor.kent.sch.uk::75075359-2495-4e69-a093-642105935206" providerId="AD" clId="Web-{1FEA7CC9-4B4B-41FE-AE2F-D53347B3F33D}"/>
    <pc:docChg chg="modSld">
      <pc:chgData name="VMitchell" userId="S::vmitchell@fulstonmanor.kent.sch.uk::75075359-2495-4e69-a093-642105935206" providerId="AD" clId="Web-{1FEA7CC9-4B4B-41FE-AE2F-D53347B3F33D}" dt="2020-04-21T07:37:24.120" v="0"/>
      <pc:docMkLst>
        <pc:docMk/>
      </pc:docMkLst>
      <pc:sldChg chg="modSp">
        <pc:chgData name="VMitchell" userId="S::vmitchell@fulstonmanor.kent.sch.uk::75075359-2495-4e69-a093-642105935206" providerId="AD" clId="Web-{1FEA7CC9-4B4B-41FE-AE2F-D53347B3F33D}" dt="2020-04-21T07:37:24.120" v="0"/>
        <pc:sldMkLst>
          <pc:docMk/>
          <pc:sldMk cId="3561889540" sldId="261"/>
        </pc:sldMkLst>
        <pc:spChg chg="mod">
          <ac:chgData name="VMitchell" userId="S::vmitchell@fulstonmanor.kent.sch.uk::75075359-2495-4e69-a093-642105935206" providerId="AD" clId="Web-{1FEA7CC9-4B4B-41FE-AE2F-D53347B3F33D}" dt="2020-04-21T07:37:24.120" v="0"/>
          <ac:spMkLst>
            <pc:docMk/>
            <pc:sldMk cId="3561889540" sldId="261"/>
            <ac:spMk id="24" creationId="{77751DAD-9BB4-5D4D-A08F-14C2AEEB6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6B89-E7FB-2F48-99E9-BFE8826D695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82CE-74F5-C840-9D59-C32B428F5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2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182CE-74F5-C840-9D59-C32B428F53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3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9B10-656E-F441-AAE7-75F2118C7AD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bit.ly/35azOtT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s://bit.ly/3cSGHS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2Yg9tZW" TargetMode="External"/><Relationship Id="rId5" Type="http://schemas.openxmlformats.org/officeDocument/2006/relationships/hyperlink" Target="https://bit.ly/3d0SQ8q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bit.ly/3f2R0G8" TargetMode="Externa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bit.ly/3aJOnW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bOfFfn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bit.ly/2YfnnLH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bit.ly/2yW6Y45" TargetMode="Externa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bOfFfn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bit.ly/35azOtT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bit.ly/2xeSTh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bit.ly/2VHmbiE" TargetMode="External"/><Relationship Id="rId4" Type="http://schemas.openxmlformats.org/officeDocument/2006/relationships/hyperlink" Target="https://bit.ly/2xevaOM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2Sc2uNG" TargetMode="External"/><Relationship Id="rId5" Type="http://schemas.openxmlformats.org/officeDocument/2006/relationships/hyperlink" Target="https://bit.ly/3aJArMa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xh2FgKoX9fbU89orEVF5y5DYJTM2aqwn/view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aJZKNX" TargetMode="External"/><Relationship Id="rId5" Type="http://schemas.openxmlformats.org/officeDocument/2006/relationships/hyperlink" Target="https://bit.ly/3aMbz6g" TargetMode="External"/><Relationship Id="rId4" Type="http://schemas.openxmlformats.org/officeDocument/2006/relationships/hyperlink" Target="https://bit.ly/3eZDB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drive.google.com/file/d/11jeSSnCP3QYP2W1-Ei3ea3Ff13idPild/view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2zJxv5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bit.ly/2W8xUWj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2zJxv5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bit.ly/2W8xUW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 </a:t>
            </a:r>
            <a:r>
              <a:rPr lang="en-US" sz="1500" b="1" dirty="0" smtClean="0"/>
              <a:t>7 - Mumbai: A </a:t>
            </a:r>
            <a:r>
              <a:rPr lang="en-US" sz="1500" b="1" dirty="0"/>
              <a:t>G</a:t>
            </a:r>
            <a:r>
              <a:rPr lang="en-US" sz="1500" b="1" dirty="0" smtClean="0"/>
              <a:t>rowing </a:t>
            </a:r>
            <a:r>
              <a:rPr lang="en-US" sz="1500" b="1" dirty="0" smtClean="0"/>
              <a:t>M</a:t>
            </a:r>
            <a:r>
              <a:rPr lang="en-US" sz="1500" b="1" dirty="0" smtClean="0"/>
              <a:t>egacity </a:t>
            </a:r>
            <a:endParaRPr lang="en-US" sz="1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544051" y="1319425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2" y="1317282"/>
            <a:ext cx="387350" cy="38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520037" y="1574036"/>
            <a:ext cx="355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Site and Situation information. </a:t>
            </a:r>
          </a:p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bit.ly/35azOtT</a:t>
            </a:r>
            <a:r>
              <a:rPr lang="en-US" sz="1200" dirty="0" smtClean="0"/>
              <a:t> </a:t>
            </a:r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3878091" y="1305269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887" y="1317282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3870237" y="1529052"/>
            <a:ext cx="29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Introducing Mumbai- </a:t>
            </a:r>
            <a:r>
              <a:rPr lang="en-GB" sz="1200" dirty="0">
                <a:hlinkClick r:id="rId5"/>
              </a:rPr>
              <a:t>https://</a:t>
            </a:r>
            <a:r>
              <a:rPr lang="en-GB" sz="1200" dirty="0" smtClean="0">
                <a:hlinkClick r:id="rId5"/>
              </a:rPr>
              <a:t>bit.ly/3cSGHSZ</a:t>
            </a:r>
            <a:r>
              <a:rPr lang="en-GB" sz="1200" dirty="0" smtClean="0"/>
              <a:t> </a:t>
            </a:r>
          </a:p>
          <a:p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A5FD20-CB4A-4B49-AF00-79A511B4BF9B}"/>
              </a:ext>
            </a:extLst>
          </p:cNvPr>
          <p:cNvSpPr/>
          <p:nvPr/>
        </p:nvSpPr>
        <p:spPr>
          <a:xfrm>
            <a:off x="556752" y="2245328"/>
            <a:ext cx="6139322" cy="1071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dirty="0">
                <a:solidFill>
                  <a:schemeClr val="tx1"/>
                </a:solidFill>
              </a:rPr>
              <a:t>While watching the video </a:t>
            </a:r>
            <a:r>
              <a:rPr lang="en-GB" sz="1200" dirty="0" smtClean="0">
                <a:solidFill>
                  <a:schemeClr val="tx1"/>
                </a:solidFill>
              </a:rPr>
              <a:t>clip ‘Introducing Mumbai’ </a:t>
            </a:r>
            <a:r>
              <a:rPr lang="en-GB" sz="1200" b="1" dirty="0" smtClean="0">
                <a:solidFill>
                  <a:schemeClr val="tx1"/>
                </a:solidFill>
              </a:rPr>
              <a:t>NOTE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10 things to describe what Mumbai is like. </a:t>
            </a:r>
          </a:p>
          <a:p>
            <a:endParaRPr lang="en-US" sz="1300" b="1" dirty="0">
              <a:solidFill>
                <a:schemeClr val="tx1"/>
              </a:solidFill>
            </a:endParaRPr>
          </a:p>
          <a:p>
            <a:endParaRPr lang="en-US" sz="1300" b="1" dirty="0" smtClean="0">
              <a:solidFill>
                <a:schemeClr val="tx1"/>
              </a:solidFill>
            </a:endParaRPr>
          </a:p>
          <a:p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1074710" y="112053"/>
            <a:ext cx="2068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Amazing Africa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" y="0"/>
            <a:ext cx="4054141" cy="1117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149957"/>
            <a:ext cx="4051299" cy="830997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World-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Mumbai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87" y="2261824"/>
            <a:ext cx="387350" cy="38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051" y="3437374"/>
            <a:ext cx="6152023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Colour code each of the following pieces of information into political, social, cultural and environmental. Check out the website instructions for help</a:t>
            </a:r>
            <a:r>
              <a:rPr lang="en-GB" sz="1200" b="1" dirty="0" smtClean="0"/>
              <a:t>!</a:t>
            </a:r>
            <a:endParaRPr lang="en-GB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305" y="3960849"/>
            <a:ext cx="6137769" cy="545639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2687" y="3489482"/>
            <a:ext cx="357447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6674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Lesson 12- </a:t>
            </a:r>
            <a:r>
              <a:rPr lang="en-US" sz="1600" b="1" dirty="0" smtClean="0">
                <a:solidFill>
                  <a:schemeClr val="bg1"/>
                </a:solidFill>
              </a:rPr>
              <a:t>Vision Mumbai, Sustainable Mumbai?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3836570" y="1198745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16" y="1242963"/>
            <a:ext cx="387350" cy="3873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3836501" y="1402710"/>
            <a:ext cx="228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What is sustainability?</a:t>
            </a:r>
          </a:p>
          <a:p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bit.ly/3f2R0G8</a:t>
            </a:r>
            <a:r>
              <a:rPr lang="en-GB" sz="1200" dirty="0" smtClean="0"/>
              <a:t> </a:t>
            </a:r>
          </a:p>
          <a:p>
            <a:endParaRPr lang="en-US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1E70CD-CB9A-E848-8024-96C6202C7DA3}"/>
              </a:ext>
            </a:extLst>
          </p:cNvPr>
          <p:cNvSpPr txBox="1"/>
          <p:nvPr/>
        </p:nvSpPr>
        <p:spPr>
          <a:xfrm>
            <a:off x="481440" y="1202656"/>
            <a:ext cx="23590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</a:t>
            </a:r>
            <a:r>
              <a:rPr lang="en-US" sz="1400" b="1" dirty="0" smtClean="0"/>
              <a:t>links</a:t>
            </a:r>
          </a:p>
          <a:p>
            <a:r>
              <a:rPr lang="en-US" sz="1200" b="1" dirty="0" smtClean="0"/>
              <a:t>Models of sustainability.</a:t>
            </a:r>
          </a:p>
          <a:p>
            <a:r>
              <a:rPr lang="en-US" sz="1200" b="1" dirty="0">
                <a:hlinkClick r:id="rId5"/>
              </a:rPr>
              <a:t>https://</a:t>
            </a:r>
            <a:r>
              <a:rPr lang="en-US" sz="1200" b="1" dirty="0" smtClean="0">
                <a:hlinkClick r:id="rId5"/>
              </a:rPr>
              <a:t>bit.ly/3d0SQ8q</a:t>
            </a:r>
            <a:r>
              <a:rPr lang="en-US" sz="1200" b="1" dirty="0" smtClean="0"/>
              <a:t> </a:t>
            </a:r>
          </a:p>
          <a:p>
            <a:r>
              <a:rPr lang="en-US" sz="1200" b="1" dirty="0" smtClean="0"/>
              <a:t>Vision Mumbai information </a:t>
            </a:r>
          </a:p>
          <a:p>
            <a:r>
              <a:rPr lang="en-US" sz="1200" b="1" dirty="0">
                <a:hlinkClick r:id="rId6"/>
              </a:rPr>
              <a:t>https://</a:t>
            </a:r>
            <a:r>
              <a:rPr lang="en-US" sz="1200" b="1" dirty="0" smtClean="0">
                <a:hlinkClick r:id="rId6"/>
              </a:rPr>
              <a:t>bit.ly/2Yg9tZW</a:t>
            </a:r>
            <a:r>
              <a:rPr lang="en-US" sz="1200" b="1" dirty="0" smtClean="0"/>
              <a:t> </a:t>
            </a: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97" y="1300148"/>
            <a:ext cx="387350" cy="38735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D5FEB16-B9A8-6C4A-8E5A-7B538E52E255}"/>
              </a:ext>
            </a:extLst>
          </p:cNvPr>
          <p:cNvSpPr/>
          <p:nvPr/>
        </p:nvSpPr>
        <p:spPr>
          <a:xfrm>
            <a:off x="520700" y="4719084"/>
            <a:ext cx="6130383" cy="50024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D35621-6DB4-2147-AAB5-53DD691A029F}"/>
              </a:ext>
            </a:extLst>
          </p:cNvPr>
          <p:cNvSpPr txBox="1"/>
          <p:nvPr/>
        </p:nvSpPr>
        <p:spPr>
          <a:xfrm>
            <a:off x="504633" y="2379664"/>
            <a:ext cx="614645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Watch the video called ‘What is sustainability’. Use the video to write down your definition of sustainability.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dirty="0"/>
          </a:p>
        </p:txBody>
      </p:sp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3089" y="4719085"/>
            <a:ext cx="349353" cy="34935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B6BBFCAD-DFC3-2E41-9CBF-345206F64C50}"/>
              </a:ext>
            </a:extLst>
          </p:cNvPr>
          <p:cNvSpPr/>
          <p:nvPr/>
        </p:nvSpPr>
        <p:spPr>
          <a:xfrm>
            <a:off x="520702" y="4079892"/>
            <a:ext cx="6130382" cy="5086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Sustainable development: </a:t>
            </a:r>
            <a:r>
              <a:rPr lang="en-GB" sz="1200" i="1" dirty="0">
                <a:solidFill>
                  <a:schemeClr val="tx1"/>
                </a:solidFill>
              </a:rPr>
              <a:t>“Development that meets the needs of the present without compromising the ability of future generations to meet their own needs</a:t>
            </a:r>
            <a:r>
              <a:rPr lang="en-GB" sz="1200" i="1" dirty="0" smtClean="0">
                <a:solidFill>
                  <a:schemeClr val="tx1"/>
                </a:solidFill>
              </a:rPr>
              <a:t>”.</a:t>
            </a:r>
            <a:endParaRPr lang="en-GB" sz="1200" i="1" dirty="0">
              <a:solidFill>
                <a:schemeClr val="tx1"/>
              </a:solidFill>
            </a:endParaRPr>
          </a:p>
        </p:txBody>
      </p:sp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F99E1518-AF30-B54D-8A99-EDF5AD3AF0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90" y="4079892"/>
            <a:ext cx="387350" cy="38735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2" y="2347848"/>
            <a:ext cx="387350" cy="387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702" y="4789827"/>
            <a:ext cx="6130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sng" dirty="0" smtClean="0"/>
              <a:t>Look at the ‘models of sustainability link. </a:t>
            </a:r>
            <a:r>
              <a:rPr lang="en-GB" sz="1100" dirty="0" smtClean="0"/>
              <a:t>Create </a:t>
            </a:r>
            <a:r>
              <a:rPr lang="en-GB" sz="1100" dirty="0"/>
              <a:t>a sketch of each one.</a:t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>Challenge: Which one is your favourite? Why?</a:t>
            </a:r>
          </a:p>
        </p:txBody>
      </p:sp>
      <p:pic>
        <p:nvPicPr>
          <p:cNvPr id="18" name="Picture 2" descr="Sustainable tech leading the charge against Earth's challeng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"/>
            <a:ext cx="4037848" cy="11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13451" y="90881"/>
            <a:ext cx="4064752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86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6674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Lesson 12- </a:t>
            </a:r>
            <a:r>
              <a:rPr lang="en-US" sz="1600" b="1" dirty="0" smtClean="0">
                <a:solidFill>
                  <a:schemeClr val="bg1"/>
                </a:solidFill>
              </a:rPr>
              <a:t>Vision Mumbai, Sustainable Mumbai?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Sustainable tech leading the charge against Earth's challe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"/>
            <a:ext cx="4037848" cy="11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3451" y="90881"/>
            <a:ext cx="4064752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54080"/>
              </p:ext>
            </p:extLst>
          </p:nvPr>
        </p:nvGraphicFramePr>
        <p:xfrm>
          <a:off x="806115" y="1303706"/>
          <a:ext cx="5847348" cy="831442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923674">
                  <a:extLst>
                    <a:ext uri="{9D8B030D-6E8A-4147-A177-3AD203B41FA5}">
                      <a16:colId xmlns:a16="http://schemas.microsoft.com/office/drawing/2014/main" val="56129486"/>
                    </a:ext>
                  </a:extLst>
                </a:gridCol>
                <a:gridCol w="2923674">
                  <a:extLst>
                    <a:ext uri="{9D8B030D-6E8A-4147-A177-3AD203B41FA5}">
                      <a16:colId xmlns:a16="http://schemas.microsoft.com/office/drawing/2014/main" val="3831704959"/>
                    </a:ext>
                  </a:extLst>
                </a:gridCol>
              </a:tblGrid>
              <a:tr h="217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Vision Mumbai – An example of top-down development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1" marR="3916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500496"/>
                  </a:ext>
                </a:extLst>
              </a:tr>
              <a:tr h="196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Explain why Vision Mumbai is a top-down development.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</a:txBody>
                  <a:tcPr marL="39161" marR="39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What was the </a:t>
                      </a:r>
                      <a:r>
                        <a:rPr lang="en-GB" sz="1200" dirty="0" smtClean="0">
                          <a:effectLst/>
                        </a:rPr>
                        <a:t>aim </a:t>
                      </a:r>
                      <a:r>
                        <a:rPr lang="en-GB" sz="1200" dirty="0">
                          <a:effectLst/>
                        </a:rPr>
                        <a:t>for Mumbai?  </a:t>
                      </a:r>
                      <a:r>
                        <a:rPr lang="en-GB" sz="1200" dirty="0" smtClean="0">
                          <a:effectLst/>
                        </a:rPr>
                        <a:t>(targets</a:t>
                      </a:r>
                      <a:r>
                        <a:rPr lang="en-GB" sz="1200" dirty="0"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1" marR="39161" marT="0" marB="0"/>
                </a:tc>
                <a:extLst>
                  <a:ext uri="{0D108BD9-81ED-4DB2-BD59-A6C34878D82A}">
                    <a16:rowId xmlns:a16="http://schemas.microsoft.com/office/drawing/2014/main" val="1525589561"/>
                  </a:ext>
                </a:extLst>
              </a:tr>
              <a:tr h="16576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Give some examples of things that were seen as ‘quick wins’.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</a:txBody>
                  <a:tcPr marL="39161" marR="39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What was the main plan for Mumbai?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1" marR="39161" marT="0" marB="0"/>
                </a:tc>
                <a:extLst>
                  <a:ext uri="{0D108BD9-81ED-4DB2-BD59-A6C34878D82A}">
                    <a16:rowId xmlns:a16="http://schemas.microsoft.com/office/drawing/2014/main" val="2924427560"/>
                  </a:ext>
                </a:extLst>
              </a:tr>
              <a:tr h="2348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Did the vision work?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1" marR="39161" marT="0" marB="0"/>
                </a:tc>
                <a:extLst>
                  <a:ext uri="{0D108BD9-81ED-4DB2-BD59-A6C34878D82A}">
                    <a16:rowId xmlns:a16="http://schemas.microsoft.com/office/drawing/2014/main" val="563097048"/>
                  </a:ext>
                </a:extLst>
              </a:tr>
              <a:tr h="2072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Did everyone like the changes?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</a:txBody>
                  <a:tcPr marL="39161" marR="391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 </a:t>
                      </a:r>
                      <a:r>
                        <a:rPr lang="en-GB" sz="1200" dirty="0" smtClean="0">
                          <a:effectLst/>
                        </a:rPr>
                        <a:t>spite </a:t>
                      </a:r>
                      <a:r>
                        <a:rPr lang="en-GB" sz="1200" dirty="0">
                          <a:effectLst/>
                        </a:rPr>
                        <a:t>of </a:t>
                      </a:r>
                      <a:r>
                        <a:rPr lang="en-GB" sz="1200" dirty="0" smtClean="0">
                          <a:effectLst/>
                        </a:rPr>
                        <a:t>the </a:t>
                      </a:r>
                      <a:r>
                        <a:rPr lang="en-GB" sz="1200" dirty="0">
                          <a:effectLst/>
                        </a:rPr>
                        <a:t>plans, what is Mumbai like today?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1" marR="39161" marT="0" marB="0"/>
                </a:tc>
                <a:extLst>
                  <a:ext uri="{0D108BD9-81ED-4DB2-BD59-A6C34878D82A}">
                    <a16:rowId xmlns:a16="http://schemas.microsoft.com/office/drawing/2014/main" val="670456071"/>
                  </a:ext>
                </a:extLst>
              </a:tr>
            </a:tbl>
          </a:graphicData>
        </a:graphic>
      </p:graphicFrame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026" y="1303705"/>
            <a:ext cx="349353" cy="3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3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6674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Lesson </a:t>
            </a:r>
            <a:r>
              <a:rPr lang="en-US" sz="1600" b="1" dirty="0" smtClean="0">
                <a:solidFill>
                  <a:schemeClr val="bg1"/>
                </a:solidFill>
              </a:rPr>
              <a:t>13 - </a:t>
            </a:r>
            <a:r>
              <a:rPr lang="en-US" sz="1600" b="1" dirty="0" smtClean="0">
                <a:solidFill>
                  <a:schemeClr val="bg1"/>
                </a:solidFill>
              </a:rPr>
              <a:t>Sustainable Development </a:t>
            </a:r>
            <a:r>
              <a:rPr lang="en-US" sz="1600" b="1" dirty="0" smtClean="0">
                <a:solidFill>
                  <a:schemeClr val="bg1"/>
                </a:solidFill>
              </a:rPr>
              <a:t>in Mumbai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529" y="2641154"/>
            <a:ext cx="6028660" cy="146193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Visit the top down vs bottom up development link. </a:t>
            </a:r>
          </a:p>
          <a:p>
            <a:r>
              <a:rPr lang="en-GB" sz="1200" b="1" dirty="0" smtClean="0"/>
              <a:t>WRITE</a:t>
            </a:r>
            <a:r>
              <a:rPr lang="en-GB" sz="1200" dirty="0" smtClean="0"/>
              <a:t> </a:t>
            </a:r>
            <a:r>
              <a:rPr lang="en-GB" sz="1200" dirty="0" smtClean="0"/>
              <a:t>down three bullet points about each type of development.</a:t>
            </a:r>
          </a:p>
          <a:p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endParaRPr lang="en-GB" dirty="0" smtClean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582831" y="1327645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59" y="1333068"/>
            <a:ext cx="387350" cy="387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573309" y="1539795"/>
            <a:ext cx="302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Top Down VS Bottom up development</a:t>
            </a:r>
          </a:p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bit.ly/2yW6Y45</a:t>
            </a:r>
            <a:endParaRPr lang="en-US" sz="1200" dirty="0" smtClean="0"/>
          </a:p>
          <a:p>
            <a:r>
              <a:rPr lang="en-US" sz="1200" dirty="0" smtClean="0"/>
              <a:t>LSS Information</a:t>
            </a:r>
          </a:p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bit.ly/2YfnnLH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Quiz-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bit.ly/3bOfFfn</a:t>
            </a:r>
            <a:r>
              <a:rPr lang="en-US" sz="1200" dirty="0" smtClean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4199159" y="1317880"/>
            <a:ext cx="271090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</a:t>
            </a:r>
            <a:r>
              <a:rPr lang="en-US" sz="1400" b="1" dirty="0" smtClean="0"/>
              <a:t>links</a:t>
            </a:r>
          </a:p>
          <a:p>
            <a:r>
              <a:rPr lang="en-GB" sz="1050" dirty="0" smtClean="0"/>
              <a:t>Optional video- LSS. </a:t>
            </a:r>
          </a:p>
          <a:p>
            <a:r>
              <a:rPr lang="en-GB" sz="1050" dirty="0">
                <a:hlinkClick r:id="rId7"/>
              </a:rPr>
              <a:t>https://</a:t>
            </a:r>
            <a:r>
              <a:rPr lang="en-GB" sz="1050" dirty="0" smtClean="0">
                <a:hlinkClick r:id="rId7"/>
              </a:rPr>
              <a:t>bit.ly/3aJOnWt</a:t>
            </a:r>
            <a:r>
              <a:rPr lang="en-GB" sz="1050" dirty="0" smtClean="0"/>
              <a:t> </a:t>
            </a:r>
            <a:endParaRPr lang="en-GB" sz="1050" dirty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583" y="1326296"/>
            <a:ext cx="387350" cy="387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l="70402" t="38444" r="5204" b="14445"/>
          <a:stretch/>
        </p:blipFill>
        <p:spPr>
          <a:xfrm>
            <a:off x="689529" y="4310677"/>
            <a:ext cx="5960674" cy="521640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4" y="4317144"/>
            <a:ext cx="387350" cy="3873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6099" y="90881"/>
            <a:ext cx="41335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2" descr="Sustainable tech leading the charge against Earth's challeng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"/>
            <a:ext cx="4037848" cy="11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13451" y="90881"/>
            <a:ext cx="4064752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object 14"/>
          <p:cNvSpPr/>
          <p:nvPr/>
        </p:nvSpPr>
        <p:spPr>
          <a:xfrm>
            <a:off x="148793" y="2581024"/>
            <a:ext cx="461681" cy="4616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88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-1"/>
            <a:ext cx="2806700" cy="1166441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Lesson </a:t>
            </a:r>
            <a:r>
              <a:rPr lang="en-US" sz="1600" b="1" dirty="0" smtClean="0">
                <a:solidFill>
                  <a:schemeClr val="bg1"/>
                </a:solidFill>
              </a:rPr>
              <a:t>13 - </a:t>
            </a:r>
            <a:r>
              <a:rPr lang="en-US" sz="1600" b="1" dirty="0" smtClean="0">
                <a:solidFill>
                  <a:schemeClr val="bg1"/>
                </a:solidFill>
              </a:rPr>
              <a:t>Sustainable </a:t>
            </a:r>
            <a:r>
              <a:rPr lang="en-US" sz="1600" b="1" dirty="0" err="1" smtClean="0">
                <a:solidFill>
                  <a:schemeClr val="bg1"/>
                </a:solidFill>
              </a:rPr>
              <a:t>Developlement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in Mumbai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287938"/>
            <a:ext cx="6027821" cy="569386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Complete this </a:t>
            </a:r>
            <a:r>
              <a:rPr lang="en-GB" sz="1200" b="1" dirty="0"/>
              <a:t>google </a:t>
            </a:r>
            <a:r>
              <a:rPr lang="en-GB" sz="1200" b="1" dirty="0" smtClean="0"/>
              <a:t>quiz: </a:t>
            </a:r>
            <a:r>
              <a:rPr lang="en-GB" sz="1200" b="1" dirty="0" smtClean="0">
                <a:hlinkClick r:id="rId3"/>
              </a:rPr>
              <a:t>https</a:t>
            </a:r>
            <a:r>
              <a:rPr lang="en-GB" sz="1200" b="1" dirty="0">
                <a:hlinkClick r:id="rId3"/>
              </a:rPr>
              <a:t>://</a:t>
            </a:r>
            <a:r>
              <a:rPr lang="en-GB" sz="1200" b="1" dirty="0" smtClean="0">
                <a:hlinkClick r:id="rId3"/>
              </a:rPr>
              <a:t>bit.ly/3bOfFfn</a:t>
            </a:r>
            <a:r>
              <a:rPr lang="en-GB" sz="1200" b="1" dirty="0"/>
              <a:t>.</a:t>
            </a:r>
            <a:r>
              <a:rPr lang="en-GB" sz="1200" b="1" dirty="0" smtClean="0"/>
              <a:t> </a:t>
            </a:r>
            <a:r>
              <a:rPr lang="en-GB" sz="1200" b="1" dirty="0" smtClean="0"/>
              <a:t>Make sure you include the name of your teacher and your class. When you have </a:t>
            </a:r>
            <a:r>
              <a:rPr lang="en-GB" sz="1200" b="1" dirty="0" smtClean="0"/>
              <a:t>completed </a:t>
            </a:r>
            <a:r>
              <a:rPr lang="en-GB" sz="1200" b="1" dirty="0" smtClean="0"/>
              <a:t>it, it will give </a:t>
            </a:r>
            <a:r>
              <a:rPr lang="en-GB" sz="1200" b="1" dirty="0" smtClean="0"/>
              <a:t>yo</a:t>
            </a:r>
            <a:r>
              <a:rPr lang="en-GB" sz="1200" b="1" dirty="0" smtClean="0"/>
              <a:t>u </a:t>
            </a:r>
            <a:r>
              <a:rPr lang="en-GB" sz="1200" b="1" dirty="0" smtClean="0"/>
              <a:t>a score.</a:t>
            </a:r>
          </a:p>
          <a:p>
            <a:endParaRPr lang="en-GB" sz="1200" b="1" i="1" dirty="0" smtClean="0"/>
          </a:p>
          <a:p>
            <a:r>
              <a:rPr lang="en-GB" sz="1200" b="1" i="1" dirty="0" smtClean="0"/>
              <a:t>Total marks: </a:t>
            </a:r>
          </a:p>
          <a:p>
            <a:r>
              <a:rPr lang="en-GB" sz="1200" i="1" dirty="0"/>
              <a:t/>
            </a:r>
            <a:br>
              <a:rPr lang="en-GB" sz="1200" i="1" dirty="0"/>
            </a:br>
            <a:r>
              <a:rPr lang="en-GB" sz="1200" b="1" i="1" dirty="0"/>
              <a:t>Give yourself a PM </a:t>
            </a:r>
            <a:r>
              <a:rPr lang="en-GB" sz="1200" b="1" i="1" dirty="0" smtClean="0"/>
              <a:t>(something that went well. For example, an answer your got correct, if you did well on case study details, if you knew a lot of key terms. Then give yourself a PF (something you need to improve with. Pick one answer that you got wrong and write it out in full as your PF task.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r>
              <a:rPr lang="en-GB" sz="1400" dirty="0" smtClean="0"/>
              <a:t>PM: 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PF: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Improvement using the model answer: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21" name="Picture 2" descr="Sustainable tech leading the charge against Earth's challen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7848" cy="11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13451" y="90881"/>
            <a:ext cx="4064752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747" y="7134680"/>
            <a:ext cx="3365500" cy="2609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5376" t="43490" r="20922" b="13021"/>
          <a:stretch/>
        </p:blipFill>
        <p:spPr>
          <a:xfrm>
            <a:off x="123265" y="7587575"/>
            <a:ext cx="562535" cy="57989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55" y="1295644"/>
            <a:ext cx="387350" cy="387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391" y="7587575"/>
            <a:ext cx="2646947" cy="138499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REFLECT</a:t>
            </a:r>
            <a:r>
              <a:rPr lang="en-GB" sz="1400" b="1" dirty="0" smtClean="0"/>
              <a:t> </a:t>
            </a:r>
            <a:r>
              <a:rPr lang="en-GB" sz="1400" dirty="0" smtClean="0"/>
              <a:t>on your learning over the last several lessons and how well you have worked through the booklet.  Give yourself 2 stars – positives, and a wish – something to push for.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4011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 </a:t>
            </a:r>
            <a:r>
              <a:rPr lang="en-US" sz="1500" b="1" dirty="0" smtClean="0"/>
              <a:t>7 - Mumbai: A </a:t>
            </a:r>
            <a:r>
              <a:rPr lang="en-US" sz="1500" b="1" dirty="0"/>
              <a:t>G</a:t>
            </a:r>
            <a:r>
              <a:rPr lang="en-US" sz="1500" b="1" dirty="0" smtClean="0"/>
              <a:t>rowing </a:t>
            </a:r>
            <a:r>
              <a:rPr lang="en-US" sz="1500" b="1" dirty="0"/>
              <a:t>M</a:t>
            </a:r>
            <a:r>
              <a:rPr lang="en-US" sz="1500" b="1" dirty="0" smtClean="0"/>
              <a:t>egacity</a:t>
            </a:r>
            <a:r>
              <a:rPr lang="en-US" sz="1500" b="1" dirty="0" smtClean="0"/>
              <a:t>. </a:t>
            </a:r>
            <a:endParaRPr lang="en-US" sz="1500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6DA1348-EF0A-B54E-9275-5901DB98C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23688"/>
              </p:ext>
            </p:extLst>
          </p:nvPr>
        </p:nvGraphicFramePr>
        <p:xfrm>
          <a:off x="490555" y="1192654"/>
          <a:ext cx="6147626" cy="2083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7626">
                  <a:extLst>
                    <a:ext uri="{9D8B030D-6E8A-4147-A177-3AD203B41FA5}">
                      <a16:colId xmlns:a16="http://schemas.microsoft.com/office/drawing/2014/main" val="1637482585"/>
                    </a:ext>
                  </a:extLst>
                </a:gridCol>
              </a:tblGrid>
              <a:tr h="5516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Where is Mumbai? Use google to research where Mumbai is and then write a paragraph to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DESCRIBE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its location including which hemisphere it is in, which continent, which country and where it is in that country.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19331"/>
                  </a:ext>
                </a:extLst>
              </a:tr>
              <a:tr h="137486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47633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1074710" y="112053"/>
            <a:ext cx="2068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Amazing Africa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" y="0"/>
            <a:ext cx="4054141" cy="1117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158318"/>
            <a:ext cx="4051299" cy="830997"/>
          </a:xfrm>
          <a:prstGeom prst="rect">
            <a:avLst/>
          </a:prstGeom>
          <a:solidFill>
            <a:schemeClr val="bg2"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 - Mumbai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3" y="1215969"/>
            <a:ext cx="387350" cy="3873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BBFCAD-DFC3-2E41-9CBF-345206F64C50}"/>
              </a:ext>
            </a:extLst>
          </p:cNvPr>
          <p:cNvSpPr/>
          <p:nvPr/>
        </p:nvSpPr>
        <p:spPr>
          <a:xfrm>
            <a:off x="476834" y="3380307"/>
            <a:ext cx="6175068" cy="6353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222222"/>
                </a:solidFill>
              </a:rPr>
              <a:t>The </a:t>
            </a:r>
            <a:r>
              <a:rPr lang="en-US" sz="1200" b="1" dirty="0">
                <a:solidFill>
                  <a:srgbClr val="222222"/>
                </a:solidFill>
              </a:rPr>
              <a:t>site</a:t>
            </a:r>
            <a:r>
              <a:rPr lang="en-US" sz="1200" dirty="0">
                <a:solidFill>
                  <a:srgbClr val="222222"/>
                </a:solidFill>
              </a:rPr>
              <a:t> was the actual place where people decided to locate their settlement</a:t>
            </a:r>
            <a:r>
              <a:rPr lang="en-US" sz="1200" dirty="0" smtClean="0">
                <a:solidFill>
                  <a:srgbClr val="222222"/>
                </a:solidFill>
              </a:rPr>
              <a:t>.</a:t>
            </a:r>
          </a:p>
          <a:p>
            <a:r>
              <a:rPr lang="en-US" sz="1200" dirty="0">
                <a:solidFill>
                  <a:srgbClr val="333333"/>
                </a:solidFill>
              </a:rPr>
              <a:t>The </a:t>
            </a:r>
            <a:r>
              <a:rPr lang="en-US" sz="1200" b="1" dirty="0">
                <a:solidFill>
                  <a:srgbClr val="333333"/>
                </a:solidFill>
              </a:rPr>
              <a:t>situation</a:t>
            </a:r>
            <a:r>
              <a:rPr lang="en-US" sz="1200" dirty="0">
                <a:solidFill>
                  <a:srgbClr val="333333"/>
                </a:solidFill>
              </a:rPr>
              <a:t> of a settlement is its position in relation to the surrounding human and physical features</a:t>
            </a:r>
            <a:r>
              <a:rPr lang="en-US" sz="1200" dirty="0" smtClean="0">
                <a:solidFill>
                  <a:srgbClr val="333333"/>
                </a:solidFill>
              </a:rPr>
              <a:t>.</a:t>
            </a:r>
            <a:endParaRPr lang="en-GB" sz="120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99E1518-AF30-B54D-8A99-EDF5AD3AF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" y="3380307"/>
            <a:ext cx="387350" cy="3873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45765"/>
              </p:ext>
            </p:extLst>
          </p:nvPr>
        </p:nvGraphicFramePr>
        <p:xfrm>
          <a:off x="476250" y="4714878"/>
          <a:ext cx="6210382" cy="4905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191">
                  <a:extLst>
                    <a:ext uri="{9D8B030D-6E8A-4147-A177-3AD203B41FA5}">
                      <a16:colId xmlns:a16="http://schemas.microsoft.com/office/drawing/2014/main" val="2616460649"/>
                    </a:ext>
                  </a:extLst>
                </a:gridCol>
                <a:gridCol w="3105191">
                  <a:extLst>
                    <a:ext uri="{9D8B030D-6E8A-4147-A177-3AD203B41FA5}">
                      <a16:colId xmlns:a16="http://schemas.microsoft.com/office/drawing/2014/main" val="1325970297"/>
                    </a:ext>
                  </a:extLst>
                </a:gridCol>
              </a:tblGrid>
              <a:tr h="47651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Site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Situation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953354"/>
                  </a:ext>
                </a:extLst>
              </a:tr>
              <a:tr h="88577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52820"/>
                  </a:ext>
                </a:extLst>
              </a:tr>
              <a:tr h="88577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31855"/>
                  </a:ext>
                </a:extLst>
              </a:tr>
              <a:tr h="88577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19387"/>
                  </a:ext>
                </a:extLst>
              </a:tr>
              <a:tr h="88577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77764"/>
                  </a:ext>
                </a:extLst>
              </a:tr>
              <a:tr h="88577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69053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6BBFCAD-DFC3-2E41-9CBF-345206F64C50}"/>
              </a:ext>
            </a:extLst>
          </p:cNvPr>
          <p:cNvSpPr/>
          <p:nvPr/>
        </p:nvSpPr>
        <p:spPr>
          <a:xfrm>
            <a:off x="476250" y="4152522"/>
            <a:ext cx="6189373" cy="44407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READ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through the key terms above. Now use the ‘</a:t>
            </a:r>
            <a:r>
              <a:rPr lang="en-GB" sz="1200" dirty="0" smtClean="0">
                <a:solidFill>
                  <a:schemeClr val="tx1"/>
                </a:solidFill>
                <a:hlinkClick r:id="rId5"/>
              </a:rPr>
              <a:t>Site and </a:t>
            </a:r>
            <a:r>
              <a:rPr lang="en-GB" sz="1200" dirty="0" smtClean="0">
                <a:solidFill>
                  <a:schemeClr val="tx1"/>
                </a:solidFill>
                <a:hlinkClick r:id="rId5"/>
              </a:rPr>
              <a:t>situation </a:t>
            </a:r>
            <a:r>
              <a:rPr lang="en-GB" sz="1200" dirty="0" smtClean="0">
                <a:solidFill>
                  <a:schemeClr val="tx1"/>
                </a:solidFill>
                <a:hlinkClick r:id="rId5"/>
              </a:rPr>
              <a:t>information</a:t>
            </a:r>
            <a:r>
              <a:rPr lang="en-GB" sz="1200" dirty="0" smtClean="0">
                <a:solidFill>
                  <a:schemeClr val="tx1"/>
                </a:solidFill>
              </a:rPr>
              <a:t>’ link to find out information about he site and situation of  Mumbai. </a:t>
            </a:r>
            <a:r>
              <a:rPr lang="en-GB" sz="1200" b="1" dirty="0" smtClean="0">
                <a:solidFill>
                  <a:schemeClr val="tx1"/>
                </a:solidFill>
              </a:rPr>
              <a:t>ADD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this information into the table below.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0639" y="4374560"/>
            <a:ext cx="357447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umbai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6" y="-17761"/>
            <a:ext cx="4062575" cy="1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A5FD20-CB4A-4B49-AF00-79A511B4BF9B}"/>
              </a:ext>
            </a:extLst>
          </p:cNvPr>
          <p:cNvSpPr/>
          <p:nvPr/>
        </p:nvSpPr>
        <p:spPr>
          <a:xfrm>
            <a:off x="556752" y="2240404"/>
            <a:ext cx="6128352" cy="1262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Carefully look at the ‘Population change graph’.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In </a:t>
            </a:r>
            <a:r>
              <a:rPr lang="en-US" sz="1100" dirty="0" smtClean="0">
                <a:solidFill>
                  <a:schemeClr val="tx1"/>
                </a:solidFill>
              </a:rPr>
              <a:t>4 sentences </a:t>
            </a:r>
            <a:r>
              <a:rPr lang="en-US" sz="1100" dirty="0" smtClean="0">
                <a:solidFill>
                  <a:schemeClr val="tx1"/>
                </a:solidFill>
              </a:rPr>
              <a:t>DESCRIBE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what is happening in the graph. Use data in your answer.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544051" y="1319425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2" y="1317282"/>
            <a:ext cx="387350" cy="387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520037" y="1574036"/>
            <a:ext cx="3552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Population </a:t>
            </a:r>
            <a:r>
              <a:rPr lang="en-GB" sz="1200" dirty="0"/>
              <a:t>change graph- </a:t>
            </a: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bit.ly/2xevaOM</a:t>
            </a:r>
            <a:endParaRPr lang="en-GB" sz="1200" dirty="0" smtClean="0"/>
          </a:p>
          <a:p>
            <a:r>
              <a:rPr lang="en-GB" sz="1200" dirty="0"/>
              <a:t>Changing Mumbai- </a:t>
            </a:r>
            <a:r>
              <a:rPr lang="en-GB" sz="1200" dirty="0">
                <a:hlinkClick r:id="rId5"/>
              </a:rPr>
              <a:t>https://</a:t>
            </a:r>
            <a:r>
              <a:rPr lang="en-GB" sz="1200" dirty="0" smtClean="0">
                <a:hlinkClick r:id="rId5"/>
              </a:rPr>
              <a:t>bit.ly/2VHmbiE</a:t>
            </a:r>
            <a:endParaRPr lang="en-GB" sz="1200" dirty="0" smtClean="0"/>
          </a:p>
          <a:p>
            <a:r>
              <a:rPr lang="en-GB" sz="1200" dirty="0" smtClean="0"/>
              <a:t> 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4160379" y="1317282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029" y="1317282"/>
            <a:ext cx="387350" cy="3873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4051299" y="1520145"/>
            <a:ext cx="298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Optional video- how Bombay became Mumbai city! </a:t>
            </a:r>
          </a:p>
          <a:p>
            <a:r>
              <a:rPr lang="en-GB" sz="1200" dirty="0">
                <a:hlinkClick r:id="rId7"/>
              </a:rPr>
              <a:t>https://</a:t>
            </a:r>
            <a:r>
              <a:rPr lang="en-GB" sz="1200" dirty="0" smtClean="0">
                <a:hlinkClick r:id="rId7"/>
              </a:rPr>
              <a:t>bit.ly/2xeSThQ</a:t>
            </a:r>
            <a:r>
              <a:rPr lang="en-GB" sz="1200" dirty="0" smtClean="0"/>
              <a:t> </a:t>
            </a:r>
          </a:p>
          <a:p>
            <a:endParaRPr lang="en-US" sz="1200" dirty="0"/>
          </a:p>
        </p:txBody>
      </p:sp>
      <p:pic>
        <p:nvPicPr>
          <p:cNvPr id="28" name="Picture 2" descr="http://www.coolgeography.co.uk/A-level/AQA/Year%2013/World%20Cities/Mumbai/Mumbai%20suburbanis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2" y="4010760"/>
            <a:ext cx="2489185" cy="32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AA5FD20-CB4A-4B49-AF00-79A511B4BF9B}"/>
              </a:ext>
            </a:extLst>
          </p:cNvPr>
          <p:cNvSpPr/>
          <p:nvPr/>
        </p:nvSpPr>
        <p:spPr>
          <a:xfrm>
            <a:off x="3121024" y="3633668"/>
            <a:ext cx="3564080" cy="3585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b="1" dirty="0" smtClean="0">
                <a:solidFill>
                  <a:schemeClr val="tx1"/>
                </a:solidFill>
              </a:rPr>
              <a:t>LOOK at the map to the left.  DESCRIBE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>
                <a:solidFill>
                  <a:schemeClr val="tx1"/>
                </a:solidFill>
              </a:rPr>
              <a:t>how Mumbai has changed from 1950 to 1972.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400" b="1" dirty="0" smtClean="0">
              <a:solidFill>
                <a:schemeClr val="tx1"/>
              </a:solidFill>
            </a:endParaRP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A5FD20-CB4A-4B49-AF00-79A511B4BF9B}"/>
              </a:ext>
            </a:extLst>
          </p:cNvPr>
          <p:cNvSpPr/>
          <p:nvPr/>
        </p:nvSpPr>
        <p:spPr>
          <a:xfrm>
            <a:off x="556752" y="7361112"/>
            <a:ext cx="6128352" cy="2312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 smtClean="0">
                <a:solidFill>
                  <a:schemeClr val="tx1"/>
                </a:solidFill>
              </a:rPr>
              <a:t>Visit the ‘Changing Mumbai’ research link. Use this space to take </a:t>
            </a:r>
            <a:r>
              <a:rPr lang="en-GB" sz="1100" b="1" dirty="0" smtClean="0">
                <a:solidFill>
                  <a:schemeClr val="tx1"/>
                </a:solidFill>
              </a:rPr>
              <a:t>SUMMARY</a:t>
            </a:r>
            <a:r>
              <a:rPr lang="en-GB" sz="1100" b="1" dirty="0" smtClean="0">
                <a:solidFill>
                  <a:schemeClr val="tx1"/>
                </a:solidFill>
              </a:rPr>
              <a:t> </a:t>
            </a:r>
            <a:r>
              <a:rPr lang="en-GB" sz="1100" dirty="0" smtClean="0">
                <a:solidFill>
                  <a:schemeClr val="tx1"/>
                </a:solidFill>
              </a:rPr>
              <a:t>notes about what Mumbai is like to live in and how it has changed over time. </a:t>
            </a:r>
            <a:endParaRPr lang="en-GB" sz="1100" dirty="0" smtClean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 smtClean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 smtClean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 smtClean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endParaRPr lang="en-GB" sz="11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4" y="7389944"/>
            <a:ext cx="387350" cy="38735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688490" y="3627925"/>
            <a:ext cx="357447" cy="357447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18601" y="2239698"/>
            <a:ext cx="357447" cy="3574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3452" y="144073"/>
            <a:ext cx="4116219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 </a:t>
            </a:r>
            <a:r>
              <a:rPr lang="en-US" sz="1500" b="1" dirty="0" smtClean="0"/>
              <a:t>8 - </a:t>
            </a:r>
            <a:r>
              <a:rPr lang="en-US" sz="1500" b="1" dirty="0" smtClean="0"/>
              <a:t>Mumbai’s </a:t>
            </a:r>
            <a:r>
              <a:rPr lang="en-US" sz="1500" b="1" dirty="0" smtClean="0"/>
              <a:t>Growth</a:t>
            </a:r>
            <a:r>
              <a:rPr lang="en-US" sz="1500" b="1" dirty="0" smtClean="0"/>
              <a:t>.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8559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ssive Crowds of People Create Stock Footage Video (100% Royalt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51300" cy="11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3886204" y="1202641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97" y="1188025"/>
            <a:ext cx="387350" cy="38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3698872" y="1485227"/>
            <a:ext cx="3159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Optional video- population in India. </a:t>
            </a:r>
          </a:p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bit.ly/3aJArMa</a:t>
            </a:r>
            <a:endParaRPr lang="en-US" sz="1200" dirty="0" smtClean="0"/>
          </a:p>
          <a:p>
            <a:endParaRPr lang="en-US" sz="1200" dirty="0"/>
          </a:p>
          <a:p>
            <a:endParaRPr lang="en-GB" sz="1200" dirty="0" smtClean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E70CD-CB9A-E848-8024-96C6202C7DA3}"/>
              </a:ext>
            </a:extLst>
          </p:cNvPr>
          <p:cNvSpPr txBox="1"/>
          <p:nvPr/>
        </p:nvSpPr>
        <p:spPr>
          <a:xfrm>
            <a:off x="508000" y="1190168"/>
            <a:ext cx="233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</a:t>
            </a:r>
            <a:r>
              <a:rPr lang="en-US" sz="1400" b="1" dirty="0" smtClean="0"/>
              <a:t>links</a:t>
            </a:r>
          </a:p>
          <a:p>
            <a:r>
              <a:rPr lang="en-GB" sz="1400" dirty="0" smtClean="0"/>
              <a:t>Mumbai population statistics. </a:t>
            </a:r>
          </a:p>
          <a:p>
            <a:r>
              <a:rPr lang="en-GB" sz="1200" dirty="0">
                <a:hlinkClick r:id="rId6"/>
              </a:rPr>
              <a:t>https://</a:t>
            </a:r>
            <a:r>
              <a:rPr lang="en-GB" sz="1200" dirty="0" smtClean="0">
                <a:hlinkClick r:id="rId6"/>
              </a:rPr>
              <a:t>bit.ly/2Sc2uNG</a:t>
            </a:r>
            <a:r>
              <a:rPr lang="en-GB" sz="1200" dirty="0" smtClean="0"/>
              <a:t> </a:t>
            </a:r>
          </a:p>
          <a:p>
            <a:endParaRPr lang="en-US" sz="1200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1" y="1213425"/>
            <a:ext cx="387350" cy="387350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553807" y="2603008"/>
            <a:ext cx="6053816" cy="414203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smtClean="0"/>
              <a:t>Population</a:t>
            </a:r>
          </a:p>
          <a:p>
            <a:r>
              <a:rPr lang="en-GB" sz="1400" smtClean="0"/>
              <a:t>Birth rate </a:t>
            </a:r>
          </a:p>
          <a:p>
            <a:r>
              <a:rPr lang="en-GB" sz="1400" smtClean="0"/>
              <a:t>Death rate </a:t>
            </a:r>
          </a:p>
          <a:p>
            <a:r>
              <a:rPr lang="en-GB" sz="1400" smtClean="0"/>
              <a:t>Natural increase</a:t>
            </a:r>
          </a:p>
          <a:p>
            <a:r>
              <a:rPr lang="en-GB" sz="1400" smtClean="0"/>
              <a:t>Rural</a:t>
            </a:r>
          </a:p>
          <a:p>
            <a:r>
              <a:rPr lang="en-GB" sz="1400" smtClean="0"/>
              <a:t>Urban </a:t>
            </a:r>
          </a:p>
          <a:p>
            <a:r>
              <a:rPr lang="en-GB" sz="1400" smtClean="0"/>
              <a:t>Migration </a:t>
            </a:r>
          </a:p>
          <a:p>
            <a:r>
              <a:rPr lang="en-GB" sz="1400" smtClean="0"/>
              <a:t>Push factor </a:t>
            </a:r>
          </a:p>
          <a:p>
            <a:r>
              <a:rPr lang="en-GB" sz="1400" smtClean="0"/>
              <a:t>Pull factor </a:t>
            </a:r>
          </a:p>
          <a:p>
            <a:r>
              <a:rPr lang="en-GB" sz="1400" smtClean="0"/>
              <a:t>Economic investment</a:t>
            </a:r>
          </a:p>
          <a:p>
            <a:r>
              <a:rPr lang="en-GB" sz="1400" smtClean="0"/>
              <a:t>Hyper-urbanisation</a:t>
            </a:r>
          </a:p>
          <a:p>
            <a:r>
              <a:rPr lang="en-GB" sz="1400" smtClean="0"/>
              <a:t>Rural-urban migration </a:t>
            </a:r>
          </a:p>
          <a:p>
            <a:endParaRPr lang="en-GB" sz="1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8407" y="2561117"/>
            <a:ext cx="1006434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The number of people in an area 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571456" y="2543449"/>
            <a:ext cx="111237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The number of babies born per 1000 people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962299" y="3538813"/>
            <a:ext cx="11653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The number of deaths per 1000 people 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473482" y="2580521"/>
            <a:ext cx="13242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Death rate minus birth rate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484054" y="4409935"/>
            <a:ext cx="1287175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countryside 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423325" y="3488917"/>
            <a:ext cx="11388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Built up areas - towns and cities 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138361" y="5293762"/>
            <a:ext cx="1642075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The movement of people from one place to another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131984" y="3209606"/>
            <a:ext cx="105940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The reasons why people to choose to leave a place – negative factors 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045314" y="4407918"/>
            <a:ext cx="132425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The reasons why people move to a place – positive factors 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08007" y="5436037"/>
            <a:ext cx="14831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Money spent within the city to develop industry and wealth 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910004" y="6252808"/>
            <a:ext cx="182381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The movement of people from the countryside to the city 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557437" y="4747648"/>
            <a:ext cx="117766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Super fast rate of urbanisation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25642" y="2081513"/>
            <a:ext cx="6154794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MATCH </a:t>
            </a:r>
            <a:r>
              <a:rPr lang="en-GB" sz="1400" dirty="0" smtClean="0"/>
              <a:t>up the key words with the correct definition. </a:t>
            </a:r>
            <a:endParaRPr lang="en-GB" sz="14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32345" r="22305"/>
          <a:stretch/>
        </p:blipFill>
        <p:spPr bwMode="auto">
          <a:xfrm>
            <a:off x="1036509" y="7332250"/>
            <a:ext cx="5324726" cy="24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09863" y="6983153"/>
            <a:ext cx="6082846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READ</a:t>
            </a:r>
            <a:r>
              <a:rPr lang="en-GB" sz="1400" b="1" dirty="0" smtClean="0"/>
              <a:t> </a:t>
            </a:r>
            <a:r>
              <a:rPr lang="en-GB" sz="1400" b="1" dirty="0" smtClean="0"/>
              <a:t>this information. </a:t>
            </a:r>
            <a:r>
              <a:rPr lang="en-GB" sz="1400" b="1" dirty="0" smtClean="0"/>
              <a:t>HIGHLIGHT</a:t>
            </a:r>
            <a:r>
              <a:rPr lang="en-GB" sz="1400" b="1" dirty="0" smtClean="0"/>
              <a:t> </a:t>
            </a:r>
            <a:r>
              <a:rPr lang="en-GB" sz="1400" b="1" dirty="0" smtClean="0"/>
              <a:t>the key points! </a:t>
            </a:r>
            <a:endParaRPr lang="en-GB" sz="1400" b="1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3254" y="2056340"/>
            <a:ext cx="357447" cy="357447"/>
          </a:xfrm>
          <a:prstGeom prst="rect">
            <a:avLst/>
          </a:prstGeom>
        </p:spPr>
      </p:pic>
      <p:sp>
        <p:nvSpPr>
          <p:cNvPr id="27" name="object 14"/>
          <p:cNvSpPr/>
          <p:nvPr/>
        </p:nvSpPr>
        <p:spPr>
          <a:xfrm>
            <a:off x="135524" y="6906200"/>
            <a:ext cx="461681" cy="461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-13452" y="144073"/>
            <a:ext cx="4116219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Lesson </a:t>
            </a:r>
            <a:r>
              <a:rPr lang="en-US" sz="1600" b="1" dirty="0" smtClean="0"/>
              <a:t>9 - </a:t>
            </a:r>
            <a:r>
              <a:rPr lang="en-US" sz="1600" b="1" dirty="0" smtClean="0"/>
              <a:t>Mumbai’s </a:t>
            </a:r>
            <a:r>
              <a:rPr lang="en-US" sz="1600" b="1" dirty="0" smtClean="0"/>
              <a:t>Changing </a:t>
            </a:r>
            <a:r>
              <a:rPr lang="en-US" sz="1600" b="1" dirty="0"/>
              <a:t>P</a:t>
            </a:r>
            <a:r>
              <a:rPr lang="en-US" sz="1600" b="1" dirty="0" smtClean="0"/>
              <a:t>opulation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366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1" y="5396588"/>
            <a:ext cx="6724649" cy="40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Massive Crowds of People Create Stock Footage Video (100% Royalt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114"/>
            <a:ext cx="4078705" cy="11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70" y="1701721"/>
            <a:ext cx="2947205" cy="241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82989" y="1340982"/>
            <a:ext cx="2794137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DESCRIBE</a:t>
            </a:r>
            <a:r>
              <a:rPr lang="en-GB" sz="1200" b="1" dirty="0" smtClean="0"/>
              <a:t> </a:t>
            </a:r>
            <a:r>
              <a:rPr lang="en-GB" sz="1200" dirty="0" smtClean="0"/>
              <a:t>what this population graph of Mumbai shows.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97122" y="1398623"/>
            <a:ext cx="357447" cy="357447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22" y="4601708"/>
            <a:ext cx="387350" cy="387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989" y="4601708"/>
            <a:ext cx="586976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 the ‘</a:t>
            </a:r>
            <a:r>
              <a:rPr lang="en-GB" sz="1400" dirty="0" smtClean="0">
                <a:hlinkClick r:id="rId8"/>
              </a:rPr>
              <a:t>facts about population</a:t>
            </a:r>
            <a:r>
              <a:rPr lang="en-GB" sz="1400" dirty="0" smtClean="0"/>
              <a:t>’ sheet to complete the boxes. The first has been done for you!  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7122" y="6525798"/>
            <a:ext cx="1535425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Mumbai will reach this population in 2020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2189747" y="5991726"/>
            <a:ext cx="372979" cy="144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-13452" y="144073"/>
            <a:ext cx="4116219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Lesson </a:t>
            </a:r>
            <a:r>
              <a:rPr lang="en-US" sz="1600" b="1" dirty="0" smtClean="0"/>
              <a:t>9 - </a:t>
            </a:r>
            <a:r>
              <a:rPr lang="en-US" sz="1600" b="1" dirty="0" smtClean="0"/>
              <a:t>Mumbai’s </a:t>
            </a:r>
            <a:r>
              <a:rPr lang="en-US" sz="1600" b="1" dirty="0" smtClean="0"/>
              <a:t>Changing </a:t>
            </a:r>
            <a:r>
              <a:rPr lang="en-US" sz="1600" b="1" dirty="0"/>
              <a:t>P</a:t>
            </a:r>
            <a:r>
              <a:rPr lang="en-US" sz="1600" b="1" dirty="0" smtClean="0"/>
              <a:t>opulation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050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de in Bollywood | India and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" y="0"/>
            <a:ext cx="4106448" cy="11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Lesson </a:t>
            </a:r>
            <a:r>
              <a:rPr lang="en-US" sz="1600" b="1" dirty="0" smtClean="0"/>
              <a:t>10 - Opportunities </a:t>
            </a:r>
            <a:r>
              <a:rPr lang="en-US" sz="1600" b="1" dirty="0" smtClean="0"/>
              <a:t>and </a:t>
            </a:r>
            <a:r>
              <a:rPr lang="en-US" sz="1600" b="1" dirty="0" smtClean="0"/>
              <a:t>Challenges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0FD69-743C-3240-BB11-92A55BD77E0C}"/>
              </a:ext>
            </a:extLst>
          </p:cNvPr>
          <p:cNvSpPr txBox="1"/>
          <p:nvPr/>
        </p:nvSpPr>
        <p:spPr>
          <a:xfrm>
            <a:off x="3886204" y="1202641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AD18B9C-156B-2D4B-8A85-482C8645D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7" y="1188025"/>
            <a:ext cx="387350" cy="387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B76743-367A-B44E-A676-1D27CA60237F}"/>
              </a:ext>
            </a:extLst>
          </p:cNvPr>
          <p:cNvSpPr txBox="1"/>
          <p:nvPr/>
        </p:nvSpPr>
        <p:spPr>
          <a:xfrm>
            <a:off x="3698872" y="1485227"/>
            <a:ext cx="3159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Walking through Mumbai.</a:t>
            </a:r>
          </a:p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bit.ly/3eZDBP3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GB" sz="12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E70CD-CB9A-E848-8024-96C6202C7DA3}"/>
              </a:ext>
            </a:extLst>
          </p:cNvPr>
          <p:cNvSpPr txBox="1"/>
          <p:nvPr/>
        </p:nvSpPr>
        <p:spPr>
          <a:xfrm>
            <a:off x="508000" y="1190168"/>
            <a:ext cx="233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</a:t>
            </a:r>
            <a:r>
              <a:rPr lang="en-US" sz="1400" b="1" dirty="0" smtClean="0"/>
              <a:t>links</a:t>
            </a:r>
          </a:p>
          <a:p>
            <a:r>
              <a:rPr lang="en-GB" sz="1400" dirty="0" smtClean="0"/>
              <a:t>Opportunities Quizlet. </a:t>
            </a:r>
          </a:p>
          <a:p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bit.ly/3eZDBP3</a:t>
            </a:r>
            <a:endParaRPr lang="en-GB" sz="1400" dirty="0" smtClean="0"/>
          </a:p>
          <a:p>
            <a:r>
              <a:rPr lang="en-GB" sz="1400" dirty="0" smtClean="0"/>
              <a:t>Opportunities spider diagram</a:t>
            </a:r>
          </a:p>
          <a:p>
            <a:r>
              <a:rPr lang="en-GB" sz="1400" dirty="0">
                <a:hlinkClick r:id="rId5"/>
              </a:rPr>
              <a:t>https://</a:t>
            </a:r>
            <a:r>
              <a:rPr lang="en-GB" sz="1400" dirty="0" smtClean="0">
                <a:hlinkClick r:id="rId5"/>
              </a:rPr>
              <a:t>bit.ly/3aMbz6g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Challenges in Mumbai</a:t>
            </a:r>
          </a:p>
          <a:p>
            <a:r>
              <a:rPr lang="en-GB" sz="1400" dirty="0">
                <a:hlinkClick r:id="rId6"/>
              </a:rPr>
              <a:t>https://</a:t>
            </a:r>
            <a:r>
              <a:rPr lang="en-GB" sz="1400" dirty="0" smtClean="0">
                <a:hlinkClick r:id="rId6"/>
              </a:rPr>
              <a:t>bit.ly/3aJZKNX</a:t>
            </a:r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US" sz="1200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1" y="1213425"/>
            <a:ext cx="387350" cy="3873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3611" y="2990575"/>
            <a:ext cx="5993565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Visit the ‘</a:t>
            </a:r>
            <a:r>
              <a:rPr lang="en-GB" sz="1200" dirty="0" smtClean="0">
                <a:hlinkClick r:id="rId4"/>
              </a:rPr>
              <a:t>opportunities </a:t>
            </a:r>
            <a:r>
              <a:rPr lang="en-GB" sz="1200" dirty="0" err="1" smtClean="0">
                <a:hlinkClick r:id="rId4"/>
              </a:rPr>
              <a:t>quizlet</a:t>
            </a:r>
            <a:r>
              <a:rPr lang="en-GB" sz="1200" dirty="0" smtClean="0"/>
              <a:t>’ and use the flashcards to </a:t>
            </a:r>
            <a:r>
              <a:rPr lang="en-GB" sz="1200" b="1" dirty="0" smtClean="0"/>
              <a:t>CREATE</a:t>
            </a:r>
            <a:r>
              <a:rPr lang="en-GB" sz="1200" dirty="0" smtClean="0"/>
              <a:t> </a:t>
            </a:r>
            <a:r>
              <a:rPr lang="en-GB" sz="1200" dirty="0" smtClean="0"/>
              <a:t>a spider diagram of the opportunities available in Mumbai. You can play some of the games too! </a:t>
            </a:r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 smtClean="0"/>
          </a:p>
          <a:p>
            <a:endParaRPr lang="en-GB" sz="1200" b="1" dirty="0"/>
          </a:p>
          <a:p>
            <a:endParaRPr lang="en-GB" sz="1200" b="1" dirty="0"/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60AF999B-0F55-B447-B866-8C676BC40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0" y="3018809"/>
            <a:ext cx="387350" cy="3873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3452" y="144073"/>
            <a:ext cx="4116219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9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B4CD22-B740-194A-B04B-B8FE0B368045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Lesson </a:t>
            </a:r>
            <a:r>
              <a:rPr lang="en-US" sz="1600" b="1" dirty="0" smtClean="0"/>
              <a:t>10 - Opportunities </a:t>
            </a:r>
            <a:r>
              <a:rPr lang="en-US" sz="1600" b="1" dirty="0" smtClean="0"/>
              <a:t>and </a:t>
            </a:r>
            <a:r>
              <a:rPr lang="en-US" sz="1600" b="1" dirty="0" smtClean="0"/>
              <a:t>Challenges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91" r="48824"/>
          <a:stretch/>
        </p:blipFill>
        <p:spPr>
          <a:xfrm rot="16200000">
            <a:off x="-407008" y="2742127"/>
            <a:ext cx="8083421" cy="6040195"/>
          </a:xfrm>
          <a:prstGeom prst="rect">
            <a:avLst/>
          </a:prstGeom>
        </p:spPr>
      </p:pic>
      <p:pic>
        <p:nvPicPr>
          <p:cNvPr id="36" name="Picture 2" descr="Made in Bollywood | India and 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" y="0"/>
            <a:ext cx="4106448" cy="11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452" y="144073"/>
            <a:ext cx="4116219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03" y="1280246"/>
            <a:ext cx="6040197" cy="30777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 the </a:t>
            </a:r>
            <a:r>
              <a:rPr lang="en-GB" sz="1400" dirty="0" smtClean="0"/>
              <a:t>‘</a:t>
            </a:r>
            <a:r>
              <a:rPr lang="en-GB" sz="1400" dirty="0" smtClean="0">
                <a:hlinkClick r:id="rId4"/>
              </a:rPr>
              <a:t>challenges in Mumbai</a:t>
            </a:r>
            <a:r>
              <a:rPr lang="en-GB" sz="1400" dirty="0" smtClean="0"/>
              <a:t>’ </a:t>
            </a:r>
            <a:r>
              <a:rPr lang="en-GB" sz="1400" dirty="0" smtClean="0"/>
              <a:t>sheet to complete the </a:t>
            </a:r>
            <a:r>
              <a:rPr lang="en-GB" sz="1400" dirty="0" smtClean="0"/>
              <a:t>tasks below</a:t>
            </a:r>
            <a:r>
              <a:rPr lang="en-GB" sz="1400" dirty="0" smtClean="0"/>
              <a:t>. </a:t>
            </a:r>
            <a:endParaRPr lang="en-GB" sz="140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9864" y="1230576"/>
            <a:ext cx="357447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y models that Kampala needs to consider to manage its urban spra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"/>
            <a:ext cx="4051300" cy="11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 </a:t>
            </a:r>
            <a:r>
              <a:rPr lang="en-US" sz="1500" b="1" dirty="0" smtClean="0"/>
              <a:t>11 - </a:t>
            </a:r>
            <a:r>
              <a:rPr lang="en-US" sz="1500" b="1" dirty="0" smtClean="0"/>
              <a:t>Quality of </a:t>
            </a:r>
            <a:r>
              <a:rPr lang="en-US" sz="1500" b="1" dirty="0" smtClean="0"/>
              <a:t>Life </a:t>
            </a:r>
            <a:r>
              <a:rPr lang="en-US" sz="1500" b="1" dirty="0" smtClean="0"/>
              <a:t>in Mumbai.</a:t>
            </a:r>
            <a:endParaRPr lang="en-US" sz="1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498478" y="1173470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7" y="1180729"/>
            <a:ext cx="387350" cy="38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498478" y="1381799"/>
            <a:ext cx="3163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Living in different parts of the city. </a:t>
            </a:r>
          </a:p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bit.ly/2W8xUWj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4124328" y="1128803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978" y="1155303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4124328" y="1343620"/>
            <a:ext cx="273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Slumming it</a:t>
            </a:r>
          </a:p>
          <a:p>
            <a:r>
              <a:rPr lang="en-GB" sz="1200" dirty="0">
                <a:hlinkClick r:id="rId6"/>
              </a:rPr>
              <a:t>https://</a:t>
            </a:r>
            <a:r>
              <a:rPr lang="en-GB" sz="1200" dirty="0" smtClean="0">
                <a:hlinkClick r:id="rId6"/>
              </a:rPr>
              <a:t>bit.ly/2zJxv5r</a:t>
            </a:r>
            <a:endParaRPr lang="en-GB" sz="1200" dirty="0" smtClean="0"/>
          </a:p>
          <a:p>
            <a:endParaRPr lang="en-GB" sz="1200" dirty="0" smtClean="0"/>
          </a:p>
          <a:p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A5FD20-CB4A-4B49-AF00-79A511B4BF9B}"/>
              </a:ext>
            </a:extLst>
          </p:cNvPr>
          <p:cNvSpPr/>
          <p:nvPr/>
        </p:nvSpPr>
        <p:spPr>
          <a:xfrm>
            <a:off x="605632" y="3157276"/>
            <a:ext cx="6045200" cy="1548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>
                <a:solidFill>
                  <a:schemeClr val="tx1"/>
                </a:solidFill>
              </a:rPr>
              <a:t>Starter: </a:t>
            </a:r>
            <a:r>
              <a:rPr lang="en-GB" sz="1000" dirty="0">
                <a:solidFill>
                  <a:schemeClr val="tx1"/>
                </a:solidFill>
              </a:rPr>
              <a:t/>
            </a:r>
            <a:br>
              <a:rPr lang="en-GB" sz="10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Watch 5 minutes  of </a:t>
            </a:r>
            <a:r>
              <a:rPr lang="en-GB" sz="1100" b="1" u="sng" dirty="0">
                <a:solidFill>
                  <a:schemeClr val="tx1"/>
                </a:solidFill>
                <a:hlinkClick r:id="rId6"/>
              </a:rPr>
              <a:t>Slumming IT</a:t>
            </a:r>
            <a:r>
              <a:rPr lang="en-GB" sz="1100" dirty="0">
                <a:solidFill>
                  <a:schemeClr val="tx1"/>
                </a:solidFill>
              </a:rPr>
              <a:t> with Kevin McCloud. </a:t>
            </a:r>
            <a:r>
              <a:rPr lang="en-GB" sz="1100" b="1" dirty="0">
                <a:solidFill>
                  <a:schemeClr val="tx1"/>
                </a:solidFill>
              </a:rPr>
              <a:t>Start the video from 2min 30seconds in</a:t>
            </a:r>
            <a:r>
              <a:rPr lang="en-GB" sz="1100" b="1" dirty="0" smtClean="0">
                <a:solidFill>
                  <a:schemeClr val="tx1"/>
                </a:solidFill>
              </a:rPr>
              <a:t>!!</a:t>
            </a:r>
            <a:r>
              <a:rPr lang="en-GB" sz="1000" dirty="0">
                <a:solidFill>
                  <a:schemeClr val="tx1"/>
                </a:solidFill>
              </a:rPr>
              <a:t/>
            </a:r>
            <a:br>
              <a:rPr lang="en-GB" sz="10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Write a </a:t>
            </a:r>
            <a:r>
              <a:rPr lang="en-GB" sz="1100" b="1" dirty="0" smtClean="0">
                <a:solidFill>
                  <a:schemeClr val="tx1"/>
                </a:solidFill>
              </a:rPr>
              <a:t>DESCRIPTION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>
                <a:solidFill>
                  <a:schemeClr val="tx1"/>
                </a:solidFill>
              </a:rPr>
              <a:t>of what you think it would be like to the Dharavi slum. 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99E1518-AF30-B54D-8A99-EDF5AD3AF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17" y="1952703"/>
            <a:ext cx="387350" cy="3873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0A93AC-38D0-AE41-A3C7-632F0630099D}"/>
              </a:ext>
            </a:extLst>
          </p:cNvPr>
          <p:cNvSpPr txBox="1"/>
          <p:nvPr/>
        </p:nvSpPr>
        <p:spPr>
          <a:xfrm>
            <a:off x="605632" y="2021963"/>
            <a:ext cx="6045200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Quality of Life</a:t>
            </a:r>
          </a:p>
          <a:p>
            <a:r>
              <a:rPr lang="en-GB" sz="1200" dirty="0"/>
              <a:t>A measure of how wealthy people are, using criteria such as housing, employment and environmental factors (rather than income)</a:t>
            </a:r>
          </a:p>
          <a:p>
            <a:r>
              <a:rPr lang="en-GB" sz="1200" b="1" dirty="0"/>
              <a:t>Informal economy</a:t>
            </a:r>
          </a:p>
          <a:p>
            <a:r>
              <a:rPr lang="en-GB" sz="1200" dirty="0"/>
              <a:t>Unofficial economy, where no records are kept. No contracts or employment rights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67" y="3159118"/>
            <a:ext cx="387350" cy="38735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56" y="5081664"/>
            <a:ext cx="4214894" cy="436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5632" y="4889720"/>
            <a:ext cx="1900527" cy="4747575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Task: </a:t>
            </a:r>
            <a:r>
              <a:rPr lang="en-GB" sz="1100" b="1" dirty="0" smtClean="0">
                <a:solidFill>
                  <a:schemeClr val="tx1"/>
                </a:solidFill>
              </a:rPr>
              <a:t>READ</a:t>
            </a:r>
            <a:r>
              <a:rPr lang="en-GB" sz="1100" b="1" dirty="0" smtClean="0">
                <a:solidFill>
                  <a:schemeClr val="tx1"/>
                </a:solidFill>
              </a:rPr>
              <a:t> </a:t>
            </a:r>
            <a:r>
              <a:rPr lang="en-GB" sz="1100" b="1" dirty="0" smtClean="0">
                <a:solidFill>
                  <a:schemeClr val="tx1"/>
                </a:solidFill>
              </a:rPr>
              <a:t>the information about inequality. </a:t>
            </a:r>
          </a:p>
          <a:p>
            <a:pPr algn="ctr"/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endParaRPr lang="en-GB" sz="1100" b="1" dirty="0">
              <a:solidFill>
                <a:schemeClr val="tx1"/>
              </a:solidFill>
            </a:endParaRPr>
          </a:p>
          <a:p>
            <a:pPr algn="ctr"/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1) </a:t>
            </a:r>
            <a:r>
              <a:rPr lang="en-GB" sz="1100" b="1" dirty="0">
                <a:solidFill>
                  <a:schemeClr val="tx1"/>
                </a:solidFill>
              </a:rPr>
              <a:t>Highlight the </a:t>
            </a:r>
            <a:r>
              <a:rPr lang="en-GB" sz="1100" b="1" dirty="0">
                <a:solidFill>
                  <a:srgbClr val="FF0000"/>
                </a:solidFill>
              </a:rPr>
              <a:t>key features</a:t>
            </a:r>
            <a:r>
              <a:rPr lang="en-GB" sz="1100" b="1" dirty="0">
                <a:solidFill>
                  <a:schemeClr val="tx1"/>
                </a:solidFill>
              </a:rPr>
              <a:t> of a slum.</a:t>
            </a:r>
            <a:endParaRPr lang="en-GB" sz="1100" b="1" dirty="0">
              <a:solidFill>
                <a:srgbClr val="FF0000"/>
              </a:solidFill>
            </a:endParaRPr>
          </a:p>
          <a:p>
            <a:pPr algn="ctr"/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2)What do you understand by the term ‘</a:t>
            </a:r>
            <a:r>
              <a:rPr lang="en-GB" sz="1100" b="1" dirty="0" smtClean="0">
                <a:solidFill>
                  <a:srgbClr val="FF0000"/>
                </a:solidFill>
              </a:rPr>
              <a:t>uneven distribution of wealth</a:t>
            </a:r>
            <a:r>
              <a:rPr lang="en-GB" sz="1100" b="1" dirty="0" smtClean="0">
                <a:solidFill>
                  <a:schemeClr val="tx1"/>
                </a:solidFill>
              </a:rPr>
              <a:t>’?</a:t>
            </a:r>
          </a:p>
          <a:p>
            <a:pPr algn="ctr"/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endParaRPr lang="en-GB" sz="1100" b="1" dirty="0">
              <a:solidFill>
                <a:schemeClr val="tx1"/>
              </a:solidFill>
            </a:endParaRPr>
          </a:p>
          <a:p>
            <a:pPr algn="ctr"/>
            <a:endParaRPr lang="en-GB" sz="1100" b="1" dirty="0">
              <a:solidFill>
                <a:schemeClr val="tx1"/>
              </a:solidFill>
            </a:endParaRPr>
          </a:p>
          <a:p>
            <a:pPr algn="ctr"/>
            <a:endParaRPr lang="en-GB" sz="1100" b="1" dirty="0">
              <a:solidFill>
                <a:schemeClr val="tx1"/>
              </a:solidFill>
            </a:endParaRPr>
          </a:p>
          <a:p>
            <a:pPr algn="ctr"/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3) What do you understand by </a:t>
            </a:r>
            <a:r>
              <a:rPr lang="en-GB" sz="1100" b="1" dirty="0" smtClean="0">
                <a:solidFill>
                  <a:srgbClr val="FF0000"/>
                </a:solidFill>
              </a:rPr>
              <a:t>access to basic needs</a:t>
            </a:r>
            <a:r>
              <a:rPr lang="en-GB" sz="11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sz="1100" b="1" dirty="0">
              <a:solidFill>
                <a:schemeClr val="tx1"/>
              </a:solidFill>
            </a:endParaRPr>
          </a:p>
          <a:p>
            <a:pPr algn="ctr"/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endParaRPr lang="en-GB" sz="1100" b="1" dirty="0">
              <a:solidFill>
                <a:schemeClr val="tx1"/>
              </a:solidFill>
            </a:endParaRPr>
          </a:p>
          <a:p>
            <a:pPr algn="ctr"/>
            <a:endParaRPr lang="en-GB" sz="1100" b="1" dirty="0" smtClean="0">
              <a:solidFill>
                <a:schemeClr val="tx1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59517" y="4957293"/>
            <a:ext cx="349353" cy="3493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3451" y="90881"/>
            <a:ext cx="4064752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74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y models that Kampala needs to consider to manage its urban spra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"/>
            <a:ext cx="4051300" cy="11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0"/>
            <a:ext cx="2806700" cy="111914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 </a:t>
            </a:r>
            <a:r>
              <a:rPr lang="en-US" sz="1500" b="1" dirty="0" smtClean="0"/>
              <a:t>11 - </a:t>
            </a:r>
            <a:r>
              <a:rPr lang="en-US" sz="1500" b="1" dirty="0" smtClean="0"/>
              <a:t>Quality of </a:t>
            </a:r>
            <a:r>
              <a:rPr lang="en-US" sz="1500" b="1" dirty="0" smtClean="0"/>
              <a:t>Life </a:t>
            </a:r>
            <a:r>
              <a:rPr lang="en-US" sz="1500" b="1" dirty="0" smtClean="0"/>
              <a:t>in Mumbai.</a:t>
            </a:r>
            <a:endParaRPr lang="en-US" sz="1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AD9E-8904-DB46-B074-78BF428CB02A}"/>
              </a:ext>
            </a:extLst>
          </p:cNvPr>
          <p:cNvSpPr txBox="1"/>
          <p:nvPr/>
        </p:nvSpPr>
        <p:spPr>
          <a:xfrm>
            <a:off x="498478" y="1173470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Independent research links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7" y="1180729"/>
            <a:ext cx="387350" cy="38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14F51-9A3D-B245-979C-387E4E852B2F}"/>
              </a:ext>
            </a:extLst>
          </p:cNvPr>
          <p:cNvSpPr txBox="1"/>
          <p:nvPr/>
        </p:nvSpPr>
        <p:spPr>
          <a:xfrm>
            <a:off x="498478" y="1381799"/>
            <a:ext cx="316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Living in different parts of the city. </a:t>
            </a:r>
          </a:p>
          <a:p>
            <a:r>
              <a:rPr lang="en-US" sz="1200" dirty="0">
                <a:hlinkClick r:id="rId4"/>
              </a:rPr>
              <a:t>https://bit.ly/2W8xUWj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E695-5321-8E4C-A8F7-0415F31126BF}"/>
              </a:ext>
            </a:extLst>
          </p:cNvPr>
          <p:cNvSpPr txBox="1"/>
          <p:nvPr/>
        </p:nvSpPr>
        <p:spPr>
          <a:xfrm>
            <a:off x="4124328" y="1128803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Video links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48CCB9D-31DF-A741-AC75-FBD05AC66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978" y="1155303"/>
            <a:ext cx="387350" cy="387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BB6931-FD67-EC4E-8E9C-DDFAC0F06DEE}"/>
              </a:ext>
            </a:extLst>
          </p:cNvPr>
          <p:cNvSpPr txBox="1"/>
          <p:nvPr/>
        </p:nvSpPr>
        <p:spPr>
          <a:xfrm>
            <a:off x="4124328" y="1343620"/>
            <a:ext cx="273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Slumming it</a:t>
            </a:r>
          </a:p>
          <a:p>
            <a:r>
              <a:rPr lang="en-GB" sz="1200" dirty="0">
                <a:hlinkClick r:id="rId6"/>
              </a:rPr>
              <a:t>https://</a:t>
            </a:r>
            <a:r>
              <a:rPr lang="en-GB" sz="1200" dirty="0" smtClean="0">
                <a:hlinkClick r:id="rId6"/>
              </a:rPr>
              <a:t>bit.ly/2zJxv5r</a:t>
            </a:r>
            <a:endParaRPr lang="en-GB" sz="1200" dirty="0" smtClean="0"/>
          </a:p>
          <a:p>
            <a:endParaRPr lang="en-GB" sz="1200" dirty="0" smtClean="0"/>
          </a:p>
          <a:p>
            <a:endParaRPr lang="en-US" sz="1200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99E1518-AF30-B54D-8A99-EDF5AD3AF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05" y="1966993"/>
            <a:ext cx="387350" cy="3873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0A93AC-38D0-AE41-A3C7-632F0630099D}"/>
              </a:ext>
            </a:extLst>
          </p:cNvPr>
          <p:cNvSpPr txBox="1"/>
          <p:nvPr/>
        </p:nvSpPr>
        <p:spPr>
          <a:xfrm>
            <a:off x="605632" y="1966993"/>
            <a:ext cx="6045200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Quality of Life</a:t>
            </a:r>
          </a:p>
          <a:p>
            <a:r>
              <a:rPr lang="en-GB" sz="1200" dirty="0"/>
              <a:t>A measure of how wealthy people are, using criteria such as housing, employment and environmental factors (rather than income)</a:t>
            </a:r>
          </a:p>
          <a:p>
            <a:r>
              <a:rPr lang="en-GB" sz="1200" b="1" dirty="0"/>
              <a:t>Informal economy</a:t>
            </a:r>
          </a:p>
          <a:p>
            <a:r>
              <a:rPr lang="en-GB" sz="1200" dirty="0"/>
              <a:t>Unofficial economy, where no records are kept. No contracts or employment rights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28470"/>
              </p:ext>
            </p:extLst>
          </p:nvPr>
        </p:nvGraphicFramePr>
        <p:xfrm>
          <a:off x="605630" y="3765690"/>
          <a:ext cx="6046345" cy="5919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88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Describe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the living space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Employment and salary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Educational opportunities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Entertainment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96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Quality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 of life </a:t>
                      </a:r>
                      <a:r>
                        <a:rPr lang="en-GB" b="1" baseline="0" dirty="0" smtClean="0"/>
                        <a:t>at the bottom - </a:t>
                      </a:r>
                      <a:r>
                        <a:rPr lang="en-GB" b="1" baseline="0" dirty="0" smtClean="0">
                          <a:solidFill>
                            <a:srgbClr val="00B050"/>
                          </a:solidFill>
                        </a:rPr>
                        <a:t>Dharavi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696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Quality of life</a:t>
                      </a:r>
                      <a:r>
                        <a:rPr lang="en-GB" b="1" dirty="0" smtClean="0"/>
                        <a:t> in the middle – the </a:t>
                      </a: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Mumbai suburbs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696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Quality of life </a:t>
                      </a:r>
                      <a:r>
                        <a:rPr lang="en-GB" b="1" dirty="0" smtClean="0"/>
                        <a:t>near the top –</a:t>
                      </a:r>
                      <a:r>
                        <a:rPr lang="en-GB" b="1" baseline="0" dirty="0" smtClean="0"/>
                        <a:t> harbour area of </a:t>
                      </a:r>
                      <a:r>
                        <a:rPr lang="en-GB" b="1" baseline="0" dirty="0" smtClean="0">
                          <a:solidFill>
                            <a:srgbClr val="00B050"/>
                          </a:solidFill>
                        </a:rPr>
                        <a:t>Colaba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14560ED-672F-4448-B29A-0864A21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7" y="3159152"/>
            <a:ext cx="387350" cy="3873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0A93AC-38D0-AE41-A3C7-632F0630099D}"/>
              </a:ext>
            </a:extLst>
          </p:cNvPr>
          <p:cNvSpPr txBox="1"/>
          <p:nvPr/>
        </p:nvSpPr>
        <p:spPr>
          <a:xfrm>
            <a:off x="605632" y="3147671"/>
            <a:ext cx="6045200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Task: </a:t>
            </a:r>
            <a:r>
              <a:rPr lang="en-GB" sz="1200" b="1" dirty="0" smtClean="0"/>
              <a:t>READ</a:t>
            </a:r>
            <a:r>
              <a:rPr lang="en-GB" sz="1200" dirty="0" smtClean="0"/>
              <a:t> </a:t>
            </a:r>
            <a:r>
              <a:rPr lang="en-GB" sz="1200" dirty="0" smtClean="0"/>
              <a:t>through the three pieces of information about living in </a:t>
            </a:r>
            <a:r>
              <a:rPr lang="en-GB" sz="1200" dirty="0">
                <a:hlinkClick r:id="rId4"/>
              </a:rPr>
              <a:t>D</a:t>
            </a:r>
            <a:r>
              <a:rPr lang="en-GB" sz="1200" dirty="0" smtClean="0">
                <a:hlinkClick r:id="rId4"/>
              </a:rPr>
              <a:t>haravi, the suburbs and </a:t>
            </a:r>
            <a:r>
              <a:rPr lang="en-GB" sz="1200" dirty="0" err="1" smtClean="0">
                <a:hlinkClick r:id="rId4"/>
              </a:rPr>
              <a:t>Colaba</a:t>
            </a:r>
            <a:r>
              <a:rPr lang="en-GB" sz="1200" dirty="0" smtClean="0"/>
              <a:t>. Use it to complete the table below! </a:t>
            </a:r>
            <a:endParaRPr lang="en-GB" sz="1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048A9C2-96EA-8E40-9F40-78F0F4D15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5764" y="3770739"/>
            <a:ext cx="349353" cy="3493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3451" y="90881"/>
            <a:ext cx="4064752" cy="830997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of an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400" b="0" cap="none" spc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rbanising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orld</a:t>
            </a: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460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C8571699DD14684AC3400C5E00B29" ma:contentTypeVersion="13" ma:contentTypeDescription="Create a new document." ma:contentTypeScope="" ma:versionID="32832c74d693d07b50168200e0649df8">
  <xsd:schema xmlns:xsd="http://www.w3.org/2001/XMLSchema" xmlns:xs="http://www.w3.org/2001/XMLSchema" xmlns:p="http://schemas.microsoft.com/office/2006/metadata/properties" xmlns:ns3="631d9926-3f21-4c54-a349-ef08e98e3a75" xmlns:ns4="4e242333-3bba-466d-9d7e-ad9b3dad63d6" targetNamespace="http://schemas.microsoft.com/office/2006/metadata/properties" ma:root="true" ma:fieldsID="de8cc1953e2ce1b9f962c6228440e4af" ns3:_="" ns4:_="">
    <xsd:import namespace="631d9926-3f21-4c54-a349-ef08e98e3a75"/>
    <xsd:import namespace="4e242333-3bba-466d-9d7e-ad9b3dad63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d9926-3f21-4c54-a349-ef08e98e3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42333-3bba-466d-9d7e-ad9b3dad6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3D65F-702D-4B0E-A779-6478F4FE75E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e242333-3bba-466d-9d7e-ad9b3dad63d6"/>
    <ds:schemaRef ds:uri="http://purl.org/dc/elements/1.1/"/>
    <ds:schemaRef ds:uri="631d9926-3f21-4c54-a349-ef08e98e3a7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07F969-4EF5-4492-8C7E-A5B2F0922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d9926-3f21-4c54-a349-ef08e98e3a75"/>
    <ds:schemaRef ds:uri="4e242333-3bba-466d-9d7e-ad9b3dad6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6003E-FA48-4967-A50C-27F262DEA1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8481</TotalTime>
  <Words>1217</Words>
  <Application>Microsoft Office PowerPoint</Application>
  <PresentationFormat>A4 Paper (210x297 mm)</PresentationFormat>
  <Paragraphs>308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Payne</dc:creator>
  <cp:lastModifiedBy>VMitchell</cp:lastModifiedBy>
  <cp:revision>131</cp:revision>
  <dcterms:created xsi:type="dcterms:W3CDTF">2020-03-22T17:19:13Z</dcterms:created>
  <dcterms:modified xsi:type="dcterms:W3CDTF">2020-05-01T15:10:09Z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0x01010049DC8571699DD14684AC3400C5E00B29</vt:lpwstr>
  </property>
</Properties>
</file>