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sldIdLst>
    <p:sldId id="256" r:id="rId5"/>
    <p:sldId id="262" r:id="rId6"/>
    <p:sldId id="257" r:id="rId7"/>
    <p:sldId id="264" r:id="rId8"/>
    <p:sldId id="260" r:id="rId9"/>
    <p:sldId id="259" r:id="rId10"/>
    <p:sldId id="265" r:id="rId11"/>
    <p:sldId id="258" r:id="rId12"/>
    <p:sldId id="266" r:id="rId13"/>
    <p:sldId id="261" r:id="rId14"/>
    <p:sldId id="267"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A7CC9-4B4B-41FE-AE2F-D53347B3F33D}" v="1" dt="2020-04-21T07:37:24.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0"/>
    <p:restoredTop sz="94646"/>
  </p:normalViewPr>
  <p:slideViewPr>
    <p:cSldViewPr snapToGrid="0" snapToObjects="1">
      <p:cViewPr>
        <p:scale>
          <a:sx n="80" d="100"/>
          <a:sy n="80" d="100"/>
        </p:scale>
        <p:origin x="19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tchell" userId="S::vmitchell@fulstonmanor.kent.sch.uk::75075359-2495-4e69-a093-642105935206" providerId="AD" clId="Web-{1FEA7CC9-4B4B-41FE-AE2F-D53347B3F33D}"/>
    <pc:docChg chg="modSld">
      <pc:chgData name="VMitchell" userId="S::vmitchell@fulstonmanor.kent.sch.uk::75075359-2495-4e69-a093-642105935206" providerId="AD" clId="Web-{1FEA7CC9-4B4B-41FE-AE2F-D53347B3F33D}" dt="2020-04-21T07:37:24.120" v="0"/>
      <pc:docMkLst>
        <pc:docMk/>
      </pc:docMkLst>
      <pc:sldChg chg="modSp">
        <pc:chgData name="VMitchell" userId="S::vmitchell@fulstonmanor.kent.sch.uk::75075359-2495-4e69-a093-642105935206" providerId="AD" clId="Web-{1FEA7CC9-4B4B-41FE-AE2F-D53347B3F33D}" dt="2020-04-21T07:37:24.120" v="0"/>
        <pc:sldMkLst>
          <pc:docMk/>
          <pc:sldMk cId="3561889540" sldId="261"/>
        </pc:sldMkLst>
        <pc:spChg chg="mod">
          <ac:chgData name="VMitchell" userId="S::vmitchell@fulstonmanor.kent.sch.uk::75075359-2495-4e69-a093-642105935206" providerId="AD" clId="Web-{1FEA7CC9-4B4B-41FE-AE2F-D53347B3F33D}" dt="2020-04-21T07:37:24.120" v="0"/>
          <ac:spMkLst>
            <pc:docMk/>
            <pc:sldMk cId="3561889540" sldId="261"/>
            <ac:spMk id="24" creationId="{77751DAD-9BB4-5D4D-A08F-14C2AEEB61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6B89-E7FB-2F48-99E9-BFE8826D695B}" type="datetimeFigureOut">
              <a:rPr lang="en-US" smtClean="0"/>
              <a:t>4/27/2020</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182CE-74F5-C840-9D59-C32B428F5379}" type="slidenum">
              <a:rPr lang="en-US" smtClean="0"/>
              <a:t>‹#›</a:t>
            </a:fld>
            <a:endParaRPr lang="en-US"/>
          </a:p>
        </p:txBody>
      </p:sp>
    </p:spTree>
    <p:extLst>
      <p:ext uri="{BB962C8B-B14F-4D97-AF65-F5344CB8AC3E}">
        <p14:creationId xmlns:p14="http://schemas.microsoft.com/office/powerpoint/2010/main" val="269983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3</a:t>
            </a:fld>
            <a:endParaRPr lang="en-US"/>
          </a:p>
        </p:txBody>
      </p:sp>
    </p:spTree>
    <p:extLst>
      <p:ext uri="{BB962C8B-B14F-4D97-AF65-F5344CB8AC3E}">
        <p14:creationId xmlns:p14="http://schemas.microsoft.com/office/powerpoint/2010/main" val="318501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6</a:t>
            </a:fld>
            <a:endParaRPr lang="en-US"/>
          </a:p>
        </p:txBody>
      </p:sp>
    </p:spTree>
    <p:extLst>
      <p:ext uri="{BB962C8B-B14F-4D97-AF65-F5344CB8AC3E}">
        <p14:creationId xmlns:p14="http://schemas.microsoft.com/office/powerpoint/2010/main" val="348087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7</a:t>
            </a:fld>
            <a:endParaRPr lang="en-US"/>
          </a:p>
        </p:txBody>
      </p:sp>
    </p:spTree>
    <p:extLst>
      <p:ext uri="{BB962C8B-B14F-4D97-AF65-F5344CB8AC3E}">
        <p14:creationId xmlns:p14="http://schemas.microsoft.com/office/powerpoint/2010/main" val="152995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9</a:t>
            </a:fld>
            <a:endParaRPr lang="en-US"/>
          </a:p>
        </p:txBody>
      </p:sp>
    </p:spTree>
    <p:extLst>
      <p:ext uri="{BB962C8B-B14F-4D97-AF65-F5344CB8AC3E}">
        <p14:creationId xmlns:p14="http://schemas.microsoft.com/office/powerpoint/2010/main" val="70562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10</a:t>
            </a:fld>
            <a:endParaRPr lang="en-US"/>
          </a:p>
        </p:txBody>
      </p:sp>
    </p:spTree>
    <p:extLst>
      <p:ext uri="{BB962C8B-B14F-4D97-AF65-F5344CB8AC3E}">
        <p14:creationId xmlns:p14="http://schemas.microsoft.com/office/powerpoint/2010/main" val="325059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182CE-74F5-C840-9D59-C32B428F5379}" type="slidenum">
              <a:rPr lang="en-US" smtClean="0"/>
              <a:t>11</a:t>
            </a:fld>
            <a:endParaRPr lang="en-US"/>
          </a:p>
        </p:txBody>
      </p:sp>
    </p:spTree>
    <p:extLst>
      <p:ext uri="{BB962C8B-B14F-4D97-AF65-F5344CB8AC3E}">
        <p14:creationId xmlns:p14="http://schemas.microsoft.com/office/powerpoint/2010/main" val="2785489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237874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294332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41963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F39B10-656E-F441-AAE7-75F2118C7AD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37377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F39B10-656E-F441-AAE7-75F2118C7ADB}"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68511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F39B10-656E-F441-AAE7-75F2118C7AD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52262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F39B10-656E-F441-AAE7-75F2118C7ADB}"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72334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F39B10-656E-F441-AAE7-75F2118C7ADB}"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10614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39B10-656E-F441-AAE7-75F2118C7ADB}"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15189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AF39B10-656E-F441-AAE7-75F2118C7AD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1208131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AF39B10-656E-F441-AAE7-75F2118C7ADB}"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4DFA4-FD52-4C4B-9018-CF5CBA2E3AE0}" type="slidenum">
              <a:rPr lang="en-US" smtClean="0"/>
              <a:t>‹#›</a:t>
            </a:fld>
            <a:endParaRPr lang="en-US"/>
          </a:p>
        </p:txBody>
      </p:sp>
    </p:spTree>
    <p:extLst>
      <p:ext uri="{BB962C8B-B14F-4D97-AF65-F5344CB8AC3E}">
        <p14:creationId xmlns:p14="http://schemas.microsoft.com/office/powerpoint/2010/main" val="323886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AF39B10-656E-F441-AAE7-75F2118C7ADB}" type="datetimeFigureOut">
              <a:rPr lang="en-US" smtClean="0"/>
              <a:t>4/27/2020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2C4DFA4-FD52-4C4B-9018-CF5CBA2E3AE0}" type="slidenum">
              <a:rPr lang="en-US" smtClean="0"/>
              <a:t>‹#›</a:t>
            </a:fld>
            <a:endParaRPr lang="en-US"/>
          </a:p>
        </p:txBody>
      </p:sp>
    </p:spTree>
    <p:extLst>
      <p:ext uri="{BB962C8B-B14F-4D97-AF65-F5344CB8AC3E}">
        <p14:creationId xmlns:p14="http://schemas.microsoft.com/office/powerpoint/2010/main" val="936261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bit.ly/3bybW5C" TargetMode="External"/><Relationship Id="rId7"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bit.ly/2VwxDgR" TargetMode="External"/><Relationship Id="rId5" Type="http://schemas.openxmlformats.org/officeDocument/2006/relationships/image" Target="../media/image2.png"/><Relationship Id="rId4" Type="http://schemas.openxmlformats.org/officeDocument/2006/relationships/hyperlink" Target="https://bit.ly/2x5D1hJ"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bit.ly/3ax4bf6" TargetMode="External"/><Relationship Id="rId3" Type="http://schemas.openxmlformats.org/officeDocument/2006/relationships/image" Target="../media/image22.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bit.ly/3bEA1b2" TargetMode="External"/><Relationship Id="rId11" Type="http://schemas.openxmlformats.org/officeDocument/2006/relationships/image" Target="../media/image5.png"/><Relationship Id="rId5" Type="http://schemas.openxmlformats.org/officeDocument/2006/relationships/hyperlink" Target="https://bit.ly/3eKjmVn" TargetMode="External"/><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hyperlink" Target="https://bit.ly/3eT4LY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t.ly/2VRXoaA" TargetMode="Externa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K2bnfG4lMYCFauh2wodGXwG1A&amp;url=http://news.mongabay.com/2008/0227-population.html&amp;ei=WzWAVe2BDqvD7gaZ-JmgDQ&amp;psig=AFQjCNFF5lCtV0BqyuWQnZ37_1ENbLYK-Q&amp;ust=1434552007189280"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econ.st/2VwxU3n" TargetMode="Externa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bit.ly/2zuO1Gl" TargetMode="External"/><Relationship Id="rId11" Type="http://schemas.openxmlformats.org/officeDocument/2006/relationships/image" Target="../media/image11.jpeg"/><Relationship Id="rId5" Type="http://schemas.openxmlformats.org/officeDocument/2006/relationships/hyperlink" Target="https://www.youtube.com/watch?v=-SL9KRvzVmo" TargetMode="External"/><Relationship Id="rId10" Type="http://schemas.openxmlformats.org/officeDocument/2006/relationships/image" Target="../media/image10.png"/><Relationship Id="rId4" Type="http://schemas.openxmlformats.org/officeDocument/2006/relationships/hyperlink" Target="https://bit.ly/2VPUOlg" TargetMode="Externa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Kc2DtUehj48" TargetMode="External"/><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s://bit.ly/3eHlbTb" TargetMode="External"/><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hyperlink" Target="https://bit.ly/2XZH5Lq" TargetMode="Externa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bit.ly/3eMU5dq" TargetMode="External"/><Relationship Id="rId5" Type="http://schemas.openxmlformats.org/officeDocument/2006/relationships/hyperlink" Target="https://bit.ly/3bEzLc4" TargetMode="External"/><Relationship Id="rId10" Type="http://schemas.openxmlformats.org/officeDocument/2006/relationships/image" Target="../media/image16.jpeg"/><Relationship Id="rId4" Type="http://schemas.openxmlformats.org/officeDocument/2006/relationships/hyperlink" Target="https://bit.ly/2KuivdD" TargetMode="Externa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bit.ly/2xUMZCU" TargetMode="External"/><Relationship Id="rId12"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s://bit.ly/2VVrnOQ" TargetMode="External"/><Relationship Id="rId11" Type="http://schemas.openxmlformats.org/officeDocument/2006/relationships/image" Target="../media/image20.png"/><Relationship Id="rId5" Type="http://schemas.openxmlformats.org/officeDocument/2006/relationships/hyperlink" Target="https://bit.ly/2Kz6FPe" TargetMode="External"/><Relationship Id="rId10" Type="http://schemas.openxmlformats.org/officeDocument/2006/relationships/image" Target="../media/image5.png"/><Relationship Id="rId4" Type="http://schemas.openxmlformats.org/officeDocument/2006/relationships/hyperlink" Target="https://bit.ly/2Y24L1R"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Lesson 1: </a:t>
            </a:r>
            <a:r>
              <a:rPr lang="en-US" sz="1500" b="1" dirty="0" smtClean="0"/>
              <a:t>A world of growing cities.</a:t>
            </a:r>
            <a:endParaRPr lang="en-US" sz="1500" b="1" dirty="0"/>
          </a:p>
        </p:txBody>
      </p:sp>
      <p:sp>
        <p:nvSpPr>
          <p:cNvPr id="6" name="TextBox 5">
            <a:extLst>
              <a:ext uri="{FF2B5EF4-FFF2-40B4-BE49-F238E27FC236}">
                <a16:creationId xmlns:a16="http://schemas.microsoft.com/office/drawing/2014/main" id="{D931AD9E-8904-DB46-B074-78BF428CB02A}"/>
              </a:ext>
            </a:extLst>
          </p:cNvPr>
          <p:cNvSpPr txBox="1"/>
          <p:nvPr/>
        </p:nvSpPr>
        <p:spPr>
          <a:xfrm>
            <a:off x="544051" y="1319425"/>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2"/>
          <a:stretch>
            <a:fillRect/>
          </a:stretch>
        </p:blipFill>
        <p:spPr>
          <a:xfrm>
            <a:off x="169402" y="1317282"/>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520037" y="1574036"/>
            <a:ext cx="3552821" cy="1015663"/>
          </a:xfrm>
          <a:prstGeom prst="rect">
            <a:avLst/>
          </a:prstGeom>
          <a:noFill/>
        </p:spPr>
        <p:txBody>
          <a:bodyPr wrap="square" rtlCol="0">
            <a:spAutoFit/>
          </a:bodyPr>
          <a:lstStyle/>
          <a:p>
            <a:r>
              <a:rPr lang="en-US" sz="1200" dirty="0" smtClean="0"/>
              <a:t>Geographical association- </a:t>
            </a:r>
            <a:r>
              <a:rPr lang="en-US" sz="1200" dirty="0" err="1" smtClean="0"/>
              <a:t>Urbanisaiton</a:t>
            </a:r>
            <a:r>
              <a:rPr lang="en-US" sz="1200" dirty="0" smtClean="0"/>
              <a:t>. </a:t>
            </a:r>
            <a:r>
              <a:rPr lang="en-GB" sz="1200" dirty="0">
                <a:hlinkClick r:id="rId3"/>
              </a:rPr>
              <a:t>https://</a:t>
            </a:r>
            <a:r>
              <a:rPr lang="en-GB" sz="1200" dirty="0" smtClean="0">
                <a:hlinkClick r:id="rId3"/>
              </a:rPr>
              <a:t>bit.ly/3bybW5C</a:t>
            </a:r>
            <a:endParaRPr lang="en-GB" sz="1200" dirty="0" smtClean="0"/>
          </a:p>
          <a:p>
            <a:r>
              <a:rPr lang="en-GB" sz="1200" dirty="0" smtClean="0"/>
              <a:t>Dictionary of Geographical terms-</a:t>
            </a:r>
          </a:p>
          <a:p>
            <a:r>
              <a:rPr lang="en-US" sz="1200" dirty="0">
                <a:hlinkClick r:id="rId4"/>
              </a:rPr>
              <a:t>https://</a:t>
            </a:r>
            <a:r>
              <a:rPr lang="en-US" sz="1200" dirty="0" smtClean="0">
                <a:hlinkClick r:id="rId4"/>
              </a:rPr>
              <a:t>bit.ly/2x5D1hJ</a:t>
            </a:r>
            <a:endParaRPr lang="en-US" sz="1200" dirty="0" smtClean="0"/>
          </a:p>
          <a:p>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4160379" y="1317282"/>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3773029" y="1317282"/>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4160379" y="1520145"/>
            <a:ext cx="2878683" cy="830997"/>
          </a:xfrm>
          <a:prstGeom prst="rect">
            <a:avLst/>
          </a:prstGeom>
          <a:noFill/>
        </p:spPr>
        <p:txBody>
          <a:bodyPr wrap="square" rtlCol="0">
            <a:spAutoFit/>
          </a:bodyPr>
          <a:lstStyle/>
          <a:p>
            <a:r>
              <a:rPr lang="en-GB" sz="1200" dirty="0" smtClean="0"/>
              <a:t>Optional video that gives a great introduction to urbanisation: </a:t>
            </a:r>
          </a:p>
          <a:p>
            <a:r>
              <a:rPr lang="en-GB" sz="1200" dirty="0">
                <a:hlinkClick r:id="rId6"/>
              </a:rPr>
              <a:t>https://</a:t>
            </a:r>
            <a:r>
              <a:rPr lang="en-GB" sz="1200" dirty="0" smtClean="0">
                <a:hlinkClick r:id="rId6"/>
              </a:rPr>
              <a:t>bit.ly/2VwxDgR</a:t>
            </a:r>
            <a:endParaRPr lang="en-GB" sz="1200" dirty="0" smtClean="0"/>
          </a:p>
          <a:p>
            <a:endParaRPr lang="en-US" sz="1200" dirty="0"/>
          </a:p>
        </p:txBody>
      </p:sp>
      <p:sp>
        <p:nvSpPr>
          <p:cNvPr id="17" name="Rectangle 16">
            <a:extLst>
              <a:ext uri="{FF2B5EF4-FFF2-40B4-BE49-F238E27FC236}">
                <a16:creationId xmlns:a16="http://schemas.microsoft.com/office/drawing/2014/main" id="{0AA5FD20-CB4A-4B49-AF00-79A511B4BF9B}"/>
              </a:ext>
            </a:extLst>
          </p:cNvPr>
          <p:cNvSpPr/>
          <p:nvPr/>
        </p:nvSpPr>
        <p:spPr>
          <a:xfrm>
            <a:off x="476276" y="2454442"/>
            <a:ext cx="6242024" cy="2307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smtClean="0">
                <a:solidFill>
                  <a:schemeClr val="tx1"/>
                </a:solidFill>
              </a:rPr>
              <a:t>Go to </a:t>
            </a:r>
            <a:r>
              <a:rPr lang="en-US" sz="1400" b="1" dirty="0" smtClean="0">
                <a:solidFill>
                  <a:schemeClr val="tx1"/>
                </a:solidFill>
              </a:rPr>
              <a:t>the first independent research link- Geographical association- urbanisation. </a:t>
            </a:r>
            <a:r>
              <a:rPr lang="en-US" sz="1400" b="1" dirty="0" smtClean="0">
                <a:solidFill>
                  <a:schemeClr val="tx1"/>
                </a:solidFill>
              </a:rPr>
              <a:t>READ </a:t>
            </a:r>
            <a:r>
              <a:rPr lang="en-US" sz="1400" b="1" dirty="0" smtClean="0">
                <a:solidFill>
                  <a:schemeClr val="tx1"/>
                </a:solidFill>
              </a:rPr>
              <a:t>the information, </a:t>
            </a:r>
            <a:r>
              <a:rPr lang="en-US" sz="1400" b="1" dirty="0" smtClean="0">
                <a:solidFill>
                  <a:schemeClr val="tx1"/>
                </a:solidFill>
              </a:rPr>
              <a:t>WATCH</a:t>
            </a:r>
            <a:r>
              <a:rPr lang="en-US" sz="1400" b="1" dirty="0" smtClean="0">
                <a:solidFill>
                  <a:schemeClr val="tx1"/>
                </a:solidFill>
              </a:rPr>
              <a:t> </a:t>
            </a:r>
            <a:r>
              <a:rPr lang="en-US" sz="1400" b="1" dirty="0" smtClean="0">
                <a:solidFill>
                  <a:schemeClr val="tx1"/>
                </a:solidFill>
              </a:rPr>
              <a:t>the video and </a:t>
            </a:r>
            <a:r>
              <a:rPr lang="en-US" sz="1400" b="1" dirty="0" smtClean="0">
                <a:solidFill>
                  <a:schemeClr val="tx1"/>
                </a:solidFill>
              </a:rPr>
              <a:t>ANSWER</a:t>
            </a:r>
            <a:r>
              <a:rPr lang="en-US" sz="1400" b="1" dirty="0" smtClean="0">
                <a:solidFill>
                  <a:schemeClr val="tx1"/>
                </a:solidFill>
              </a:rPr>
              <a:t> </a:t>
            </a:r>
            <a:r>
              <a:rPr lang="en-US" sz="1400" b="1" dirty="0" smtClean="0">
                <a:solidFill>
                  <a:schemeClr val="tx1"/>
                </a:solidFill>
              </a:rPr>
              <a:t>the questions below.</a:t>
            </a:r>
          </a:p>
          <a:p>
            <a:endParaRPr lang="en-US" sz="1300" dirty="0" smtClean="0">
              <a:solidFill>
                <a:schemeClr val="tx1"/>
              </a:solidFill>
            </a:endParaRPr>
          </a:p>
          <a:p>
            <a:r>
              <a:rPr lang="en-US" sz="1300" dirty="0" smtClean="0">
                <a:solidFill>
                  <a:schemeClr val="tx1"/>
                </a:solidFill>
              </a:rPr>
              <a:t>What </a:t>
            </a:r>
            <a:r>
              <a:rPr lang="en-US" sz="1300" dirty="0" smtClean="0">
                <a:solidFill>
                  <a:schemeClr val="tx1"/>
                </a:solidFill>
              </a:rPr>
              <a:t>is the definition of urbanisation?</a:t>
            </a:r>
          </a:p>
          <a:p>
            <a:endParaRPr lang="en-US" sz="1300" dirty="0">
              <a:solidFill>
                <a:schemeClr val="tx1"/>
              </a:solidFill>
            </a:endParaRPr>
          </a:p>
          <a:p>
            <a:endParaRPr lang="en-US" sz="1300" dirty="0" smtClean="0">
              <a:solidFill>
                <a:schemeClr val="tx1"/>
              </a:solidFill>
            </a:endParaRPr>
          </a:p>
          <a:p>
            <a:endParaRPr lang="en-US" sz="1300" dirty="0">
              <a:solidFill>
                <a:schemeClr val="tx1"/>
              </a:solidFill>
            </a:endParaRPr>
          </a:p>
          <a:p>
            <a:r>
              <a:rPr lang="en-US" sz="1300" dirty="0" smtClean="0">
                <a:solidFill>
                  <a:schemeClr val="tx1"/>
                </a:solidFill>
              </a:rPr>
              <a:t>Where in the world is most urbanisation happening now?</a:t>
            </a:r>
          </a:p>
          <a:p>
            <a:endParaRPr lang="en-US" sz="1300" b="1" dirty="0">
              <a:solidFill>
                <a:schemeClr val="tx1"/>
              </a:solidFill>
            </a:endParaRPr>
          </a:p>
          <a:p>
            <a:endParaRPr lang="en-US" sz="1300" b="1" dirty="0" smtClean="0">
              <a:solidFill>
                <a:schemeClr val="tx1"/>
              </a:solidFill>
            </a:endParaRPr>
          </a:p>
          <a:p>
            <a:endParaRPr lang="en-US" sz="1300" dirty="0">
              <a:solidFill>
                <a:schemeClr val="tx1"/>
              </a:solidFill>
            </a:endParaRPr>
          </a:p>
        </p:txBody>
      </p:sp>
      <p:graphicFrame>
        <p:nvGraphicFramePr>
          <p:cNvPr id="20" name="Table 19">
            <a:extLst>
              <a:ext uri="{FF2B5EF4-FFF2-40B4-BE49-F238E27FC236}">
                <a16:creationId xmlns:a16="http://schemas.microsoft.com/office/drawing/2014/main" id="{06DA1348-EF0A-B54E-9275-5901DB98C226}"/>
              </a:ext>
            </a:extLst>
          </p:cNvPr>
          <p:cNvGraphicFramePr>
            <a:graphicFrameLocks noGrp="1"/>
          </p:cNvGraphicFramePr>
          <p:nvPr>
            <p:extLst>
              <p:ext uri="{D42A27DB-BD31-4B8C-83A1-F6EECF244321}">
                <p14:modId xmlns:p14="http://schemas.microsoft.com/office/powerpoint/2010/main" val="3471911088"/>
              </p:ext>
            </p:extLst>
          </p:nvPr>
        </p:nvGraphicFramePr>
        <p:xfrm>
          <a:off x="455618" y="4816026"/>
          <a:ext cx="6262681" cy="3886200"/>
        </p:xfrm>
        <a:graphic>
          <a:graphicData uri="http://schemas.openxmlformats.org/drawingml/2006/table">
            <a:tbl>
              <a:tblPr firstRow="1" bandRow="1">
                <a:tableStyleId>{5940675A-B579-460E-94D1-54222C63F5DA}</a:tableStyleId>
              </a:tblPr>
              <a:tblGrid>
                <a:gridCol w="6262681">
                  <a:extLst>
                    <a:ext uri="{9D8B030D-6E8A-4147-A177-3AD203B41FA5}">
                      <a16:colId xmlns:a16="http://schemas.microsoft.com/office/drawing/2014/main" val="1637482585"/>
                    </a:ext>
                  </a:extLst>
                </a:gridCol>
              </a:tblGrid>
              <a:tr h="284480">
                <a:tc>
                  <a:txBody>
                    <a:bodyPr/>
                    <a:lstStyle/>
                    <a:p>
                      <a:pPr algn="ctr"/>
                      <a:r>
                        <a:rPr lang="en-US" dirty="0" smtClean="0">
                          <a:solidFill>
                            <a:schemeClr val="bg1"/>
                          </a:solidFill>
                        </a:rPr>
                        <a:t>More</a:t>
                      </a:r>
                      <a:r>
                        <a:rPr lang="en-US" baseline="0" dirty="0" smtClean="0">
                          <a:solidFill>
                            <a:schemeClr val="bg1"/>
                          </a:solidFill>
                        </a:rPr>
                        <a:t> key terms for the topic! Use independent research to match up the key terms with their definitions.</a:t>
                      </a:r>
                      <a:endParaRPr lang="en-US" dirty="0">
                        <a:solidFill>
                          <a:schemeClr val="bg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752919331"/>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561476338"/>
                  </a:ext>
                </a:extLst>
              </a:tr>
            </a:tbl>
          </a:graphicData>
        </a:graphic>
      </p:graphicFrame>
      <p:sp>
        <p:nvSpPr>
          <p:cNvPr id="35" name="TextBox 34">
            <a:extLst>
              <a:ext uri="{FF2B5EF4-FFF2-40B4-BE49-F238E27FC236}">
                <a16:creationId xmlns:a16="http://schemas.microsoft.com/office/drawing/2014/main" id="{6C6F89CE-ABB7-B044-B98A-055697C04D29}"/>
              </a:ext>
            </a:extLst>
          </p:cNvPr>
          <p:cNvSpPr txBox="1"/>
          <p:nvPr/>
        </p:nvSpPr>
        <p:spPr>
          <a:xfrm>
            <a:off x="1074710" y="112053"/>
            <a:ext cx="2068237" cy="430887"/>
          </a:xfrm>
          <a:prstGeom prst="rect">
            <a:avLst/>
          </a:prstGeom>
          <a:noFill/>
        </p:spPr>
        <p:txBody>
          <a:bodyPr wrap="square" rtlCol="0">
            <a:spAutoFit/>
          </a:bodyPr>
          <a:lstStyle/>
          <a:p>
            <a:r>
              <a:rPr lang="en-US" sz="2200" b="1" dirty="0">
                <a:solidFill>
                  <a:schemeClr val="bg1"/>
                </a:solidFill>
              </a:rPr>
              <a:t>Amazing Africa</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2" y="0"/>
            <a:ext cx="4054141" cy="1117522"/>
          </a:xfrm>
          <a:prstGeom prst="rect">
            <a:avLst/>
          </a:prstGeom>
        </p:spPr>
      </p:pic>
      <p:sp>
        <p:nvSpPr>
          <p:cNvPr id="4" name="Rectangle 3"/>
          <p:cNvSpPr/>
          <p:nvPr/>
        </p:nvSpPr>
        <p:spPr>
          <a:xfrm>
            <a:off x="-82233" y="187185"/>
            <a:ext cx="4133532" cy="830997"/>
          </a:xfrm>
          <a:prstGeom prst="rect">
            <a:avLst/>
          </a:prstGeom>
          <a:noFill/>
        </p:spPr>
        <p:txBody>
          <a:bodyPr wrap="squar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rPr>
              <a:t>Challenges of an </a:t>
            </a:r>
            <a:r>
              <a:rPr lang="en-US" sz="2400" b="0" cap="none" spc="0" dirty="0" err="1" smtClean="0">
                <a:ln w="0"/>
                <a:solidFill>
                  <a:schemeClr val="bg1"/>
                </a:solidFill>
                <a:effectLst>
                  <a:outerShdw blurRad="38100" dist="19050" dir="2700000" algn="tl" rotWithShape="0">
                    <a:schemeClr val="dk1">
                      <a:alpha val="40000"/>
                    </a:schemeClr>
                  </a:outerShdw>
                </a:effectLst>
              </a:rPr>
              <a:t>urbanising</a:t>
            </a:r>
            <a:r>
              <a:rPr lang="en-US" sz="2400" b="0" cap="none" spc="0" dirty="0" smtClean="0">
                <a:ln w="0"/>
                <a:solidFill>
                  <a:schemeClr val="bg1"/>
                </a:solidFill>
                <a:effectLst>
                  <a:outerShdw blurRad="38100" dist="19050" dir="2700000" algn="tl" rotWithShape="0">
                    <a:schemeClr val="dk1">
                      <a:alpha val="40000"/>
                    </a:schemeClr>
                  </a:outerShdw>
                </a:effectLst>
              </a:rPr>
              <a:t> world</a:t>
            </a:r>
            <a:endParaRPr 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rotWithShape="1">
          <a:blip r:embed="rId8"/>
          <a:srcRect l="30993" t="20671" r="32481" b="33063"/>
          <a:stretch/>
        </p:blipFill>
        <p:spPr>
          <a:xfrm>
            <a:off x="771908" y="5377928"/>
            <a:ext cx="5650760" cy="3320128"/>
          </a:xfrm>
          <a:prstGeom prst="rect">
            <a:avLst/>
          </a:prstGeom>
        </p:spPr>
      </p:pic>
      <p:pic>
        <p:nvPicPr>
          <p:cNvPr id="28" name="Picture 27"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9"/>
          <a:stretch>
            <a:fillRect/>
          </a:stretch>
        </p:blipFill>
        <p:spPr>
          <a:xfrm flipH="1">
            <a:off x="75069" y="2454371"/>
            <a:ext cx="357447" cy="414115"/>
          </a:xfrm>
          <a:prstGeom prst="rect">
            <a:avLst/>
          </a:prstGeom>
        </p:spPr>
      </p:pic>
      <p:pic>
        <p:nvPicPr>
          <p:cNvPr id="16" name="Picture 15"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2"/>
          <a:stretch>
            <a:fillRect/>
          </a:stretch>
        </p:blipFill>
        <p:spPr>
          <a:xfrm>
            <a:off x="47239" y="4816135"/>
            <a:ext cx="387350" cy="387350"/>
          </a:xfrm>
          <a:prstGeom prst="rect">
            <a:avLst/>
          </a:prstGeom>
        </p:spPr>
      </p:pic>
    </p:spTree>
    <p:extLst>
      <p:ext uri="{BB962C8B-B14F-4D97-AF65-F5344CB8AC3E}">
        <p14:creationId xmlns:p14="http://schemas.microsoft.com/office/powerpoint/2010/main" val="1939201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nd Use Regulations and Urbanization in the Developing Worl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6" y="2838"/>
            <a:ext cx="4075746" cy="1116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Lesson 6: </a:t>
            </a:r>
            <a:r>
              <a:rPr lang="en-US" sz="1600" b="1" dirty="0" smtClean="0"/>
              <a:t>Land use in cities. </a:t>
            </a:r>
            <a:endParaRPr lang="en-US" sz="1600" b="1" dirty="0"/>
          </a:p>
        </p:txBody>
      </p:sp>
      <p:sp>
        <p:nvSpPr>
          <p:cNvPr id="8" name="TextBox 7">
            <a:extLst>
              <a:ext uri="{FF2B5EF4-FFF2-40B4-BE49-F238E27FC236}">
                <a16:creationId xmlns:a16="http://schemas.microsoft.com/office/drawing/2014/main" id="{8520FD69-743C-3240-BB11-92A55BD77E0C}"/>
              </a:ext>
            </a:extLst>
          </p:cNvPr>
          <p:cNvSpPr txBox="1"/>
          <p:nvPr/>
        </p:nvSpPr>
        <p:spPr>
          <a:xfrm>
            <a:off x="3886204" y="1149039"/>
            <a:ext cx="2336800" cy="307777"/>
          </a:xfrm>
          <a:prstGeom prst="rect">
            <a:avLst/>
          </a:prstGeom>
          <a:noFill/>
        </p:spPr>
        <p:txBody>
          <a:bodyPr wrap="square" rtlCol="0">
            <a:spAutoFit/>
          </a:bodyPr>
          <a:lstStyle/>
          <a:p>
            <a:r>
              <a:rPr lang="en-US" sz="1400" b="1" dirty="0"/>
              <a:t>Video links</a:t>
            </a:r>
          </a:p>
        </p:txBody>
      </p:sp>
      <p:pic>
        <p:nvPicPr>
          <p:cNvPr id="9" name="Picture 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4"/>
          <a:stretch>
            <a:fillRect/>
          </a:stretch>
        </p:blipFill>
        <p:spPr>
          <a:xfrm>
            <a:off x="3551003" y="1133741"/>
            <a:ext cx="387350" cy="387350"/>
          </a:xfrm>
          <a:prstGeom prst="rect">
            <a:avLst/>
          </a:prstGeom>
        </p:spPr>
      </p:pic>
      <p:sp>
        <p:nvSpPr>
          <p:cNvPr id="10" name="TextBox 9">
            <a:extLst>
              <a:ext uri="{FF2B5EF4-FFF2-40B4-BE49-F238E27FC236}">
                <a16:creationId xmlns:a16="http://schemas.microsoft.com/office/drawing/2014/main" id="{54B76743-367A-B44E-A676-1D27CA60237F}"/>
              </a:ext>
            </a:extLst>
          </p:cNvPr>
          <p:cNvSpPr txBox="1"/>
          <p:nvPr/>
        </p:nvSpPr>
        <p:spPr>
          <a:xfrm>
            <a:off x="3892546" y="1372478"/>
            <a:ext cx="2965453" cy="938719"/>
          </a:xfrm>
          <a:prstGeom prst="rect">
            <a:avLst/>
          </a:prstGeom>
          <a:noFill/>
        </p:spPr>
        <p:txBody>
          <a:bodyPr wrap="square" rtlCol="0">
            <a:spAutoFit/>
          </a:bodyPr>
          <a:lstStyle/>
          <a:p>
            <a:r>
              <a:rPr lang="en-GB" sz="1100" dirty="0" smtClean="0"/>
              <a:t>Introducing land use zones. </a:t>
            </a:r>
          </a:p>
          <a:p>
            <a:r>
              <a:rPr lang="en-GB" sz="1100" dirty="0">
                <a:hlinkClick r:id="rId5"/>
              </a:rPr>
              <a:t>https://</a:t>
            </a:r>
            <a:r>
              <a:rPr lang="en-GB" sz="1100" dirty="0" smtClean="0">
                <a:hlinkClick r:id="rId5"/>
              </a:rPr>
              <a:t>bit.ly/3eKjmVn</a:t>
            </a:r>
            <a:endParaRPr lang="en-GB" sz="1100" dirty="0" smtClean="0"/>
          </a:p>
          <a:p>
            <a:r>
              <a:rPr lang="en-GB" sz="1100" dirty="0" smtClean="0"/>
              <a:t>Stuck on what each of the land use zones are? </a:t>
            </a:r>
          </a:p>
          <a:p>
            <a:r>
              <a:rPr lang="en-GB" sz="1100" dirty="0">
                <a:hlinkClick r:id="rId6"/>
              </a:rPr>
              <a:t>https://</a:t>
            </a:r>
            <a:r>
              <a:rPr lang="en-GB" sz="1100" dirty="0" smtClean="0">
                <a:hlinkClick r:id="rId6"/>
              </a:rPr>
              <a:t>bit.ly/3bEA1b2</a:t>
            </a:r>
            <a:endParaRPr lang="en-GB" sz="1100" dirty="0" smtClean="0"/>
          </a:p>
          <a:p>
            <a:endParaRPr lang="en-US" sz="1100" dirty="0"/>
          </a:p>
        </p:txBody>
      </p:sp>
      <p:sp>
        <p:nvSpPr>
          <p:cNvPr id="11" name="TextBox 10">
            <a:extLst>
              <a:ext uri="{FF2B5EF4-FFF2-40B4-BE49-F238E27FC236}">
                <a16:creationId xmlns:a16="http://schemas.microsoft.com/office/drawing/2014/main" id="{B41E70CD-CB9A-E848-8024-96C6202C7DA3}"/>
              </a:ext>
            </a:extLst>
          </p:cNvPr>
          <p:cNvSpPr txBox="1"/>
          <p:nvPr/>
        </p:nvSpPr>
        <p:spPr>
          <a:xfrm>
            <a:off x="508000" y="1190168"/>
            <a:ext cx="2336800" cy="307777"/>
          </a:xfrm>
          <a:prstGeom prst="rect">
            <a:avLst/>
          </a:prstGeom>
          <a:noFill/>
        </p:spPr>
        <p:txBody>
          <a:bodyPr wrap="square" rtlCol="0">
            <a:spAutoFit/>
          </a:bodyPr>
          <a:lstStyle/>
          <a:p>
            <a:r>
              <a:rPr lang="en-US" sz="1400" b="1" dirty="0"/>
              <a:t>Independent research links</a:t>
            </a:r>
          </a:p>
        </p:txBody>
      </p:sp>
      <p:pic>
        <p:nvPicPr>
          <p:cNvPr id="12" name="Picture 11" descr="A close up of a logo&#10;&#10;Description automatically generated">
            <a:extLst>
              <a:ext uri="{FF2B5EF4-FFF2-40B4-BE49-F238E27FC236}">
                <a16:creationId xmlns:a16="http://schemas.microsoft.com/office/drawing/2014/main" id="{60AF999B-0F55-B447-B866-8C676BC40324}"/>
              </a:ext>
            </a:extLst>
          </p:cNvPr>
          <p:cNvPicPr>
            <a:picLocks noChangeAspect="1"/>
          </p:cNvPicPr>
          <p:nvPr/>
        </p:nvPicPr>
        <p:blipFill>
          <a:blip r:embed="rId7"/>
          <a:stretch>
            <a:fillRect/>
          </a:stretch>
        </p:blipFill>
        <p:spPr>
          <a:xfrm>
            <a:off x="133351" y="1213425"/>
            <a:ext cx="387350" cy="387350"/>
          </a:xfrm>
          <a:prstGeom prst="rect">
            <a:avLst/>
          </a:prstGeom>
        </p:spPr>
      </p:pic>
      <p:sp>
        <p:nvSpPr>
          <p:cNvPr id="13" name="TextBox 12">
            <a:extLst>
              <a:ext uri="{FF2B5EF4-FFF2-40B4-BE49-F238E27FC236}">
                <a16:creationId xmlns:a16="http://schemas.microsoft.com/office/drawing/2014/main" id="{2A4D52BC-B5A9-F24E-9BF7-EDB107514238}"/>
              </a:ext>
            </a:extLst>
          </p:cNvPr>
          <p:cNvSpPr txBox="1"/>
          <p:nvPr/>
        </p:nvSpPr>
        <p:spPr>
          <a:xfrm>
            <a:off x="482598" y="1432440"/>
            <a:ext cx="3302485" cy="1015663"/>
          </a:xfrm>
          <a:prstGeom prst="rect">
            <a:avLst/>
          </a:prstGeom>
          <a:noFill/>
        </p:spPr>
        <p:txBody>
          <a:bodyPr wrap="square" rtlCol="0">
            <a:spAutoFit/>
          </a:bodyPr>
          <a:lstStyle/>
          <a:p>
            <a:r>
              <a:rPr lang="en-US" sz="1200" dirty="0" smtClean="0"/>
              <a:t>Land use zones information </a:t>
            </a:r>
            <a:endParaRPr lang="en-US" sz="1200" dirty="0"/>
          </a:p>
          <a:p>
            <a:r>
              <a:rPr lang="en-GB" sz="1200" dirty="0">
                <a:hlinkClick r:id="rId8"/>
              </a:rPr>
              <a:t>https://</a:t>
            </a:r>
            <a:r>
              <a:rPr lang="en-GB" sz="1200" dirty="0" smtClean="0">
                <a:hlinkClick r:id="rId8"/>
              </a:rPr>
              <a:t>bit.ly/3ax4bf6</a:t>
            </a:r>
            <a:endParaRPr lang="en-GB" sz="1200" dirty="0" smtClean="0"/>
          </a:p>
          <a:p>
            <a:r>
              <a:rPr lang="en-GB" sz="1200" dirty="0" smtClean="0"/>
              <a:t>Why areas develop information. </a:t>
            </a:r>
          </a:p>
          <a:p>
            <a:r>
              <a:rPr lang="en-GB" sz="1200" dirty="0">
                <a:hlinkClick r:id="rId9"/>
              </a:rPr>
              <a:t>https://</a:t>
            </a:r>
            <a:r>
              <a:rPr lang="en-GB" sz="1200" dirty="0" smtClean="0">
                <a:hlinkClick r:id="rId9"/>
              </a:rPr>
              <a:t>bit.ly/3eT4LY3</a:t>
            </a:r>
            <a:endParaRPr lang="en-GB" sz="1200" dirty="0" smtClean="0"/>
          </a:p>
          <a:p>
            <a:endParaRPr lang="en-GB" sz="1200" dirty="0" smtClean="0"/>
          </a:p>
        </p:txBody>
      </p:sp>
      <p:sp>
        <p:nvSpPr>
          <p:cNvPr id="17" name="TextBox 16">
            <a:extLst>
              <a:ext uri="{FF2B5EF4-FFF2-40B4-BE49-F238E27FC236}">
                <a16:creationId xmlns:a16="http://schemas.microsoft.com/office/drawing/2014/main" id="{6C6F89CE-ABB7-B044-B98A-055697C04D29}"/>
              </a:ext>
            </a:extLst>
          </p:cNvPr>
          <p:cNvSpPr txBox="1"/>
          <p:nvPr/>
        </p:nvSpPr>
        <p:spPr>
          <a:xfrm>
            <a:off x="828477" y="128929"/>
            <a:ext cx="2547127" cy="769441"/>
          </a:xfrm>
          <a:prstGeom prst="rect">
            <a:avLst/>
          </a:prstGeom>
          <a:noFill/>
        </p:spPr>
        <p:txBody>
          <a:bodyPr wrap="square" rtlCol="0">
            <a:spAutoFit/>
          </a:bodyPr>
          <a:lstStyle/>
          <a:p>
            <a:r>
              <a:rPr lang="en-US" sz="2200" b="1" dirty="0" smtClean="0">
                <a:solidFill>
                  <a:schemeClr val="bg1"/>
                </a:solidFill>
              </a:rPr>
              <a:t>Challenges of an </a:t>
            </a:r>
            <a:r>
              <a:rPr lang="en-US" sz="2200" b="1" dirty="0" err="1" smtClean="0">
                <a:solidFill>
                  <a:schemeClr val="bg1"/>
                </a:solidFill>
              </a:rPr>
              <a:t>urbanising</a:t>
            </a:r>
            <a:r>
              <a:rPr lang="en-US" sz="2200" b="1" dirty="0" smtClean="0">
                <a:solidFill>
                  <a:schemeClr val="bg1"/>
                </a:solidFill>
              </a:rPr>
              <a:t> world. </a:t>
            </a:r>
            <a:endParaRPr lang="en-US" sz="2200" b="1" dirty="0">
              <a:solidFill>
                <a:schemeClr val="bg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782350654"/>
              </p:ext>
            </p:extLst>
          </p:nvPr>
        </p:nvGraphicFramePr>
        <p:xfrm>
          <a:off x="477777" y="4676279"/>
          <a:ext cx="6239188" cy="5029695"/>
        </p:xfrm>
        <a:graphic>
          <a:graphicData uri="http://schemas.openxmlformats.org/drawingml/2006/table">
            <a:tbl>
              <a:tblPr firstRow="1" bandRow="1">
                <a:tableStyleId>{5C22544A-7EE6-4342-B048-85BDC9FD1C3A}</a:tableStyleId>
              </a:tblPr>
              <a:tblGrid>
                <a:gridCol w="1559797">
                  <a:extLst>
                    <a:ext uri="{9D8B030D-6E8A-4147-A177-3AD203B41FA5}">
                      <a16:colId xmlns:a16="http://schemas.microsoft.com/office/drawing/2014/main" val="20000"/>
                    </a:ext>
                  </a:extLst>
                </a:gridCol>
                <a:gridCol w="1559797">
                  <a:extLst>
                    <a:ext uri="{9D8B030D-6E8A-4147-A177-3AD203B41FA5}">
                      <a16:colId xmlns:a16="http://schemas.microsoft.com/office/drawing/2014/main" val="20001"/>
                    </a:ext>
                  </a:extLst>
                </a:gridCol>
                <a:gridCol w="1559797">
                  <a:extLst>
                    <a:ext uri="{9D8B030D-6E8A-4147-A177-3AD203B41FA5}">
                      <a16:colId xmlns:a16="http://schemas.microsoft.com/office/drawing/2014/main" val="20002"/>
                    </a:ext>
                  </a:extLst>
                </a:gridCol>
                <a:gridCol w="1559797">
                  <a:extLst>
                    <a:ext uri="{9D8B030D-6E8A-4147-A177-3AD203B41FA5}">
                      <a16:colId xmlns:a16="http://schemas.microsoft.com/office/drawing/2014/main" val="20003"/>
                    </a:ext>
                  </a:extLst>
                </a:gridCol>
              </a:tblGrid>
              <a:tr h="422619">
                <a:tc>
                  <a:txBody>
                    <a:bodyPr/>
                    <a:lstStyle/>
                    <a:p>
                      <a:pPr algn="ctr"/>
                      <a:r>
                        <a:rPr lang="en-GB" dirty="0" smtClean="0">
                          <a:solidFill>
                            <a:schemeClr val="tx1"/>
                          </a:solidFill>
                        </a:rPr>
                        <a:t>Land use name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smtClean="0">
                          <a:solidFill>
                            <a:schemeClr val="tx1"/>
                          </a:solidFill>
                        </a:rPr>
                        <a:t>Characteristics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smtClean="0">
                          <a:solidFill>
                            <a:schemeClr val="tx1"/>
                          </a:solidFill>
                        </a:rPr>
                        <a:t>Land Values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smtClean="0">
                          <a:solidFill>
                            <a:schemeClr val="tx1"/>
                          </a:solidFill>
                        </a:rPr>
                        <a:t>Population Density</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151769">
                <a:tc>
                  <a:txBody>
                    <a:bodyPr/>
                    <a:lstStyle/>
                    <a:p>
                      <a:r>
                        <a:rPr lang="en-GB" b="1" dirty="0" smtClean="0"/>
                        <a:t>Central Business District</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51769">
                <a:tc>
                  <a:txBody>
                    <a:bodyPr/>
                    <a:lstStyle/>
                    <a:p>
                      <a:r>
                        <a:rPr lang="en-GB" b="1" dirty="0" smtClean="0"/>
                        <a:t>Inner City</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51769">
                <a:tc>
                  <a:txBody>
                    <a:bodyPr/>
                    <a:lstStyle/>
                    <a:p>
                      <a:r>
                        <a:rPr lang="en-GB" b="1" dirty="0" smtClean="0"/>
                        <a:t>Suburbs</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51769">
                <a:tc>
                  <a:txBody>
                    <a:bodyPr/>
                    <a:lstStyle/>
                    <a:p>
                      <a:r>
                        <a:rPr lang="en-GB" b="1" dirty="0" smtClean="0"/>
                        <a:t>Rural-Urban</a:t>
                      </a:r>
                      <a:r>
                        <a:rPr lang="en-GB" b="1" baseline="0" dirty="0" smtClean="0"/>
                        <a:t> Fringe</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428980" y="4162941"/>
            <a:ext cx="6336782" cy="461665"/>
          </a:xfrm>
          <a:prstGeom prst="rect">
            <a:avLst/>
          </a:prstGeom>
          <a:noFill/>
        </p:spPr>
        <p:txBody>
          <a:bodyPr wrap="square" rtlCol="0">
            <a:spAutoFit/>
          </a:bodyPr>
          <a:lstStyle/>
          <a:p>
            <a:r>
              <a:rPr lang="en-GB" sz="1200" dirty="0" smtClean="0"/>
              <a:t>Look at the land use zones information link. Use the information on this website to complete the table below. </a:t>
            </a:r>
            <a:endParaRPr lang="en-GB" sz="1200" dirty="0"/>
          </a:p>
        </p:txBody>
      </p:sp>
      <p:sp>
        <p:nvSpPr>
          <p:cNvPr id="23" name="TextBox 22">
            <a:extLst>
              <a:ext uri="{FF2B5EF4-FFF2-40B4-BE49-F238E27FC236}">
                <a16:creationId xmlns:a16="http://schemas.microsoft.com/office/drawing/2014/main" id="{06D35621-6DB4-2147-AAB5-53DD691A029F}"/>
              </a:ext>
            </a:extLst>
          </p:cNvPr>
          <p:cNvSpPr txBox="1"/>
          <p:nvPr/>
        </p:nvSpPr>
        <p:spPr>
          <a:xfrm>
            <a:off x="477778" y="2327670"/>
            <a:ext cx="6146450" cy="1754326"/>
          </a:xfrm>
          <a:prstGeom prst="rect">
            <a:avLst/>
          </a:prstGeom>
          <a:noFill/>
          <a:ln>
            <a:solidFill>
              <a:schemeClr val="tx1"/>
            </a:solidFill>
          </a:ln>
        </p:spPr>
        <p:txBody>
          <a:bodyPr wrap="square" rtlCol="0">
            <a:spAutoFit/>
          </a:bodyPr>
          <a:lstStyle/>
          <a:p>
            <a:r>
              <a:rPr lang="en-US" sz="1200" b="1" dirty="0" smtClean="0"/>
              <a:t>WATCH the introducing land use zones video. Use it to DRAW 3 quick sketches of what types, sizes and characteristics of buildings you’d find in each zone.</a:t>
            </a:r>
          </a:p>
          <a:p>
            <a:endParaRPr lang="en-US" sz="1200" b="1" dirty="0"/>
          </a:p>
          <a:p>
            <a:endParaRPr lang="en-US" sz="1200" b="1" dirty="0" smtClean="0"/>
          </a:p>
          <a:p>
            <a:endParaRPr lang="en-US" sz="1200" b="1" dirty="0" smtClean="0"/>
          </a:p>
          <a:p>
            <a:endParaRPr lang="en-US" sz="1200" b="1" dirty="0" smtClean="0"/>
          </a:p>
          <a:p>
            <a:endParaRPr lang="en-US" sz="1200" b="1" dirty="0"/>
          </a:p>
          <a:p>
            <a:endParaRPr lang="en-US" sz="1200" b="1" dirty="0"/>
          </a:p>
          <a:p>
            <a:endParaRPr lang="en-US" sz="1200" dirty="0"/>
          </a:p>
        </p:txBody>
      </p:sp>
      <p:pic>
        <p:nvPicPr>
          <p:cNvPr id="26" name="Picture 25"/>
          <p:cNvPicPr>
            <a:picLocks noChangeAspect="1"/>
          </p:cNvPicPr>
          <p:nvPr/>
        </p:nvPicPr>
        <p:blipFill>
          <a:blip r:embed="rId10"/>
          <a:stretch>
            <a:fillRect/>
          </a:stretch>
        </p:blipFill>
        <p:spPr>
          <a:xfrm>
            <a:off x="121821" y="2383818"/>
            <a:ext cx="310087" cy="2849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11"/>
          <a:stretch>
            <a:fillRect/>
          </a:stretch>
        </p:blipFill>
        <p:spPr>
          <a:xfrm flipH="1">
            <a:off x="102187" y="4219096"/>
            <a:ext cx="349353" cy="349353"/>
          </a:xfrm>
          <a:prstGeom prst="rect">
            <a:avLst/>
          </a:prstGeom>
        </p:spPr>
      </p:pic>
    </p:spTree>
    <p:extLst>
      <p:ext uri="{BB962C8B-B14F-4D97-AF65-F5344CB8AC3E}">
        <p14:creationId xmlns:p14="http://schemas.microsoft.com/office/powerpoint/2010/main" val="356188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he Power of a Question Mark – Catching Fire Coac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460375" y="1246893"/>
            <a:ext cx="6152708" cy="461665"/>
          </a:xfrm>
          <a:prstGeom prst="rect">
            <a:avLst/>
          </a:prstGeom>
          <a:noFill/>
        </p:spPr>
        <p:txBody>
          <a:bodyPr wrap="square" rtlCol="0">
            <a:spAutoFit/>
          </a:bodyPr>
          <a:lstStyle/>
          <a:p>
            <a:r>
              <a:rPr lang="en-GB" sz="1200" dirty="0"/>
              <a:t>Use the</a:t>
            </a:r>
            <a:r>
              <a:rPr lang="en-GB" sz="1200" b="1" u="sng" dirty="0"/>
              <a:t> </a:t>
            </a:r>
            <a:r>
              <a:rPr lang="en-GB" sz="1200" b="1" u="sng" dirty="0" smtClean="0"/>
              <a:t>why these areas develop information</a:t>
            </a:r>
            <a:r>
              <a:rPr lang="en-GB" sz="1200" dirty="0"/>
              <a:t> to complete the table in your booklet. Try to have a max of 30 words in each box! </a:t>
            </a:r>
            <a:endParaRPr lang="en-GB" sz="900" dirty="0"/>
          </a:p>
        </p:txBody>
      </p:sp>
      <p:graphicFrame>
        <p:nvGraphicFramePr>
          <p:cNvPr id="20" name="Table 19"/>
          <p:cNvGraphicFramePr>
            <a:graphicFrameLocks noGrp="1"/>
          </p:cNvGraphicFramePr>
          <p:nvPr>
            <p:extLst>
              <p:ext uri="{D42A27DB-BD31-4B8C-83A1-F6EECF244321}">
                <p14:modId xmlns:p14="http://schemas.microsoft.com/office/powerpoint/2010/main" val="4043069816"/>
              </p:ext>
            </p:extLst>
          </p:nvPr>
        </p:nvGraphicFramePr>
        <p:xfrm>
          <a:off x="533399" y="1836307"/>
          <a:ext cx="6079683" cy="4536504"/>
        </p:xfrm>
        <a:graphic>
          <a:graphicData uri="http://schemas.openxmlformats.org/drawingml/2006/table">
            <a:tbl>
              <a:tblPr firstRow="1" bandRow="1">
                <a:tableStyleId>{5C22544A-7EE6-4342-B048-85BDC9FD1C3A}</a:tableStyleId>
              </a:tblPr>
              <a:tblGrid>
                <a:gridCol w="1148496">
                  <a:extLst>
                    <a:ext uri="{9D8B030D-6E8A-4147-A177-3AD203B41FA5}">
                      <a16:colId xmlns:a16="http://schemas.microsoft.com/office/drawing/2014/main" val="20000"/>
                    </a:ext>
                  </a:extLst>
                </a:gridCol>
                <a:gridCol w="2234553">
                  <a:extLst>
                    <a:ext uri="{9D8B030D-6E8A-4147-A177-3AD203B41FA5}">
                      <a16:colId xmlns:a16="http://schemas.microsoft.com/office/drawing/2014/main" val="20001"/>
                    </a:ext>
                  </a:extLst>
                </a:gridCol>
                <a:gridCol w="2696634">
                  <a:extLst>
                    <a:ext uri="{9D8B030D-6E8A-4147-A177-3AD203B41FA5}">
                      <a16:colId xmlns:a16="http://schemas.microsoft.com/office/drawing/2014/main" val="20002"/>
                    </a:ext>
                  </a:extLst>
                </a:gridCol>
              </a:tblGrid>
              <a:tr h="768231">
                <a:tc>
                  <a:txBody>
                    <a:bodyPr/>
                    <a:lstStyle/>
                    <a:p>
                      <a:pPr algn="ctr"/>
                      <a:r>
                        <a:rPr lang="en-GB" dirty="0" smtClean="0">
                          <a:solidFill>
                            <a:schemeClr val="tx1"/>
                          </a:solidFill>
                        </a:rPr>
                        <a:t>Type of land use</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rgbClr val="FF0000"/>
                          </a:solidFill>
                        </a:rPr>
                        <a:t>Describe</a:t>
                      </a:r>
                      <a:r>
                        <a:rPr lang="en-GB" dirty="0" smtClean="0">
                          <a:solidFill>
                            <a:schemeClr val="tx1"/>
                          </a:solidFill>
                        </a:rPr>
                        <a:t> the characteristics of the land</a:t>
                      </a:r>
                      <a:r>
                        <a:rPr lang="en-GB" baseline="0" dirty="0" smtClean="0">
                          <a:solidFill>
                            <a:schemeClr val="tx1"/>
                          </a:solidFill>
                        </a:rPr>
                        <a:t> use in the city (what is it like?)</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rgbClr val="FF0000"/>
                          </a:solidFill>
                        </a:rPr>
                        <a:t>Explain</a:t>
                      </a:r>
                      <a:r>
                        <a:rPr lang="en-GB" dirty="0" smtClean="0">
                          <a:solidFill>
                            <a:schemeClr val="tx1"/>
                          </a:solidFill>
                        </a:rPr>
                        <a:t> how these areas develop </a:t>
                      </a:r>
                    </a:p>
                    <a:p>
                      <a:pPr algn="ctr"/>
                      <a:r>
                        <a:rPr lang="en-GB" dirty="0" smtClean="0">
                          <a:solidFill>
                            <a:schemeClr val="tx1"/>
                          </a:solidFill>
                        </a:rPr>
                        <a:t>(why is it like this?)</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39716">
                <a:tc>
                  <a:txBody>
                    <a:bodyPr/>
                    <a:lstStyle/>
                    <a:p>
                      <a:pPr algn="ctr"/>
                      <a:r>
                        <a:rPr lang="en-GB" b="1" dirty="0" smtClean="0"/>
                        <a:t>Commercial (offices and retail)</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6537">
                <a:tc>
                  <a:txBody>
                    <a:bodyPr/>
                    <a:lstStyle/>
                    <a:p>
                      <a:pPr algn="ctr"/>
                      <a:r>
                        <a:rPr lang="en-GB" b="1" dirty="0" smtClean="0"/>
                        <a:t>Industrial</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02020">
                <a:tc>
                  <a:txBody>
                    <a:bodyPr/>
                    <a:lstStyle/>
                    <a:p>
                      <a:pPr algn="ctr"/>
                      <a:r>
                        <a:rPr lang="en-GB" b="1" dirty="0" smtClean="0"/>
                        <a:t>Residential</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TextBox 22"/>
          <p:cNvSpPr txBox="1"/>
          <p:nvPr/>
        </p:nvSpPr>
        <p:spPr>
          <a:xfrm>
            <a:off x="533399" y="6562115"/>
            <a:ext cx="6079683" cy="3293209"/>
          </a:xfrm>
          <a:prstGeom prst="rect">
            <a:avLst/>
          </a:prstGeom>
          <a:noFill/>
          <a:ln>
            <a:solidFill>
              <a:schemeClr val="tx1"/>
            </a:solidFill>
            <a:prstDash val="sysDash"/>
          </a:ln>
        </p:spPr>
        <p:txBody>
          <a:bodyPr wrap="square" rtlCol="0">
            <a:spAutoFit/>
          </a:bodyPr>
          <a:lstStyle/>
          <a:p>
            <a:r>
              <a:rPr lang="en-GB" sz="1100" b="1" dirty="0" smtClean="0"/>
              <a:t>Complete this </a:t>
            </a:r>
            <a:r>
              <a:rPr lang="en-GB" sz="1100" b="1" dirty="0"/>
              <a:t>google quiz- </a:t>
            </a:r>
            <a:r>
              <a:rPr lang="en-GB" sz="1100" b="1" dirty="0">
                <a:hlinkClick r:id="rId3"/>
              </a:rPr>
              <a:t>https://</a:t>
            </a:r>
            <a:r>
              <a:rPr lang="en-GB" sz="1100" b="1" dirty="0" smtClean="0">
                <a:hlinkClick r:id="rId3"/>
              </a:rPr>
              <a:t>bit.ly/2VRXoaA</a:t>
            </a:r>
            <a:r>
              <a:rPr lang="en-GB" sz="1100" b="1" dirty="0" smtClean="0"/>
              <a:t> . Make sure you include the name of your teacher and your class. When you have completed it, it will give you a score.</a:t>
            </a:r>
          </a:p>
          <a:p>
            <a:endParaRPr lang="en-GB" sz="1100" b="1" i="1" dirty="0" smtClean="0"/>
          </a:p>
          <a:p>
            <a:r>
              <a:rPr lang="en-GB" sz="1100" b="1" i="1" dirty="0" smtClean="0"/>
              <a:t>Total marks: </a:t>
            </a:r>
          </a:p>
          <a:p>
            <a:r>
              <a:rPr lang="en-GB" sz="1100" i="1" dirty="0"/>
              <a:t/>
            </a:r>
            <a:br>
              <a:rPr lang="en-GB" sz="1100" i="1" dirty="0"/>
            </a:br>
            <a:r>
              <a:rPr lang="en-GB" sz="1100" b="1" i="1" dirty="0"/>
              <a:t>Give yourself a PM </a:t>
            </a:r>
            <a:r>
              <a:rPr lang="en-GB" sz="1100" b="1" i="1" dirty="0" smtClean="0"/>
              <a:t>(something that went well. For example, an answer your got correct, if you did well on case study details, if you knew a lot of key </a:t>
            </a:r>
            <a:r>
              <a:rPr lang="en-GB" sz="1100" b="1" i="1" dirty="0" smtClean="0"/>
              <a:t>terms). </a:t>
            </a:r>
            <a:r>
              <a:rPr lang="en-GB" sz="1100" b="1" i="1" dirty="0" smtClean="0"/>
              <a:t>Then give yourself a PF (something you need to improve </a:t>
            </a:r>
            <a:r>
              <a:rPr lang="en-GB" sz="1100" b="1" i="1" dirty="0" smtClean="0"/>
              <a:t>upon)</a:t>
            </a:r>
            <a:r>
              <a:rPr lang="en-GB" sz="1100" b="1" i="1" dirty="0" smtClean="0"/>
              <a:t>. </a:t>
            </a:r>
            <a:r>
              <a:rPr lang="en-GB" sz="1100" b="1" i="1" dirty="0" smtClean="0"/>
              <a:t>Pick one answer that you got wrong and write it out in full as your PF task.</a:t>
            </a:r>
            <a:r>
              <a:rPr lang="en-GB" dirty="0"/>
              <a:t/>
            </a:r>
            <a:br>
              <a:rPr lang="en-GB" dirty="0"/>
            </a:br>
            <a:endParaRPr lang="en-GB" dirty="0"/>
          </a:p>
          <a:p>
            <a:r>
              <a:rPr lang="en-GB" sz="1200" dirty="0" smtClean="0"/>
              <a:t>PM: </a:t>
            </a:r>
          </a:p>
          <a:p>
            <a:endParaRPr lang="en-GB" sz="1200" dirty="0"/>
          </a:p>
          <a:p>
            <a:endParaRPr lang="en-GB" sz="1200" dirty="0" smtClean="0"/>
          </a:p>
          <a:p>
            <a:r>
              <a:rPr lang="en-GB" sz="1200" dirty="0" smtClean="0"/>
              <a:t>PF:</a:t>
            </a:r>
          </a:p>
          <a:p>
            <a:endParaRPr lang="en-GB" sz="1200" dirty="0"/>
          </a:p>
          <a:p>
            <a:endParaRPr lang="en-GB" sz="1200" dirty="0" smtClean="0"/>
          </a:p>
          <a:p>
            <a:r>
              <a:rPr lang="en-GB" sz="1200" dirty="0" smtClean="0"/>
              <a:t>Improvement using the model answer:</a:t>
            </a:r>
          </a:p>
          <a:p>
            <a:endParaRPr lang="en-GB" dirty="0"/>
          </a:p>
        </p:txBody>
      </p:sp>
      <p:pic>
        <p:nvPicPr>
          <p:cNvPr id="30" name="Picture 2" descr="Land Use Regulations and Urbanization in the Developing Worl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6" y="-8296"/>
            <a:ext cx="4075746" cy="112204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Lesson 6: </a:t>
            </a:r>
            <a:r>
              <a:rPr lang="en-US" sz="1600" b="1" dirty="0" smtClean="0"/>
              <a:t>Land use in cities. </a:t>
            </a:r>
            <a:endParaRPr lang="en-US" sz="1600" b="1" dirty="0"/>
          </a:p>
        </p:txBody>
      </p:sp>
      <p:sp>
        <p:nvSpPr>
          <p:cNvPr id="32" name="TextBox 31">
            <a:extLst>
              <a:ext uri="{FF2B5EF4-FFF2-40B4-BE49-F238E27FC236}">
                <a16:creationId xmlns:a16="http://schemas.microsoft.com/office/drawing/2014/main" id="{6C6F89CE-ABB7-B044-B98A-055697C04D29}"/>
              </a:ext>
            </a:extLst>
          </p:cNvPr>
          <p:cNvSpPr txBox="1"/>
          <p:nvPr/>
        </p:nvSpPr>
        <p:spPr>
          <a:xfrm>
            <a:off x="828477" y="175748"/>
            <a:ext cx="2547127" cy="769441"/>
          </a:xfrm>
          <a:prstGeom prst="rect">
            <a:avLst/>
          </a:prstGeom>
          <a:noFill/>
        </p:spPr>
        <p:txBody>
          <a:bodyPr wrap="square" rtlCol="0">
            <a:spAutoFit/>
          </a:bodyPr>
          <a:lstStyle/>
          <a:p>
            <a:r>
              <a:rPr lang="en-US" sz="2200" b="1" dirty="0" smtClean="0">
                <a:solidFill>
                  <a:schemeClr val="bg1"/>
                </a:solidFill>
              </a:rPr>
              <a:t>Challenges of an </a:t>
            </a:r>
            <a:r>
              <a:rPr lang="en-US" sz="2200" b="1" dirty="0" err="1" smtClean="0">
                <a:solidFill>
                  <a:schemeClr val="bg1"/>
                </a:solidFill>
              </a:rPr>
              <a:t>urbanising</a:t>
            </a:r>
            <a:r>
              <a:rPr lang="en-US" sz="2200" b="1" dirty="0" smtClean="0">
                <a:solidFill>
                  <a:schemeClr val="bg1"/>
                </a:solidFill>
              </a:rPr>
              <a:t> world. </a:t>
            </a:r>
            <a:endParaRPr lang="en-US" sz="2200" b="1" dirty="0">
              <a:solidFill>
                <a:schemeClr val="bg1"/>
              </a:solidFill>
            </a:endParaRPr>
          </a:p>
        </p:txBody>
      </p:sp>
      <p:pic>
        <p:nvPicPr>
          <p:cNvPr id="9" name="Picture 8"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5"/>
          <a:stretch>
            <a:fillRect/>
          </a:stretch>
        </p:blipFill>
        <p:spPr>
          <a:xfrm>
            <a:off x="73025" y="6562115"/>
            <a:ext cx="387350" cy="387350"/>
          </a:xfrm>
          <a:prstGeom prst="rect">
            <a:avLst/>
          </a:prstGeom>
        </p:spPr>
      </p:pic>
      <p:pic>
        <p:nvPicPr>
          <p:cNvPr id="10" name="Picture 9"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6"/>
          <a:stretch>
            <a:fillRect/>
          </a:stretch>
        </p:blipFill>
        <p:spPr>
          <a:xfrm flipH="1">
            <a:off x="111022" y="1303048"/>
            <a:ext cx="349353" cy="349353"/>
          </a:xfrm>
          <a:prstGeom prst="rect">
            <a:avLst/>
          </a:prstGeom>
        </p:spPr>
      </p:pic>
      <p:pic>
        <p:nvPicPr>
          <p:cNvPr id="11" name="Picture 10"/>
          <p:cNvPicPr>
            <a:picLocks noChangeAspect="1"/>
          </p:cNvPicPr>
          <p:nvPr/>
        </p:nvPicPr>
        <p:blipFill rotWithShape="1">
          <a:blip r:embed="rId7">
            <a:clrChange>
              <a:clrFrom>
                <a:srgbClr val="FAFAFA"/>
              </a:clrFrom>
              <a:clrTo>
                <a:srgbClr val="FAFAFA">
                  <a:alpha val="0"/>
                </a:srgbClr>
              </a:clrTo>
            </a:clrChange>
          </a:blip>
          <a:srcRect l="55376" t="43490" r="20922" b="13021"/>
          <a:stretch/>
        </p:blipFill>
        <p:spPr>
          <a:xfrm>
            <a:off x="-14568" y="8052527"/>
            <a:ext cx="562535" cy="579897"/>
          </a:xfrm>
          <a:prstGeom prst="rect">
            <a:avLst/>
          </a:prstGeom>
        </p:spPr>
      </p:pic>
    </p:spTree>
    <p:extLst>
      <p:ext uri="{BB962C8B-B14F-4D97-AF65-F5344CB8AC3E}">
        <p14:creationId xmlns:p14="http://schemas.microsoft.com/office/powerpoint/2010/main" val="21638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Lesson 1: </a:t>
            </a:r>
            <a:r>
              <a:rPr lang="en-US" sz="1500" b="1" dirty="0" smtClean="0"/>
              <a:t>A world of growing cities.</a:t>
            </a:r>
            <a:endParaRPr lang="en-US" sz="1500" b="1" dirty="0"/>
          </a:p>
        </p:txBody>
      </p:sp>
      <p:sp>
        <p:nvSpPr>
          <p:cNvPr id="17" name="Rectangle 16">
            <a:extLst>
              <a:ext uri="{FF2B5EF4-FFF2-40B4-BE49-F238E27FC236}">
                <a16:creationId xmlns:a16="http://schemas.microsoft.com/office/drawing/2014/main" id="{0AA5FD20-CB4A-4B49-AF00-79A511B4BF9B}"/>
              </a:ext>
            </a:extLst>
          </p:cNvPr>
          <p:cNvSpPr/>
          <p:nvPr/>
        </p:nvSpPr>
        <p:spPr>
          <a:xfrm>
            <a:off x="54409" y="1192654"/>
            <a:ext cx="2912075" cy="2568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smtClean="0">
                <a:solidFill>
                  <a:schemeClr val="tx1"/>
                </a:solidFill>
              </a:rPr>
              <a:t>                 </a:t>
            </a:r>
            <a:r>
              <a:rPr lang="en-US" sz="1200" b="1" dirty="0" smtClean="0">
                <a:solidFill>
                  <a:schemeClr val="tx1"/>
                </a:solidFill>
              </a:rPr>
              <a:t>Carefully look at this graph. </a:t>
            </a:r>
          </a:p>
          <a:p>
            <a:endParaRPr lang="en-US" sz="1200" b="1" dirty="0">
              <a:solidFill>
                <a:schemeClr val="tx1"/>
              </a:solidFill>
            </a:endParaRPr>
          </a:p>
          <a:p>
            <a:r>
              <a:rPr lang="en-US" sz="1200" dirty="0" smtClean="0">
                <a:solidFill>
                  <a:schemeClr val="tx1"/>
                </a:solidFill>
              </a:rPr>
              <a:t>In 4 sentences</a:t>
            </a:r>
            <a:r>
              <a:rPr lang="en-US" sz="1200" b="1" dirty="0" smtClean="0">
                <a:solidFill>
                  <a:schemeClr val="tx1"/>
                </a:solidFill>
              </a:rPr>
              <a:t> DESCRIBE </a:t>
            </a:r>
            <a:r>
              <a:rPr lang="en-US" sz="1200" dirty="0" smtClean="0">
                <a:solidFill>
                  <a:schemeClr val="tx1"/>
                </a:solidFill>
              </a:rPr>
              <a:t>what is happening in the graph. Use data in your answer.</a:t>
            </a:r>
          </a:p>
          <a:p>
            <a:endParaRPr lang="en-US" sz="1400" b="1" dirty="0">
              <a:solidFill>
                <a:schemeClr val="tx1"/>
              </a:solidFill>
            </a:endParaRPr>
          </a:p>
          <a:p>
            <a:endParaRPr lang="en-US" sz="1400" b="1" dirty="0" smtClean="0">
              <a:solidFill>
                <a:schemeClr val="tx1"/>
              </a:solidFill>
            </a:endParaRPr>
          </a:p>
          <a:p>
            <a:endParaRPr lang="en-US" sz="1400" b="1" dirty="0">
              <a:solidFill>
                <a:schemeClr val="tx1"/>
              </a:solidFill>
            </a:endParaRPr>
          </a:p>
          <a:p>
            <a:endParaRPr lang="en-US" sz="1400" b="1" dirty="0" smtClean="0">
              <a:solidFill>
                <a:schemeClr val="tx1"/>
              </a:solidFill>
            </a:endParaRPr>
          </a:p>
          <a:p>
            <a:endParaRPr lang="en-US" sz="1400" b="1" dirty="0">
              <a:solidFill>
                <a:schemeClr val="tx1"/>
              </a:solidFill>
            </a:endParaRPr>
          </a:p>
          <a:p>
            <a:endParaRPr lang="en-US" sz="1300" dirty="0">
              <a:solidFill>
                <a:schemeClr val="tx1"/>
              </a:solidFill>
            </a:endParaRPr>
          </a:p>
        </p:txBody>
      </p:sp>
      <p:graphicFrame>
        <p:nvGraphicFramePr>
          <p:cNvPr id="20" name="Table 19">
            <a:extLst>
              <a:ext uri="{FF2B5EF4-FFF2-40B4-BE49-F238E27FC236}">
                <a16:creationId xmlns:a16="http://schemas.microsoft.com/office/drawing/2014/main" id="{06DA1348-EF0A-B54E-9275-5901DB98C226}"/>
              </a:ext>
            </a:extLst>
          </p:cNvPr>
          <p:cNvGraphicFramePr>
            <a:graphicFrameLocks noGrp="1"/>
          </p:cNvGraphicFramePr>
          <p:nvPr>
            <p:extLst>
              <p:ext uri="{D42A27DB-BD31-4B8C-83A1-F6EECF244321}">
                <p14:modId xmlns:p14="http://schemas.microsoft.com/office/powerpoint/2010/main" val="806640523"/>
              </p:ext>
            </p:extLst>
          </p:nvPr>
        </p:nvGraphicFramePr>
        <p:xfrm>
          <a:off x="133352" y="3834985"/>
          <a:ext cx="6584948" cy="5968234"/>
        </p:xfrm>
        <a:graphic>
          <a:graphicData uri="http://schemas.openxmlformats.org/drawingml/2006/table">
            <a:tbl>
              <a:tblPr firstRow="1" bandRow="1">
                <a:tableStyleId>{5940675A-B579-460E-94D1-54222C63F5DA}</a:tableStyleId>
              </a:tblPr>
              <a:tblGrid>
                <a:gridCol w="6584948">
                  <a:extLst>
                    <a:ext uri="{9D8B030D-6E8A-4147-A177-3AD203B41FA5}">
                      <a16:colId xmlns:a16="http://schemas.microsoft.com/office/drawing/2014/main" val="1637482585"/>
                    </a:ext>
                  </a:extLst>
                </a:gridCol>
              </a:tblGrid>
              <a:tr h="772360">
                <a:tc>
                  <a:txBody>
                    <a:bodyPr/>
                    <a:lstStyle/>
                    <a:p>
                      <a:pPr algn="ctr"/>
                      <a:r>
                        <a:rPr lang="en-US" baseline="0" dirty="0" smtClean="0">
                          <a:solidFill>
                            <a:schemeClr val="bg1"/>
                          </a:solidFill>
                        </a:rPr>
                        <a:t>READ through the information below. Highlight all the key points!  </a:t>
                      </a:r>
                      <a:r>
                        <a:rPr lang="en-US" b="1" i="1" baseline="0" dirty="0" smtClean="0">
                          <a:solidFill>
                            <a:schemeClr val="bg1"/>
                          </a:solidFill>
                        </a:rPr>
                        <a:t>Challenge – can you suggest why some cities have grown rapidly while others have not?</a:t>
                      </a:r>
                      <a:endParaRPr lang="en-US" b="1" i="1" dirty="0">
                        <a:solidFill>
                          <a:schemeClr val="bg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752919331"/>
                  </a:ext>
                </a:extLst>
              </a:tr>
              <a:tr h="5195874">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561476338"/>
                  </a:ext>
                </a:extLst>
              </a:tr>
            </a:tbl>
          </a:graphicData>
        </a:graphic>
      </p:graphicFrame>
      <p:sp>
        <p:nvSpPr>
          <p:cNvPr id="35" name="TextBox 34">
            <a:extLst>
              <a:ext uri="{FF2B5EF4-FFF2-40B4-BE49-F238E27FC236}">
                <a16:creationId xmlns:a16="http://schemas.microsoft.com/office/drawing/2014/main" id="{6C6F89CE-ABB7-B044-B98A-055697C04D29}"/>
              </a:ext>
            </a:extLst>
          </p:cNvPr>
          <p:cNvSpPr txBox="1"/>
          <p:nvPr/>
        </p:nvSpPr>
        <p:spPr>
          <a:xfrm>
            <a:off x="1074710" y="112053"/>
            <a:ext cx="2068237" cy="430887"/>
          </a:xfrm>
          <a:prstGeom prst="rect">
            <a:avLst/>
          </a:prstGeom>
          <a:noFill/>
        </p:spPr>
        <p:txBody>
          <a:bodyPr wrap="square" rtlCol="0">
            <a:spAutoFit/>
          </a:bodyPr>
          <a:lstStyle/>
          <a:p>
            <a:r>
              <a:rPr lang="en-US" sz="2200" b="1" dirty="0">
                <a:solidFill>
                  <a:schemeClr val="bg1"/>
                </a:solidFill>
              </a:rPr>
              <a:t>Amazing Africa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 y="0"/>
            <a:ext cx="4054141" cy="1117522"/>
          </a:xfrm>
          <a:prstGeom prst="rect">
            <a:avLst/>
          </a:prstGeom>
        </p:spPr>
      </p:pic>
      <p:sp>
        <p:nvSpPr>
          <p:cNvPr id="4" name="Rectangle 3"/>
          <p:cNvSpPr/>
          <p:nvPr/>
        </p:nvSpPr>
        <p:spPr>
          <a:xfrm>
            <a:off x="-82233" y="187185"/>
            <a:ext cx="4133532" cy="830997"/>
          </a:xfrm>
          <a:prstGeom prst="rect">
            <a:avLst/>
          </a:prstGeom>
          <a:noFill/>
        </p:spPr>
        <p:txBody>
          <a:bodyPr wrap="squar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rPr>
              <a:t>Challenges of an </a:t>
            </a:r>
            <a:r>
              <a:rPr lang="en-US" sz="2400" b="0" cap="none" spc="0" dirty="0" err="1" smtClean="0">
                <a:ln w="0"/>
                <a:solidFill>
                  <a:schemeClr val="bg1"/>
                </a:solidFill>
                <a:effectLst>
                  <a:outerShdw blurRad="38100" dist="19050" dir="2700000" algn="tl" rotWithShape="0">
                    <a:schemeClr val="dk1">
                      <a:alpha val="40000"/>
                    </a:schemeClr>
                  </a:outerShdw>
                </a:effectLst>
              </a:rPr>
              <a:t>urbanising</a:t>
            </a:r>
            <a:r>
              <a:rPr lang="en-US" sz="2400" b="0" cap="none" spc="0" dirty="0" smtClean="0">
                <a:ln w="0"/>
                <a:solidFill>
                  <a:schemeClr val="bg1"/>
                </a:solidFill>
                <a:effectLst>
                  <a:outerShdw blurRad="38100" dist="19050" dir="2700000" algn="tl" rotWithShape="0">
                    <a:schemeClr val="dk1">
                      <a:alpha val="40000"/>
                    </a:schemeClr>
                  </a:outerShdw>
                </a:effectLst>
              </a:rPr>
              <a:t> world</a:t>
            </a:r>
            <a:endParaRPr 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16" name="Picture 4" descr="http://photos.mongabay.com/08/0227popula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749" y="1192654"/>
            <a:ext cx="3790062" cy="25688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79510" y="4677404"/>
            <a:ext cx="6423307" cy="505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ject 14"/>
          <p:cNvSpPr/>
          <p:nvPr/>
        </p:nvSpPr>
        <p:spPr>
          <a:xfrm>
            <a:off x="92000" y="1179574"/>
            <a:ext cx="461681" cy="461681"/>
          </a:xfrm>
          <a:prstGeom prst="rect">
            <a:avLst/>
          </a:prstGeom>
          <a:blipFill>
            <a:blip r:embed="rId6" cstate="print"/>
            <a:stretch>
              <a:fillRect/>
            </a:stretch>
          </a:blipFill>
        </p:spPr>
        <p:txBody>
          <a:bodyPr wrap="square" lIns="0" tIns="0" rIns="0" bIns="0" rtlCol="0"/>
          <a:lstStyle/>
          <a:p>
            <a:endParaRPr/>
          </a:p>
        </p:txBody>
      </p:sp>
      <p:pic>
        <p:nvPicPr>
          <p:cNvPr id="11" name="Picture 10"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7"/>
          <a:stretch>
            <a:fillRect/>
          </a:stretch>
        </p:blipFill>
        <p:spPr>
          <a:xfrm flipH="1">
            <a:off x="178197" y="3970396"/>
            <a:ext cx="357447" cy="414115"/>
          </a:xfrm>
          <a:prstGeom prst="rect">
            <a:avLst/>
          </a:prstGeom>
        </p:spPr>
      </p:pic>
    </p:spTree>
    <p:extLst>
      <p:ext uri="{BB962C8B-B14F-4D97-AF65-F5344CB8AC3E}">
        <p14:creationId xmlns:p14="http://schemas.microsoft.com/office/powerpoint/2010/main" val="1855950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03C1B7-FA09-634D-AB62-030A38C1457D}"/>
              </a:ext>
            </a:extLst>
          </p:cNvPr>
          <p:cNvSpPr txBox="1"/>
          <p:nvPr/>
        </p:nvSpPr>
        <p:spPr>
          <a:xfrm>
            <a:off x="1200152" y="777702"/>
            <a:ext cx="2901950" cy="400110"/>
          </a:xfrm>
          <a:prstGeom prst="rect">
            <a:avLst/>
          </a:prstGeom>
          <a:noFill/>
        </p:spPr>
        <p:txBody>
          <a:bodyPr wrap="square" rtlCol="0">
            <a:spAutoFit/>
          </a:bodyPr>
          <a:lstStyle/>
          <a:p>
            <a:r>
              <a:rPr lang="en-US" sz="2000" b="1" dirty="0">
                <a:solidFill>
                  <a:schemeClr val="bg1"/>
                </a:solidFill>
              </a:rPr>
              <a:t>A Diverse Continent</a:t>
            </a:r>
          </a:p>
        </p:txBody>
      </p:sp>
      <p:sp>
        <p:nvSpPr>
          <p:cNvPr id="5" name="Rectangle 4">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Lesson 2: </a:t>
            </a:r>
            <a:r>
              <a:rPr lang="en-US" sz="1600" b="1" dirty="0" smtClean="0"/>
              <a:t>The world’s megacities. </a:t>
            </a:r>
            <a:endParaRPr lang="en-US" sz="1600" b="1" dirty="0"/>
          </a:p>
        </p:txBody>
      </p:sp>
      <p:sp>
        <p:nvSpPr>
          <p:cNvPr id="8" name="TextBox 7">
            <a:extLst>
              <a:ext uri="{FF2B5EF4-FFF2-40B4-BE49-F238E27FC236}">
                <a16:creationId xmlns:a16="http://schemas.microsoft.com/office/drawing/2014/main" id="{8520FD69-743C-3240-BB11-92A55BD77E0C}"/>
              </a:ext>
            </a:extLst>
          </p:cNvPr>
          <p:cNvSpPr txBox="1"/>
          <p:nvPr/>
        </p:nvSpPr>
        <p:spPr>
          <a:xfrm>
            <a:off x="3886204" y="1202641"/>
            <a:ext cx="2336800" cy="307777"/>
          </a:xfrm>
          <a:prstGeom prst="rect">
            <a:avLst/>
          </a:prstGeom>
          <a:noFill/>
        </p:spPr>
        <p:txBody>
          <a:bodyPr wrap="square" rtlCol="0">
            <a:spAutoFit/>
          </a:bodyPr>
          <a:lstStyle/>
          <a:p>
            <a:r>
              <a:rPr lang="en-US" sz="1400" b="1" dirty="0"/>
              <a:t>Video links</a:t>
            </a:r>
          </a:p>
        </p:txBody>
      </p:sp>
      <p:pic>
        <p:nvPicPr>
          <p:cNvPr id="9" name="Picture 8"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3"/>
          <a:stretch>
            <a:fillRect/>
          </a:stretch>
        </p:blipFill>
        <p:spPr>
          <a:xfrm>
            <a:off x="3505197" y="1188025"/>
            <a:ext cx="387350" cy="387350"/>
          </a:xfrm>
          <a:prstGeom prst="rect">
            <a:avLst/>
          </a:prstGeom>
        </p:spPr>
      </p:pic>
      <p:sp>
        <p:nvSpPr>
          <p:cNvPr id="10" name="TextBox 9">
            <a:extLst>
              <a:ext uri="{FF2B5EF4-FFF2-40B4-BE49-F238E27FC236}">
                <a16:creationId xmlns:a16="http://schemas.microsoft.com/office/drawing/2014/main" id="{54B76743-367A-B44E-A676-1D27CA60237F}"/>
              </a:ext>
            </a:extLst>
          </p:cNvPr>
          <p:cNvSpPr txBox="1"/>
          <p:nvPr/>
        </p:nvSpPr>
        <p:spPr>
          <a:xfrm>
            <a:off x="3892547" y="1485227"/>
            <a:ext cx="2965454" cy="1015663"/>
          </a:xfrm>
          <a:prstGeom prst="rect">
            <a:avLst/>
          </a:prstGeom>
          <a:noFill/>
        </p:spPr>
        <p:txBody>
          <a:bodyPr wrap="square" rtlCol="0">
            <a:spAutoFit/>
          </a:bodyPr>
          <a:lstStyle/>
          <a:p>
            <a:r>
              <a:rPr lang="en-US" sz="1200" dirty="0" smtClean="0"/>
              <a:t>What are the world’s largest cities? </a:t>
            </a:r>
          </a:p>
          <a:p>
            <a:r>
              <a:rPr lang="en-GB" sz="1200" dirty="0">
                <a:hlinkClick r:id="rId4"/>
              </a:rPr>
              <a:t>https://</a:t>
            </a:r>
            <a:r>
              <a:rPr lang="en-GB" sz="1200" dirty="0" smtClean="0">
                <a:hlinkClick r:id="rId4"/>
              </a:rPr>
              <a:t>bit.ly/2VPUOlg</a:t>
            </a:r>
            <a:endParaRPr lang="en-GB" sz="1200" dirty="0" smtClean="0"/>
          </a:p>
          <a:p>
            <a:r>
              <a:rPr lang="en-US" sz="1200" dirty="0" smtClean="0"/>
              <a:t>Optional: </a:t>
            </a:r>
            <a:r>
              <a:rPr lang="en-US" sz="1200" dirty="0" err="1" smtClean="0"/>
              <a:t>Tokoyo</a:t>
            </a:r>
            <a:r>
              <a:rPr lang="en-US" sz="1200" dirty="0" smtClean="0"/>
              <a:t>: Earth’s model megacity.</a:t>
            </a:r>
            <a:r>
              <a:rPr lang="en-GB" sz="1200" dirty="0">
                <a:hlinkClick r:id="rId5"/>
              </a:rPr>
              <a:t> </a:t>
            </a:r>
            <a:r>
              <a:rPr lang="en-GB" sz="1200" dirty="0">
                <a:hlinkClick r:id="rId6"/>
              </a:rPr>
              <a:t>https://</a:t>
            </a:r>
            <a:r>
              <a:rPr lang="en-GB" sz="1200" dirty="0" smtClean="0">
                <a:hlinkClick r:id="rId6"/>
              </a:rPr>
              <a:t>bit.ly/2zuO1Gl</a:t>
            </a:r>
            <a:endParaRPr lang="en-US" sz="1200" dirty="0"/>
          </a:p>
          <a:p>
            <a:endParaRPr lang="en-GB" sz="1200" dirty="0" smtClean="0"/>
          </a:p>
        </p:txBody>
      </p:sp>
      <p:sp>
        <p:nvSpPr>
          <p:cNvPr id="11" name="TextBox 10">
            <a:extLst>
              <a:ext uri="{FF2B5EF4-FFF2-40B4-BE49-F238E27FC236}">
                <a16:creationId xmlns:a16="http://schemas.microsoft.com/office/drawing/2014/main" id="{B41E70CD-CB9A-E848-8024-96C6202C7DA3}"/>
              </a:ext>
            </a:extLst>
          </p:cNvPr>
          <p:cNvSpPr txBox="1"/>
          <p:nvPr/>
        </p:nvSpPr>
        <p:spPr>
          <a:xfrm>
            <a:off x="508000" y="1190168"/>
            <a:ext cx="2336800" cy="1107996"/>
          </a:xfrm>
          <a:prstGeom prst="rect">
            <a:avLst/>
          </a:prstGeom>
          <a:noFill/>
        </p:spPr>
        <p:txBody>
          <a:bodyPr wrap="square" rtlCol="0">
            <a:spAutoFit/>
          </a:bodyPr>
          <a:lstStyle/>
          <a:p>
            <a:r>
              <a:rPr lang="en-US" sz="1400" b="1" dirty="0"/>
              <a:t>Independent research </a:t>
            </a:r>
            <a:r>
              <a:rPr lang="en-US" sz="1400" b="1" dirty="0" smtClean="0"/>
              <a:t>links</a:t>
            </a:r>
          </a:p>
          <a:p>
            <a:r>
              <a:rPr lang="en-US" sz="1400" dirty="0" smtClean="0"/>
              <a:t>Bright lights, big cities. </a:t>
            </a:r>
            <a:r>
              <a:rPr lang="en-US" sz="1400" i="1" dirty="0" smtClean="0"/>
              <a:t>Interactive map! </a:t>
            </a:r>
          </a:p>
          <a:p>
            <a:r>
              <a:rPr lang="en-GB" sz="1200" dirty="0">
                <a:hlinkClick r:id="rId7"/>
              </a:rPr>
              <a:t>https://</a:t>
            </a:r>
            <a:r>
              <a:rPr lang="en-GB" sz="1200" dirty="0" smtClean="0">
                <a:hlinkClick r:id="rId7"/>
              </a:rPr>
              <a:t>econ.st/2VwxU3n</a:t>
            </a:r>
            <a:endParaRPr lang="en-GB" sz="1200" dirty="0" smtClean="0"/>
          </a:p>
          <a:p>
            <a:endParaRPr lang="en-US" sz="1200" dirty="0"/>
          </a:p>
        </p:txBody>
      </p:sp>
      <p:pic>
        <p:nvPicPr>
          <p:cNvPr id="12" name="Picture 11" descr="A close up of a logo&#10;&#10;Description automatically generated">
            <a:extLst>
              <a:ext uri="{FF2B5EF4-FFF2-40B4-BE49-F238E27FC236}">
                <a16:creationId xmlns:a16="http://schemas.microsoft.com/office/drawing/2014/main" id="{60AF999B-0F55-B447-B866-8C676BC40324}"/>
              </a:ext>
            </a:extLst>
          </p:cNvPr>
          <p:cNvPicPr>
            <a:picLocks noChangeAspect="1"/>
          </p:cNvPicPr>
          <p:nvPr/>
        </p:nvPicPr>
        <p:blipFill>
          <a:blip r:embed="rId8"/>
          <a:stretch>
            <a:fillRect/>
          </a:stretch>
        </p:blipFill>
        <p:spPr>
          <a:xfrm>
            <a:off x="116146" y="1213425"/>
            <a:ext cx="387350" cy="387350"/>
          </a:xfrm>
          <a:prstGeom prst="rect">
            <a:avLst/>
          </a:prstGeom>
        </p:spPr>
      </p:pic>
      <p:pic>
        <p:nvPicPr>
          <p:cNvPr id="15" name="Picture 14" descr="A close up of a logo&#10;&#10;Description automatically generated">
            <a:extLst>
              <a:ext uri="{FF2B5EF4-FFF2-40B4-BE49-F238E27FC236}">
                <a16:creationId xmlns:a16="http://schemas.microsoft.com/office/drawing/2014/main" id="{6E23B16C-7740-904E-8AE8-99154871A9CA}"/>
              </a:ext>
            </a:extLst>
          </p:cNvPr>
          <p:cNvPicPr>
            <a:picLocks noChangeAspect="1"/>
          </p:cNvPicPr>
          <p:nvPr/>
        </p:nvPicPr>
        <p:blipFill>
          <a:blip r:embed="rId8"/>
          <a:stretch>
            <a:fillRect/>
          </a:stretch>
        </p:blipFill>
        <p:spPr>
          <a:xfrm>
            <a:off x="133351" y="7529036"/>
            <a:ext cx="387350" cy="387350"/>
          </a:xfrm>
          <a:prstGeom prst="rect">
            <a:avLst/>
          </a:prstGeom>
        </p:spPr>
      </p:pic>
      <p:sp>
        <p:nvSpPr>
          <p:cNvPr id="16" name="TextBox 15">
            <a:extLst>
              <a:ext uri="{FF2B5EF4-FFF2-40B4-BE49-F238E27FC236}">
                <a16:creationId xmlns:a16="http://schemas.microsoft.com/office/drawing/2014/main" id="{38FCC1E6-C957-D14F-B8DE-B4270C7D191E}"/>
              </a:ext>
            </a:extLst>
          </p:cNvPr>
          <p:cNvSpPr txBox="1"/>
          <p:nvPr/>
        </p:nvSpPr>
        <p:spPr>
          <a:xfrm>
            <a:off x="549318" y="7428318"/>
            <a:ext cx="5861667" cy="646331"/>
          </a:xfrm>
          <a:prstGeom prst="rect">
            <a:avLst/>
          </a:prstGeom>
          <a:noFill/>
        </p:spPr>
        <p:txBody>
          <a:bodyPr wrap="square" rtlCol="0">
            <a:spAutoFit/>
          </a:bodyPr>
          <a:lstStyle/>
          <a:p>
            <a:r>
              <a:rPr lang="en-US" sz="1200" b="1" dirty="0" smtClean="0"/>
              <a:t>LOOK at the bright lights, big cities interactive map. USE the sliding date scale at the bottom of the map to EXPLORE how the location of megacities changes over time. WRITE a quick summary of the changes from 1950 to 1990 and then 1990 to 2030. </a:t>
            </a:r>
            <a:endParaRPr lang="en-US" sz="1200" dirty="0"/>
          </a:p>
        </p:txBody>
      </p:sp>
      <p:sp>
        <p:nvSpPr>
          <p:cNvPr id="17" name="Rectangle 16">
            <a:extLst>
              <a:ext uri="{FF2B5EF4-FFF2-40B4-BE49-F238E27FC236}">
                <a16:creationId xmlns:a16="http://schemas.microsoft.com/office/drawing/2014/main" id="{DD5FEB16-B9A8-6C4A-8E5A-7B538E52E255}"/>
              </a:ext>
            </a:extLst>
          </p:cNvPr>
          <p:cNvSpPr/>
          <p:nvPr/>
        </p:nvSpPr>
        <p:spPr>
          <a:xfrm>
            <a:off x="549318" y="8074649"/>
            <a:ext cx="5890063" cy="1661992"/>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6D35621-6DB4-2147-AAB5-53DD691A029F}"/>
              </a:ext>
            </a:extLst>
          </p:cNvPr>
          <p:cNvSpPr txBox="1"/>
          <p:nvPr/>
        </p:nvSpPr>
        <p:spPr>
          <a:xfrm>
            <a:off x="549318" y="2783524"/>
            <a:ext cx="2784783" cy="2123658"/>
          </a:xfrm>
          <a:prstGeom prst="rect">
            <a:avLst/>
          </a:prstGeom>
          <a:noFill/>
          <a:ln>
            <a:solidFill>
              <a:schemeClr val="tx1"/>
            </a:solidFill>
          </a:ln>
        </p:spPr>
        <p:txBody>
          <a:bodyPr wrap="square" rtlCol="0">
            <a:spAutoFit/>
          </a:bodyPr>
          <a:lstStyle/>
          <a:p>
            <a:r>
              <a:rPr lang="en-US" sz="1200" b="1" dirty="0" smtClean="0"/>
              <a:t>LOOK at the cartoon. What do you think it is trying to show?</a:t>
            </a:r>
          </a:p>
          <a:p>
            <a:endParaRPr lang="en-US" sz="1200" b="1" dirty="0"/>
          </a:p>
          <a:p>
            <a:endParaRPr lang="en-US" sz="1200" b="1" dirty="0" smtClean="0"/>
          </a:p>
          <a:p>
            <a:endParaRPr lang="en-US" sz="1200" b="1" dirty="0"/>
          </a:p>
          <a:p>
            <a:endParaRPr lang="en-US" sz="1200" b="1" dirty="0" smtClean="0"/>
          </a:p>
          <a:p>
            <a:endParaRPr lang="en-US" sz="1200" b="1" dirty="0"/>
          </a:p>
          <a:p>
            <a:endParaRPr lang="en-US" sz="1200" dirty="0" smtClean="0"/>
          </a:p>
          <a:p>
            <a:endParaRPr lang="en-US" sz="1200" dirty="0"/>
          </a:p>
          <a:p>
            <a:endParaRPr lang="en-US" sz="1200" dirty="0" smtClean="0"/>
          </a:p>
          <a:p>
            <a:endParaRPr lang="en-US" sz="1200" dirty="0"/>
          </a:p>
        </p:txBody>
      </p:sp>
      <p:sp>
        <p:nvSpPr>
          <p:cNvPr id="23" name="Rectangle 22">
            <a:extLst>
              <a:ext uri="{FF2B5EF4-FFF2-40B4-BE49-F238E27FC236}">
                <a16:creationId xmlns:a16="http://schemas.microsoft.com/office/drawing/2014/main" id="{B6BBFCAD-DFC3-2E41-9CBF-345206F64C50}"/>
              </a:ext>
            </a:extLst>
          </p:cNvPr>
          <p:cNvSpPr/>
          <p:nvPr/>
        </p:nvSpPr>
        <p:spPr>
          <a:xfrm>
            <a:off x="485020" y="2389334"/>
            <a:ext cx="6040354" cy="202651"/>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err="1" smtClean="0">
                <a:solidFill>
                  <a:schemeClr val="tx1"/>
                </a:solidFill>
              </a:rPr>
              <a:t>Megatropolis</a:t>
            </a:r>
            <a:r>
              <a:rPr lang="en-GB" sz="1200" b="1" dirty="0" smtClean="0">
                <a:solidFill>
                  <a:schemeClr val="tx1"/>
                </a:solidFill>
              </a:rPr>
              <a:t> - Very </a:t>
            </a:r>
            <a:r>
              <a:rPr lang="en-GB" sz="1200" b="1" dirty="0">
                <a:solidFill>
                  <a:schemeClr val="tx1"/>
                </a:solidFill>
              </a:rPr>
              <a:t>large urban area that consists of several suburbs that join each other. </a:t>
            </a:r>
          </a:p>
        </p:txBody>
      </p:sp>
      <p:pic>
        <p:nvPicPr>
          <p:cNvPr id="1026" name="Picture 2" descr="Building the sustainable megacity of the future - The MWH blo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6976"/>
            <a:ext cx="4051300" cy="113612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2233" y="187185"/>
            <a:ext cx="4133532" cy="830997"/>
          </a:xfrm>
          <a:prstGeom prst="rect">
            <a:avLst/>
          </a:prstGeom>
          <a:noFill/>
        </p:spPr>
        <p:txBody>
          <a:bodyPr wrap="squar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rPr>
              <a:t>Challenges of an </a:t>
            </a:r>
            <a:r>
              <a:rPr lang="en-US" sz="2400" b="0" cap="none" spc="0" dirty="0" err="1" smtClean="0">
                <a:ln w="0"/>
                <a:solidFill>
                  <a:schemeClr val="bg1"/>
                </a:solidFill>
                <a:effectLst>
                  <a:outerShdw blurRad="38100" dist="19050" dir="2700000" algn="tl" rotWithShape="0">
                    <a:schemeClr val="dk1">
                      <a:alpha val="40000"/>
                    </a:schemeClr>
                  </a:outerShdw>
                </a:effectLst>
              </a:rPr>
              <a:t>urbanising</a:t>
            </a:r>
            <a:r>
              <a:rPr lang="en-US" sz="2400" b="0" cap="none" spc="0" dirty="0" smtClean="0">
                <a:ln w="0"/>
                <a:solidFill>
                  <a:schemeClr val="bg1"/>
                </a:solidFill>
                <a:effectLst>
                  <a:outerShdw blurRad="38100" dist="19050" dir="2700000" algn="tl" rotWithShape="0">
                    <a:schemeClr val="dk1">
                      <a:alpha val="40000"/>
                    </a:schemeClr>
                  </a:outerShdw>
                </a:effectLst>
              </a:rPr>
              <a:t> world</a:t>
            </a:r>
            <a:endParaRPr 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20" name="Picture 19" descr="A close up of a logo&#10;&#10;Description automatically generated">
            <a:extLst>
              <a:ext uri="{FF2B5EF4-FFF2-40B4-BE49-F238E27FC236}">
                <a16:creationId xmlns:a16="http://schemas.microsoft.com/office/drawing/2014/main" id="{F99E1518-AF30-B54D-8A99-EDF5AD3AF0D7}"/>
              </a:ext>
            </a:extLst>
          </p:cNvPr>
          <p:cNvPicPr>
            <a:picLocks noChangeAspect="1"/>
          </p:cNvPicPr>
          <p:nvPr/>
        </p:nvPicPr>
        <p:blipFill>
          <a:blip r:embed="rId10"/>
          <a:stretch>
            <a:fillRect/>
          </a:stretch>
        </p:blipFill>
        <p:spPr>
          <a:xfrm>
            <a:off x="73838" y="2356317"/>
            <a:ext cx="387350" cy="387350"/>
          </a:xfrm>
          <a:prstGeom prst="rect">
            <a:avLst/>
          </a:prstGeom>
        </p:spPr>
      </p:pic>
      <p:pic>
        <p:nvPicPr>
          <p:cNvPr id="1028" name="Picture 4" descr="Counter Urbanisation. Name and explain problems faced by ..."/>
          <p:cNvPicPr>
            <a:picLocks noChangeAspect="1" noChangeArrowheads="1"/>
          </p:cNvPicPr>
          <p:nvPr/>
        </p:nvPicPr>
        <p:blipFill rotWithShape="1">
          <a:blip r:embed="rId11">
            <a:extLst>
              <a:ext uri="{28A0092B-C50C-407E-A947-70E740481C1C}">
                <a14:useLocalDpi xmlns:a14="http://schemas.microsoft.com/office/drawing/2010/main" val="0"/>
              </a:ext>
            </a:extLst>
          </a:blip>
          <a:srcRect b="12506"/>
          <a:stretch/>
        </p:blipFill>
        <p:spPr bwMode="auto">
          <a:xfrm>
            <a:off x="3451151" y="2747198"/>
            <a:ext cx="3074223" cy="20173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6D35621-6DB4-2147-AAB5-53DD691A029F}"/>
              </a:ext>
            </a:extLst>
          </p:cNvPr>
          <p:cNvSpPr txBox="1"/>
          <p:nvPr/>
        </p:nvSpPr>
        <p:spPr>
          <a:xfrm>
            <a:off x="549318" y="5049751"/>
            <a:ext cx="5861667" cy="2308324"/>
          </a:xfrm>
          <a:prstGeom prst="rect">
            <a:avLst/>
          </a:prstGeom>
          <a:noFill/>
          <a:ln>
            <a:solidFill>
              <a:schemeClr val="tx1"/>
            </a:solidFill>
          </a:ln>
        </p:spPr>
        <p:txBody>
          <a:bodyPr wrap="square" rtlCol="0">
            <a:spAutoFit/>
          </a:bodyPr>
          <a:lstStyle/>
          <a:p>
            <a:r>
              <a:rPr lang="en-US" sz="1200" b="1" dirty="0" smtClean="0"/>
              <a:t>Watch the video called ‘What Are the World’s Largest Cities’. Use spider diagram space below to note down as many facts and figures as you can! </a:t>
            </a:r>
          </a:p>
          <a:p>
            <a:endParaRPr lang="en-US" sz="1200" b="1" dirty="0"/>
          </a:p>
          <a:p>
            <a:endParaRPr lang="en-US" sz="1200" b="1" dirty="0" smtClean="0"/>
          </a:p>
          <a:p>
            <a:endParaRPr lang="en-US" sz="1200" b="1" dirty="0" smtClean="0"/>
          </a:p>
          <a:p>
            <a:endParaRPr lang="en-US" sz="1200" b="1" dirty="0"/>
          </a:p>
          <a:p>
            <a:endParaRPr lang="en-US" sz="1200" b="1" dirty="0" smtClean="0"/>
          </a:p>
          <a:p>
            <a:endParaRPr lang="en-US" sz="1200" b="1" dirty="0"/>
          </a:p>
          <a:p>
            <a:endParaRPr lang="en-US" sz="1200" b="1" dirty="0"/>
          </a:p>
          <a:p>
            <a:endParaRPr lang="en-US" sz="1200" b="1" dirty="0" smtClean="0"/>
          </a:p>
          <a:p>
            <a:endParaRPr lang="en-US" sz="1200" b="1" dirty="0"/>
          </a:p>
          <a:p>
            <a:endParaRPr lang="en-US" sz="1200" b="1" dirty="0" smtClean="0"/>
          </a:p>
        </p:txBody>
      </p:sp>
      <p:sp>
        <p:nvSpPr>
          <p:cNvPr id="4" name="Cloud 3"/>
          <p:cNvSpPr/>
          <p:nvPr/>
        </p:nvSpPr>
        <p:spPr>
          <a:xfrm>
            <a:off x="2641220" y="6118144"/>
            <a:ext cx="1244984" cy="4786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Megacities</a:t>
            </a:r>
            <a:endParaRPr lang="en-GB" sz="1100" dirty="0"/>
          </a:p>
        </p:txBody>
      </p:sp>
      <p:pic>
        <p:nvPicPr>
          <p:cNvPr id="27" name="Picture 26"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12"/>
          <a:stretch>
            <a:fillRect/>
          </a:stretch>
        </p:blipFill>
        <p:spPr>
          <a:xfrm flipH="1">
            <a:off x="148302" y="8074315"/>
            <a:ext cx="357447" cy="357447"/>
          </a:xfrm>
          <a:prstGeom prst="rect">
            <a:avLst/>
          </a:prstGeom>
        </p:spPr>
      </p:pic>
      <p:pic>
        <p:nvPicPr>
          <p:cNvPr id="24" name="Picture 23"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12"/>
          <a:stretch>
            <a:fillRect/>
          </a:stretch>
        </p:blipFill>
        <p:spPr>
          <a:xfrm flipH="1">
            <a:off x="148302" y="5047437"/>
            <a:ext cx="357447" cy="357447"/>
          </a:xfrm>
          <a:prstGeom prst="rect">
            <a:avLst/>
          </a:prstGeom>
        </p:spPr>
      </p:pic>
      <p:sp>
        <p:nvSpPr>
          <p:cNvPr id="25" name="object 14"/>
          <p:cNvSpPr/>
          <p:nvPr/>
        </p:nvSpPr>
        <p:spPr>
          <a:xfrm>
            <a:off x="41815" y="2760466"/>
            <a:ext cx="461681" cy="461681"/>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36668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136120"/>
            <a:ext cx="6307724" cy="40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4123114247"/>
              </p:ext>
            </p:extLst>
          </p:nvPr>
        </p:nvGraphicFramePr>
        <p:xfrm>
          <a:off x="561974" y="5398594"/>
          <a:ext cx="6123245" cy="3701741"/>
        </p:xfrm>
        <a:graphic>
          <a:graphicData uri="http://schemas.openxmlformats.org/drawingml/2006/table">
            <a:tbl>
              <a:tblPr firstRow="1" bandRow="1">
                <a:tableStyleId>{5940675A-B579-460E-94D1-54222C63F5DA}</a:tableStyleId>
              </a:tblPr>
              <a:tblGrid>
                <a:gridCol w="1694350">
                  <a:extLst>
                    <a:ext uri="{9D8B030D-6E8A-4147-A177-3AD203B41FA5}">
                      <a16:colId xmlns:a16="http://schemas.microsoft.com/office/drawing/2014/main" val="20000"/>
                    </a:ext>
                  </a:extLst>
                </a:gridCol>
                <a:gridCol w="1923072">
                  <a:extLst>
                    <a:ext uri="{9D8B030D-6E8A-4147-A177-3AD203B41FA5}">
                      <a16:colId xmlns:a16="http://schemas.microsoft.com/office/drawing/2014/main" val="20001"/>
                    </a:ext>
                  </a:extLst>
                </a:gridCol>
                <a:gridCol w="2505823">
                  <a:extLst>
                    <a:ext uri="{9D8B030D-6E8A-4147-A177-3AD203B41FA5}">
                      <a16:colId xmlns:a16="http://schemas.microsoft.com/office/drawing/2014/main" val="20002"/>
                    </a:ext>
                  </a:extLst>
                </a:gridCol>
              </a:tblGrid>
              <a:tr h="389657">
                <a:tc>
                  <a:txBody>
                    <a:bodyPr/>
                    <a:lstStyle/>
                    <a:p>
                      <a:r>
                        <a:rPr lang="en-GB" dirty="0" smtClean="0">
                          <a:latin typeface="MS PGothic" panose="020B0600070205080204" pitchFamily="34" charset="-128"/>
                          <a:ea typeface="MS PGothic" panose="020B0600070205080204" pitchFamily="34" charset="-128"/>
                        </a:rPr>
                        <a:t>Term:</a:t>
                      </a:r>
                      <a:endParaRPr lang="en-GB" dirty="0">
                        <a:latin typeface="MS PGothic" panose="020B0600070205080204" pitchFamily="34" charset="-128"/>
                        <a:ea typeface="MS PGothic" panose="020B0600070205080204" pitchFamily="34" charset="-128"/>
                      </a:endParaRPr>
                    </a:p>
                  </a:txBody>
                  <a:tcPr>
                    <a:solidFill>
                      <a:srgbClr val="FFFF00"/>
                    </a:solidFill>
                  </a:tcPr>
                </a:tc>
                <a:tc>
                  <a:txBody>
                    <a:bodyPr/>
                    <a:lstStyle/>
                    <a:p>
                      <a:r>
                        <a:rPr lang="en-GB" dirty="0" smtClean="0">
                          <a:latin typeface="+mn-lt"/>
                          <a:ea typeface="MS PGothic" panose="020B0600070205080204" pitchFamily="34" charset="-128"/>
                        </a:rPr>
                        <a:t>Definition:</a:t>
                      </a:r>
                      <a:endParaRPr lang="en-GB" dirty="0">
                        <a:latin typeface="+mn-lt"/>
                        <a:ea typeface="MS PGothic" panose="020B0600070205080204" pitchFamily="34" charset="-128"/>
                      </a:endParaRPr>
                    </a:p>
                  </a:txBody>
                  <a:tcPr>
                    <a:solidFill>
                      <a:srgbClr val="FFFF00"/>
                    </a:solidFill>
                  </a:tcPr>
                </a:tc>
                <a:tc>
                  <a:txBody>
                    <a:bodyPr/>
                    <a:lstStyle/>
                    <a:p>
                      <a:r>
                        <a:rPr lang="en-GB" dirty="0" smtClean="0">
                          <a:latin typeface="+mn-lt"/>
                        </a:rPr>
                        <a:t>Benefit:</a:t>
                      </a:r>
                      <a:endParaRPr lang="en-GB" dirty="0">
                        <a:latin typeface="+mn-lt"/>
                      </a:endParaRPr>
                    </a:p>
                  </a:txBody>
                  <a:tcPr>
                    <a:solidFill>
                      <a:srgbClr val="FFFF00"/>
                    </a:solidFill>
                  </a:tcPr>
                </a:tc>
                <a:extLst>
                  <a:ext uri="{0D108BD9-81ED-4DB2-BD59-A6C34878D82A}">
                    <a16:rowId xmlns:a16="http://schemas.microsoft.com/office/drawing/2014/main" val="10000"/>
                  </a:ext>
                </a:extLst>
              </a:tr>
              <a:tr h="828021">
                <a:tc>
                  <a:txBody>
                    <a:bodyPr/>
                    <a:lstStyle/>
                    <a:p>
                      <a:r>
                        <a:rPr lang="en-GB" dirty="0" smtClean="0">
                          <a:latin typeface="MS PGothic" panose="020B0600070205080204" pitchFamily="34" charset="-128"/>
                          <a:ea typeface="MS PGothic" panose="020B0600070205080204" pitchFamily="34" charset="-128"/>
                        </a:rPr>
                        <a:t>Investment</a:t>
                      </a:r>
                      <a:endParaRPr lang="en-GB" dirty="0">
                        <a:latin typeface="MS PGothic" panose="020B0600070205080204" pitchFamily="34" charset="-128"/>
                        <a:ea typeface="MS PGothic" panose="020B0600070205080204" pitchFamily="34" charset="-128"/>
                      </a:endParaRPr>
                    </a:p>
                  </a:txBody>
                  <a:tcPr/>
                </a:tc>
                <a:tc>
                  <a:txBody>
                    <a:bodyPr/>
                    <a:lstStyle/>
                    <a:p>
                      <a:r>
                        <a:rPr lang="en-GB" baseline="0" dirty="0" smtClean="0">
                          <a:latin typeface="OpenDyslexic" pitchFamily="50" charset="0"/>
                        </a:rPr>
                        <a:t>.</a:t>
                      </a:r>
                      <a:endParaRPr lang="en-GB" dirty="0">
                        <a:latin typeface="OpenDyslexic" pitchFamily="50" charset="0"/>
                      </a:endParaRPr>
                    </a:p>
                  </a:txBody>
                  <a:tcPr/>
                </a:tc>
                <a:tc>
                  <a:txBody>
                    <a:bodyPr/>
                    <a:lstStyle/>
                    <a:p>
                      <a:endParaRPr lang="en-GB" dirty="0">
                        <a:latin typeface="OpenDyslexic" pitchFamily="50" charset="0"/>
                      </a:endParaRPr>
                    </a:p>
                  </a:txBody>
                  <a:tcPr/>
                </a:tc>
                <a:extLst>
                  <a:ext uri="{0D108BD9-81ED-4DB2-BD59-A6C34878D82A}">
                    <a16:rowId xmlns:a16="http://schemas.microsoft.com/office/drawing/2014/main" val="10001"/>
                  </a:ext>
                </a:extLst>
              </a:tr>
              <a:tr h="828021">
                <a:tc>
                  <a:txBody>
                    <a:bodyPr/>
                    <a:lstStyle/>
                    <a:p>
                      <a:r>
                        <a:rPr lang="en-GB" dirty="0" smtClean="0">
                          <a:latin typeface="MS PGothic" panose="020B0600070205080204" pitchFamily="34" charset="-128"/>
                          <a:ea typeface="MS PGothic" panose="020B0600070205080204" pitchFamily="34" charset="-128"/>
                        </a:rPr>
                        <a:t>Political Decisions</a:t>
                      </a:r>
                      <a:endParaRPr lang="en-GB" dirty="0">
                        <a:latin typeface="MS PGothic" panose="020B0600070205080204" pitchFamily="34" charset="-128"/>
                        <a:ea typeface="MS PGothic" panose="020B0600070205080204" pitchFamily="34" charset="-128"/>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828021">
                <a:tc>
                  <a:txBody>
                    <a:bodyPr/>
                    <a:lstStyle/>
                    <a:p>
                      <a:r>
                        <a:rPr lang="en-GB" dirty="0" smtClean="0">
                          <a:latin typeface="MS PGothic" panose="020B0600070205080204" pitchFamily="34" charset="-128"/>
                          <a:ea typeface="MS PGothic" panose="020B0600070205080204" pitchFamily="34" charset="-128"/>
                        </a:rPr>
                        <a:t>Airline Traffic</a:t>
                      </a:r>
                      <a:endParaRPr lang="en-GB" dirty="0">
                        <a:latin typeface="MS PGothic" panose="020B0600070205080204" pitchFamily="34" charset="-128"/>
                        <a:ea typeface="MS PGothic" panose="020B0600070205080204" pitchFamily="34" charset="-128"/>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828021">
                <a:tc>
                  <a:txBody>
                    <a:bodyPr/>
                    <a:lstStyle/>
                    <a:p>
                      <a:r>
                        <a:rPr lang="en-GB" dirty="0" smtClean="0">
                          <a:latin typeface="MS PGothic" panose="020B0600070205080204" pitchFamily="34" charset="-128"/>
                          <a:ea typeface="MS PGothic" panose="020B0600070205080204" pitchFamily="34" charset="-128"/>
                        </a:rPr>
                        <a:t>Decision</a:t>
                      </a:r>
                      <a:r>
                        <a:rPr lang="en-GB" baseline="0" dirty="0" smtClean="0">
                          <a:latin typeface="MS PGothic" panose="020B0600070205080204" pitchFamily="34" charset="-128"/>
                          <a:ea typeface="MS PGothic" panose="020B0600070205080204" pitchFamily="34" charset="-128"/>
                        </a:rPr>
                        <a:t> Making</a:t>
                      </a:r>
                      <a:endParaRPr lang="en-GB" dirty="0">
                        <a:latin typeface="MS PGothic" panose="020B0600070205080204" pitchFamily="34" charset="-128"/>
                        <a:ea typeface="MS PGothic" panose="020B0600070205080204" pitchFamily="34" charset="-128"/>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3" name="Rectangle 2"/>
          <p:cNvSpPr/>
          <p:nvPr/>
        </p:nvSpPr>
        <p:spPr>
          <a:xfrm>
            <a:off x="3512467" y="2975302"/>
            <a:ext cx="3357232" cy="2308324"/>
          </a:xfrm>
          <a:prstGeom prst="rect">
            <a:avLst/>
          </a:prstGeom>
          <a:solidFill>
            <a:schemeClr val="accent5">
              <a:lumMod val="40000"/>
              <a:lumOff val="60000"/>
            </a:schemeClr>
          </a:solidFill>
        </p:spPr>
        <p:txBody>
          <a:bodyPr wrap="square">
            <a:spAutoFit/>
          </a:bodyPr>
          <a:lstStyle/>
          <a:p>
            <a:r>
              <a:rPr lang="en-GB" sz="1600" dirty="0" smtClean="0">
                <a:solidFill>
                  <a:srgbClr val="3F3F3F"/>
                </a:solidFill>
                <a:latin typeface="Open Sans"/>
              </a:rPr>
              <a:t>Task:</a:t>
            </a:r>
          </a:p>
          <a:p>
            <a:r>
              <a:rPr lang="en-GB" sz="1600" dirty="0" smtClean="0">
                <a:solidFill>
                  <a:srgbClr val="3F3F3F"/>
                </a:solidFill>
                <a:latin typeface="Open Sans"/>
              </a:rPr>
              <a:t>READ </a:t>
            </a:r>
            <a:r>
              <a:rPr lang="en-GB" sz="1600" dirty="0">
                <a:solidFill>
                  <a:srgbClr val="3F3F3F"/>
                </a:solidFill>
                <a:latin typeface="Open Sans"/>
              </a:rPr>
              <a:t>the information about world cities. You </a:t>
            </a:r>
            <a:r>
              <a:rPr lang="en-GB" sz="1600" dirty="0" smtClean="0">
                <a:solidFill>
                  <a:srgbClr val="3F3F3F"/>
                </a:solidFill>
                <a:latin typeface="Open Sans"/>
              </a:rPr>
              <a:t>should </a:t>
            </a:r>
            <a:r>
              <a:rPr lang="en-GB" sz="1600" dirty="0">
                <a:solidFill>
                  <a:srgbClr val="3F3F3F"/>
                </a:solidFill>
                <a:latin typeface="Open Sans"/>
              </a:rPr>
              <a:t>highlight the key information as you read. Use google to research any new key words that you don't understand. </a:t>
            </a:r>
            <a:r>
              <a:rPr lang="en-GB" sz="1600" dirty="0"/>
              <a:t/>
            </a:r>
            <a:br>
              <a:rPr lang="en-GB" sz="1600" dirty="0"/>
            </a:br>
            <a:r>
              <a:rPr lang="en-GB" sz="1600" dirty="0"/>
              <a:t/>
            </a:r>
            <a:br>
              <a:rPr lang="en-GB" sz="1600" dirty="0"/>
            </a:br>
            <a:r>
              <a:rPr lang="en-GB" sz="1600" dirty="0">
                <a:solidFill>
                  <a:srgbClr val="3F3F3F"/>
                </a:solidFill>
                <a:latin typeface="Open Sans"/>
              </a:rPr>
              <a:t>Use this information to complete the table below the information. </a:t>
            </a:r>
            <a:endParaRPr lang="en-GB" sz="1600" dirty="0"/>
          </a:p>
        </p:txBody>
      </p:sp>
      <p:sp>
        <p:nvSpPr>
          <p:cNvPr id="13" name="Rectangle 12">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Lesson 2: </a:t>
            </a:r>
            <a:r>
              <a:rPr lang="en-US" sz="1600" b="1" dirty="0" smtClean="0"/>
              <a:t>The world’s megacities. </a:t>
            </a:r>
            <a:endParaRPr lang="en-US" sz="1600" b="1" dirty="0"/>
          </a:p>
        </p:txBody>
      </p:sp>
      <p:pic>
        <p:nvPicPr>
          <p:cNvPr id="14" name="Picture 2" descr="Building the sustainable megacity of the future - The MWH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76"/>
            <a:ext cx="4051300" cy="11361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2233" y="187185"/>
            <a:ext cx="4133532" cy="830997"/>
          </a:xfrm>
          <a:prstGeom prst="rect">
            <a:avLst/>
          </a:prstGeom>
          <a:noFill/>
        </p:spPr>
        <p:txBody>
          <a:bodyPr wrap="squar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rPr>
              <a:t>Challenges of an </a:t>
            </a:r>
            <a:r>
              <a:rPr lang="en-US" sz="2400" b="0" cap="none" spc="0" dirty="0" err="1" smtClean="0">
                <a:ln w="0"/>
                <a:solidFill>
                  <a:schemeClr val="bg1"/>
                </a:solidFill>
                <a:effectLst>
                  <a:outerShdw blurRad="38100" dist="19050" dir="2700000" algn="tl" rotWithShape="0">
                    <a:schemeClr val="dk1">
                      <a:alpha val="40000"/>
                    </a:schemeClr>
                  </a:outerShdw>
                </a:effectLst>
              </a:rPr>
              <a:t>urbanising</a:t>
            </a:r>
            <a:r>
              <a:rPr lang="en-US" sz="2400" b="0" cap="none" spc="0" dirty="0" smtClean="0">
                <a:ln w="0"/>
                <a:solidFill>
                  <a:schemeClr val="bg1"/>
                </a:solidFill>
                <a:effectLst>
                  <a:outerShdw blurRad="38100" dist="19050" dir="2700000" algn="tl" rotWithShape="0">
                    <a:schemeClr val="dk1">
                      <a:alpha val="40000"/>
                    </a:schemeClr>
                  </a:outerShdw>
                </a:effectLst>
              </a:rPr>
              <a:t> world</a:t>
            </a:r>
            <a:endParaRPr lang="en-US" sz="2400" b="0" cap="none" spc="0" dirty="0">
              <a:ln w="0"/>
              <a:solidFill>
                <a:schemeClr val="bg1"/>
              </a:solidFill>
              <a:effectLst>
                <a:outerShdw blurRad="38100" dist="19050" dir="2700000" algn="tl" rotWithShape="0">
                  <a:schemeClr val="dk1">
                    <a:alpha val="40000"/>
                  </a:schemeClr>
                </a:outerShdw>
              </a:effectLst>
            </a:endParaRPr>
          </a:p>
        </p:txBody>
      </p:sp>
      <p:sp>
        <p:nvSpPr>
          <p:cNvPr id="8" name="object 14"/>
          <p:cNvSpPr/>
          <p:nvPr/>
        </p:nvSpPr>
        <p:spPr>
          <a:xfrm>
            <a:off x="0" y="1119144"/>
            <a:ext cx="461681" cy="461681"/>
          </a:xfrm>
          <a:prstGeom prst="rect">
            <a:avLst/>
          </a:prstGeom>
          <a:blipFill>
            <a:blip r:embed="rId4" cstate="print"/>
            <a:stretch>
              <a:fillRect/>
            </a:stretch>
          </a:blipFill>
        </p:spPr>
        <p:txBody>
          <a:bodyPr wrap="square" lIns="0" tIns="0" rIns="0" bIns="0" rtlCol="0"/>
          <a:lstStyle/>
          <a:p>
            <a:endParaRPr/>
          </a:p>
        </p:txBody>
      </p:sp>
      <p:pic>
        <p:nvPicPr>
          <p:cNvPr id="9" name="Picture 8"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5"/>
          <a:stretch>
            <a:fillRect/>
          </a:stretch>
        </p:blipFill>
        <p:spPr>
          <a:xfrm flipH="1">
            <a:off x="148302" y="5398594"/>
            <a:ext cx="357447" cy="357447"/>
          </a:xfrm>
          <a:prstGeom prst="rect">
            <a:avLst/>
          </a:prstGeom>
        </p:spPr>
      </p:pic>
    </p:spTree>
    <p:extLst>
      <p:ext uri="{BB962C8B-B14F-4D97-AF65-F5344CB8AC3E}">
        <p14:creationId xmlns:p14="http://schemas.microsoft.com/office/powerpoint/2010/main" val="465950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models that Kampala needs to consider to manage its urban spra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
            <a:ext cx="4051300" cy="11099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Lesson 3: </a:t>
            </a:r>
            <a:r>
              <a:rPr lang="en-US" sz="1500" b="1" dirty="0" smtClean="0"/>
              <a:t>Urban process and change. </a:t>
            </a:r>
            <a:endParaRPr lang="en-US" sz="1500" b="1" dirty="0"/>
          </a:p>
        </p:txBody>
      </p:sp>
      <p:sp>
        <p:nvSpPr>
          <p:cNvPr id="6" name="TextBox 5">
            <a:extLst>
              <a:ext uri="{FF2B5EF4-FFF2-40B4-BE49-F238E27FC236}">
                <a16:creationId xmlns:a16="http://schemas.microsoft.com/office/drawing/2014/main" id="{D931AD9E-8904-DB46-B074-78BF428CB02A}"/>
              </a:ext>
            </a:extLst>
          </p:cNvPr>
          <p:cNvSpPr txBox="1"/>
          <p:nvPr/>
        </p:nvSpPr>
        <p:spPr>
          <a:xfrm>
            <a:off x="498478" y="1173470"/>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27767" y="1180729"/>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498478" y="1381799"/>
            <a:ext cx="3163096" cy="646331"/>
          </a:xfrm>
          <a:prstGeom prst="rect">
            <a:avLst/>
          </a:prstGeom>
          <a:noFill/>
        </p:spPr>
        <p:txBody>
          <a:bodyPr wrap="square" rtlCol="0">
            <a:spAutoFit/>
          </a:bodyPr>
          <a:lstStyle/>
          <a:p>
            <a:r>
              <a:rPr lang="en-US" sz="1200" dirty="0" smtClean="0"/>
              <a:t>Urban Change Case studies </a:t>
            </a:r>
          </a:p>
          <a:p>
            <a:r>
              <a:rPr lang="en-US" sz="1200" dirty="0">
                <a:hlinkClick r:id="rId4"/>
              </a:rPr>
              <a:t>https://</a:t>
            </a:r>
            <a:r>
              <a:rPr lang="en-US" sz="1200" dirty="0" smtClean="0">
                <a:hlinkClick r:id="rId4"/>
              </a:rPr>
              <a:t>bit.ly/2XZH5Lq</a:t>
            </a:r>
            <a:endParaRPr lang="en-US" sz="1200" dirty="0" smtClean="0"/>
          </a:p>
          <a:p>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4124328" y="1128803"/>
            <a:ext cx="2336800" cy="307777"/>
          </a:xfrm>
          <a:prstGeom prst="rect">
            <a:avLst/>
          </a:prstGeom>
          <a:noFill/>
        </p:spPr>
        <p:txBody>
          <a:bodyPr wrap="square" rtlCol="0">
            <a:spAutoFit/>
          </a:bodyPr>
          <a:lstStyle/>
          <a:p>
            <a:r>
              <a:rPr lang="en-US" sz="1400" b="1" dirty="0"/>
              <a:t>Video links</a:t>
            </a:r>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5"/>
          <a:stretch>
            <a:fillRect/>
          </a:stretch>
        </p:blipFill>
        <p:spPr>
          <a:xfrm>
            <a:off x="3736978" y="1155303"/>
            <a:ext cx="387350" cy="387350"/>
          </a:xfrm>
          <a:prstGeom prst="rect">
            <a:avLst/>
          </a:prstGeom>
        </p:spPr>
      </p:pic>
      <p:sp>
        <p:nvSpPr>
          <p:cNvPr id="13" name="TextBox 12">
            <a:extLst>
              <a:ext uri="{FF2B5EF4-FFF2-40B4-BE49-F238E27FC236}">
                <a16:creationId xmlns:a16="http://schemas.microsoft.com/office/drawing/2014/main" id="{CEBB6931-FD67-EC4E-8E9C-DDFAC0F06DEE}"/>
              </a:ext>
            </a:extLst>
          </p:cNvPr>
          <p:cNvSpPr txBox="1"/>
          <p:nvPr/>
        </p:nvSpPr>
        <p:spPr>
          <a:xfrm>
            <a:off x="4124328" y="1343620"/>
            <a:ext cx="2738935" cy="646331"/>
          </a:xfrm>
          <a:prstGeom prst="rect">
            <a:avLst/>
          </a:prstGeom>
          <a:noFill/>
        </p:spPr>
        <p:txBody>
          <a:bodyPr wrap="square" rtlCol="0">
            <a:spAutoFit/>
          </a:bodyPr>
          <a:lstStyle/>
          <a:p>
            <a:r>
              <a:rPr lang="en-US" sz="1200" dirty="0" smtClean="0"/>
              <a:t>Urbanisation in China.</a:t>
            </a:r>
          </a:p>
          <a:p>
            <a:r>
              <a:rPr lang="en-GB" sz="1200" dirty="0">
                <a:hlinkClick r:id="rId6"/>
              </a:rPr>
              <a:t>https://</a:t>
            </a:r>
            <a:r>
              <a:rPr lang="en-GB" sz="1200" dirty="0" smtClean="0">
                <a:hlinkClick r:id="rId6"/>
              </a:rPr>
              <a:t>bit.ly/3eHlbTb</a:t>
            </a:r>
            <a:endParaRPr lang="en-GB" sz="1200" dirty="0" smtClean="0"/>
          </a:p>
          <a:p>
            <a:endParaRPr lang="en-US" sz="1200" dirty="0"/>
          </a:p>
        </p:txBody>
      </p:sp>
      <p:pic>
        <p:nvPicPr>
          <p:cNvPr id="16" name="Picture 15" descr="A close up of a logo&#10;&#10;Description automatically generated">
            <a:extLst>
              <a:ext uri="{FF2B5EF4-FFF2-40B4-BE49-F238E27FC236}">
                <a16:creationId xmlns:a16="http://schemas.microsoft.com/office/drawing/2014/main" id="{899C28D5-440E-9145-8AF0-C739EC2437AC}"/>
              </a:ext>
            </a:extLst>
          </p:cNvPr>
          <p:cNvPicPr>
            <a:picLocks noChangeAspect="1"/>
          </p:cNvPicPr>
          <p:nvPr/>
        </p:nvPicPr>
        <p:blipFill>
          <a:blip r:embed="rId7"/>
          <a:stretch>
            <a:fillRect/>
          </a:stretch>
        </p:blipFill>
        <p:spPr>
          <a:xfrm>
            <a:off x="106081" y="3839365"/>
            <a:ext cx="355600" cy="355600"/>
          </a:xfrm>
          <a:prstGeom prst="rect">
            <a:avLst/>
          </a:prstGeom>
        </p:spPr>
      </p:pic>
      <p:sp>
        <p:nvSpPr>
          <p:cNvPr id="17" name="Rectangle 16">
            <a:extLst>
              <a:ext uri="{FF2B5EF4-FFF2-40B4-BE49-F238E27FC236}">
                <a16:creationId xmlns:a16="http://schemas.microsoft.com/office/drawing/2014/main" id="{0AA5FD20-CB4A-4B49-AF00-79A511B4BF9B}"/>
              </a:ext>
            </a:extLst>
          </p:cNvPr>
          <p:cNvSpPr/>
          <p:nvPr/>
        </p:nvSpPr>
        <p:spPr>
          <a:xfrm>
            <a:off x="498478" y="3839365"/>
            <a:ext cx="6045200" cy="5720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solidFill>
              </a:rPr>
              <a:t>DRAW</a:t>
            </a:r>
            <a:r>
              <a:rPr lang="en-US" sz="1100" b="1" dirty="0" smtClean="0">
                <a:solidFill>
                  <a:schemeClr val="tx1"/>
                </a:solidFill>
              </a:rPr>
              <a:t> arrows </a:t>
            </a:r>
            <a:r>
              <a:rPr lang="en-US" sz="1100" b="1" dirty="0" smtClean="0">
                <a:solidFill>
                  <a:schemeClr val="tx1"/>
                </a:solidFill>
              </a:rPr>
              <a:t>to Detroit, New York and Kampala on this map then label them. Underneath each label, use the Urban Change Case Studies link to describe what is happening to the population (is it increasing or decreasing) and then explain why. </a:t>
            </a:r>
            <a:endParaRPr lang="en-US" sz="1100" b="1" dirty="0">
              <a:solidFill>
                <a:schemeClr val="tx1"/>
              </a:solidFill>
            </a:endParaRPr>
          </a:p>
          <a:p>
            <a:pPr algn="ctr"/>
            <a:endParaRPr lang="en-US" sz="1300" dirty="0">
              <a:solidFill>
                <a:schemeClr val="tx1"/>
              </a:solidFill>
            </a:endParaRPr>
          </a:p>
          <a:p>
            <a:pPr algn="ctr"/>
            <a:endParaRPr lang="en-US" sz="1300" dirty="0">
              <a:solidFill>
                <a:schemeClr val="tx1"/>
              </a:solidFill>
            </a:endParaRPr>
          </a:p>
          <a:p>
            <a:pPr algn="ctr"/>
            <a:endParaRPr lang="en-US" sz="1300" dirty="0">
              <a:solidFill>
                <a:schemeClr val="tx1"/>
              </a:solidFill>
            </a:endParaRPr>
          </a:p>
          <a:p>
            <a:pPr algn="ctr"/>
            <a:endParaRPr lang="en-US" sz="1300" dirty="0">
              <a:solidFill>
                <a:schemeClr val="tx1"/>
              </a:solidFill>
            </a:endParaRPr>
          </a:p>
        </p:txBody>
      </p:sp>
      <p:sp>
        <p:nvSpPr>
          <p:cNvPr id="25" name="TextBox 24">
            <a:extLst>
              <a:ext uri="{FF2B5EF4-FFF2-40B4-BE49-F238E27FC236}">
                <a16:creationId xmlns:a16="http://schemas.microsoft.com/office/drawing/2014/main" id="{8E0A93AC-38D0-AE41-A3C7-632F0630099D}"/>
              </a:ext>
            </a:extLst>
          </p:cNvPr>
          <p:cNvSpPr txBox="1"/>
          <p:nvPr/>
        </p:nvSpPr>
        <p:spPr>
          <a:xfrm>
            <a:off x="498478" y="1934280"/>
            <a:ext cx="6045200" cy="1723549"/>
          </a:xfrm>
          <a:prstGeom prst="rect">
            <a:avLst/>
          </a:prstGeom>
          <a:noFill/>
          <a:ln>
            <a:solidFill>
              <a:schemeClr val="accent1">
                <a:shade val="50000"/>
              </a:schemeClr>
            </a:solidFill>
            <a:prstDash val="dash"/>
          </a:ln>
        </p:spPr>
        <p:txBody>
          <a:bodyPr wrap="square" rtlCol="0">
            <a:spAutoFit/>
          </a:bodyPr>
          <a:lstStyle/>
          <a:p>
            <a:r>
              <a:rPr lang="en-GB" sz="1200" b="1" u="sng" dirty="0" smtClean="0">
                <a:hlinkClick r:id="rId8"/>
              </a:rPr>
              <a:t>Watch </a:t>
            </a:r>
            <a:r>
              <a:rPr lang="en-GB" sz="1200" b="1" u="sng" dirty="0">
                <a:hlinkClick r:id="rId8"/>
              </a:rPr>
              <a:t>this video about China's urbanisation. </a:t>
            </a:r>
            <a:r>
              <a:rPr lang="en-GB" sz="1200" dirty="0"/>
              <a:t>Use it to </a:t>
            </a:r>
            <a:r>
              <a:rPr lang="en-GB" sz="1200" dirty="0" smtClean="0"/>
              <a:t>WRITE </a:t>
            </a:r>
            <a:r>
              <a:rPr lang="en-GB" sz="1200" dirty="0"/>
              <a:t>down what you think has caused urbanisation in China. You need at least 4 sentences</a:t>
            </a:r>
            <a:r>
              <a:rPr lang="en-GB" sz="1200" dirty="0" smtClean="0"/>
              <a:t>.</a:t>
            </a:r>
          </a:p>
          <a:p>
            <a:endParaRPr lang="en-GB" sz="1200" dirty="0"/>
          </a:p>
          <a:p>
            <a:endParaRPr lang="en-GB" sz="1200" dirty="0" smtClean="0"/>
          </a:p>
          <a:p>
            <a:endParaRPr lang="en-GB" sz="1200" dirty="0"/>
          </a:p>
          <a:p>
            <a:endParaRPr lang="en-GB" sz="1200" dirty="0" smtClean="0"/>
          </a:p>
          <a:p>
            <a:endParaRPr lang="en-GB" sz="1200" dirty="0" smtClean="0"/>
          </a:p>
          <a:p>
            <a:endParaRPr lang="en-GB" sz="1200" dirty="0" smtClean="0"/>
          </a:p>
          <a:p>
            <a:endParaRPr lang="en-US" sz="1000" dirty="0"/>
          </a:p>
        </p:txBody>
      </p:sp>
      <p:sp>
        <p:nvSpPr>
          <p:cNvPr id="19" name="Rectangle 18"/>
          <p:cNvSpPr/>
          <p:nvPr/>
        </p:nvSpPr>
        <p:spPr>
          <a:xfrm>
            <a:off x="-82233" y="187185"/>
            <a:ext cx="4133532" cy="830997"/>
          </a:xfrm>
          <a:prstGeom prst="rect">
            <a:avLst/>
          </a:prstGeom>
          <a:noFill/>
        </p:spPr>
        <p:txBody>
          <a:bodyPr wrap="square" lIns="91440" tIns="45720" rIns="91440" bIns="45720">
            <a:spAutoFit/>
          </a:bodyPr>
          <a:lstStyle/>
          <a:p>
            <a:pPr algn="ctr"/>
            <a:r>
              <a:rPr lang="en-US" sz="2400" b="0" cap="none" spc="0" dirty="0" smtClean="0">
                <a:ln w="0"/>
                <a:solidFill>
                  <a:schemeClr val="bg1"/>
                </a:solidFill>
                <a:effectLst>
                  <a:outerShdw blurRad="38100" dist="19050" dir="2700000" algn="tl" rotWithShape="0">
                    <a:schemeClr val="dk1">
                      <a:alpha val="40000"/>
                    </a:schemeClr>
                  </a:outerShdw>
                </a:effectLst>
              </a:rPr>
              <a:t>Challenges of an </a:t>
            </a:r>
            <a:r>
              <a:rPr lang="en-US" sz="2400" b="0" cap="none" spc="0" dirty="0" err="1" smtClean="0">
                <a:ln w="0"/>
                <a:solidFill>
                  <a:schemeClr val="bg1"/>
                </a:solidFill>
                <a:effectLst>
                  <a:outerShdw blurRad="38100" dist="19050" dir="2700000" algn="tl" rotWithShape="0">
                    <a:schemeClr val="dk1">
                      <a:alpha val="40000"/>
                    </a:schemeClr>
                  </a:outerShdw>
                </a:effectLst>
              </a:rPr>
              <a:t>urbanising</a:t>
            </a:r>
            <a:r>
              <a:rPr lang="en-US" sz="2400" b="0" cap="none" spc="0" dirty="0" smtClean="0">
                <a:ln w="0"/>
                <a:solidFill>
                  <a:schemeClr val="bg1"/>
                </a:solidFill>
                <a:effectLst>
                  <a:outerShdw blurRad="38100" dist="19050" dir="2700000" algn="tl" rotWithShape="0">
                    <a:schemeClr val="dk1">
                      <a:alpha val="40000"/>
                    </a:schemeClr>
                  </a:outerShdw>
                </a:effectLst>
              </a:rPr>
              <a:t> world</a:t>
            </a:r>
            <a:endParaRPr lang="en-US" sz="2400" b="0" cap="none" spc="0" dirty="0">
              <a:ln w="0"/>
              <a:solidFill>
                <a:schemeClr val="bg1"/>
              </a:solidFill>
              <a:effectLst>
                <a:outerShdw blurRad="38100" dist="19050" dir="2700000" algn="tl" rotWithShape="0">
                  <a:schemeClr val="dk1">
                    <a:alpha val="40000"/>
                  </a:schemeClr>
                </a:outerShdw>
              </a:effectLst>
            </a:endParaRPr>
          </a:p>
        </p:txBody>
      </p:sp>
      <p:pic>
        <p:nvPicPr>
          <p:cNvPr id="2052" name="Picture 4" descr="World map black and white Posters and Prints | Posterlounge.co.u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1979" y="5988951"/>
            <a:ext cx="3129119" cy="1645918"/>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14"/>
          <p:cNvSpPr/>
          <p:nvPr/>
        </p:nvSpPr>
        <p:spPr>
          <a:xfrm>
            <a:off x="0" y="1934280"/>
            <a:ext cx="461681" cy="461681"/>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474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03C1B7-FA09-634D-AB62-030A38C1457D}"/>
              </a:ext>
            </a:extLst>
          </p:cNvPr>
          <p:cNvSpPr txBox="1"/>
          <p:nvPr/>
        </p:nvSpPr>
        <p:spPr>
          <a:xfrm>
            <a:off x="1604038" y="394389"/>
            <a:ext cx="2447262" cy="707886"/>
          </a:xfrm>
          <a:prstGeom prst="rect">
            <a:avLst/>
          </a:prstGeom>
          <a:noFill/>
        </p:spPr>
        <p:txBody>
          <a:bodyPr wrap="square" rtlCol="0">
            <a:spAutoFit/>
          </a:bodyPr>
          <a:lstStyle/>
          <a:p>
            <a:r>
              <a:rPr lang="en-US" sz="2000" b="1" dirty="0">
                <a:solidFill>
                  <a:schemeClr val="bg1"/>
                </a:solidFill>
              </a:rPr>
              <a:t>Africa’s Diverse Climate</a:t>
            </a:r>
          </a:p>
        </p:txBody>
      </p:sp>
      <p:sp>
        <p:nvSpPr>
          <p:cNvPr id="5" name="Rectangle 4">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Lesson 4- How urban economies differ. </a:t>
            </a:r>
            <a:endParaRPr lang="en-US" sz="1600" b="1" dirty="0">
              <a:solidFill>
                <a:schemeClr val="bg1"/>
              </a:solidFill>
            </a:endParaRPr>
          </a:p>
        </p:txBody>
      </p:sp>
      <p:sp>
        <p:nvSpPr>
          <p:cNvPr id="25" name="TextBox 24">
            <a:extLst>
              <a:ext uri="{FF2B5EF4-FFF2-40B4-BE49-F238E27FC236}">
                <a16:creationId xmlns:a16="http://schemas.microsoft.com/office/drawing/2014/main" id="{8520FD69-743C-3240-BB11-92A55BD77E0C}"/>
              </a:ext>
            </a:extLst>
          </p:cNvPr>
          <p:cNvSpPr txBox="1"/>
          <p:nvPr/>
        </p:nvSpPr>
        <p:spPr>
          <a:xfrm>
            <a:off x="3886204" y="1379721"/>
            <a:ext cx="2336800" cy="307777"/>
          </a:xfrm>
          <a:prstGeom prst="rect">
            <a:avLst/>
          </a:prstGeom>
          <a:noFill/>
        </p:spPr>
        <p:txBody>
          <a:bodyPr wrap="square" rtlCol="0">
            <a:spAutoFit/>
          </a:bodyPr>
          <a:lstStyle/>
          <a:p>
            <a:r>
              <a:rPr lang="en-US" sz="1400" b="1" dirty="0"/>
              <a:t>Video links</a:t>
            </a:r>
          </a:p>
        </p:txBody>
      </p:sp>
      <p:pic>
        <p:nvPicPr>
          <p:cNvPr id="26" name="Picture 25" descr="A close up of a logo&#10;&#10;Description automatically generated">
            <a:extLst>
              <a:ext uri="{FF2B5EF4-FFF2-40B4-BE49-F238E27FC236}">
                <a16:creationId xmlns:a16="http://schemas.microsoft.com/office/drawing/2014/main" id="{9AD18B9C-156B-2D4B-8A85-482C8645D7AF}"/>
              </a:ext>
            </a:extLst>
          </p:cNvPr>
          <p:cNvPicPr>
            <a:picLocks noChangeAspect="1"/>
          </p:cNvPicPr>
          <p:nvPr/>
        </p:nvPicPr>
        <p:blipFill>
          <a:blip r:embed="rId3"/>
          <a:stretch>
            <a:fillRect/>
          </a:stretch>
        </p:blipFill>
        <p:spPr>
          <a:xfrm>
            <a:off x="3505197" y="1365105"/>
            <a:ext cx="387350" cy="387350"/>
          </a:xfrm>
          <a:prstGeom prst="rect">
            <a:avLst/>
          </a:prstGeom>
        </p:spPr>
      </p:pic>
      <p:sp>
        <p:nvSpPr>
          <p:cNvPr id="37" name="TextBox 36">
            <a:extLst>
              <a:ext uri="{FF2B5EF4-FFF2-40B4-BE49-F238E27FC236}">
                <a16:creationId xmlns:a16="http://schemas.microsoft.com/office/drawing/2014/main" id="{54B76743-367A-B44E-A676-1D27CA60237F}"/>
              </a:ext>
            </a:extLst>
          </p:cNvPr>
          <p:cNvSpPr txBox="1"/>
          <p:nvPr/>
        </p:nvSpPr>
        <p:spPr>
          <a:xfrm>
            <a:off x="3886204" y="1623631"/>
            <a:ext cx="3159128" cy="646331"/>
          </a:xfrm>
          <a:prstGeom prst="rect">
            <a:avLst/>
          </a:prstGeom>
          <a:noFill/>
        </p:spPr>
        <p:txBody>
          <a:bodyPr wrap="square" rtlCol="0">
            <a:spAutoFit/>
          </a:bodyPr>
          <a:lstStyle/>
          <a:p>
            <a:r>
              <a:rPr lang="en-GB" sz="1200" dirty="0" smtClean="0"/>
              <a:t>Formal and informal economy. </a:t>
            </a:r>
          </a:p>
          <a:p>
            <a:r>
              <a:rPr lang="en-GB" sz="1200" dirty="0">
                <a:hlinkClick r:id="rId4"/>
              </a:rPr>
              <a:t>https://</a:t>
            </a:r>
            <a:r>
              <a:rPr lang="en-GB" sz="1200" dirty="0" smtClean="0">
                <a:hlinkClick r:id="rId4"/>
              </a:rPr>
              <a:t>bit.ly/2KuivdD</a:t>
            </a:r>
            <a:endParaRPr lang="en-GB" sz="1200" dirty="0" smtClean="0"/>
          </a:p>
          <a:p>
            <a:endParaRPr lang="en-US" sz="1200" dirty="0"/>
          </a:p>
        </p:txBody>
      </p:sp>
      <p:sp>
        <p:nvSpPr>
          <p:cNvPr id="38" name="TextBox 37">
            <a:extLst>
              <a:ext uri="{FF2B5EF4-FFF2-40B4-BE49-F238E27FC236}">
                <a16:creationId xmlns:a16="http://schemas.microsoft.com/office/drawing/2014/main" id="{B41E70CD-CB9A-E848-8024-96C6202C7DA3}"/>
              </a:ext>
            </a:extLst>
          </p:cNvPr>
          <p:cNvSpPr txBox="1"/>
          <p:nvPr/>
        </p:nvSpPr>
        <p:spPr>
          <a:xfrm>
            <a:off x="507999" y="1367248"/>
            <a:ext cx="2997197" cy="1115690"/>
          </a:xfrm>
          <a:prstGeom prst="rect">
            <a:avLst/>
          </a:prstGeom>
          <a:noFill/>
        </p:spPr>
        <p:txBody>
          <a:bodyPr wrap="square" rtlCol="0">
            <a:spAutoFit/>
          </a:bodyPr>
          <a:lstStyle/>
          <a:p>
            <a:r>
              <a:rPr lang="en-US" sz="1050" b="1" dirty="0"/>
              <a:t>Independent research </a:t>
            </a:r>
            <a:r>
              <a:rPr lang="en-US" sz="1050" b="1" dirty="0" smtClean="0"/>
              <a:t>links</a:t>
            </a:r>
          </a:p>
          <a:p>
            <a:r>
              <a:rPr lang="en-US" sz="1050" dirty="0" smtClean="0"/>
              <a:t>Urban economies case studies link. </a:t>
            </a:r>
          </a:p>
          <a:p>
            <a:r>
              <a:rPr lang="en-US" sz="1050" b="1" dirty="0">
                <a:hlinkClick r:id="rId5"/>
              </a:rPr>
              <a:t>https://</a:t>
            </a:r>
            <a:r>
              <a:rPr lang="en-US" sz="1050" b="1" dirty="0" smtClean="0">
                <a:hlinkClick r:id="rId5"/>
              </a:rPr>
              <a:t>bit.ly/3bEzLc4</a:t>
            </a:r>
            <a:endParaRPr lang="en-US" sz="1050" b="1" dirty="0" smtClean="0"/>
          </a:p>
          <a:p>
            <a:r>
              <a:rPr lang="en-US" sz="1050" dirty="0" smtClean="0"/>
              <a:t>Model answer for exam question. </a:t>
            </a:r>
          </a:p>
          <a:p>
            <a:r>
              <a:rPr lang="en-US" sz="1050" b="1" dirty="0">
                <a:hlinkClick r:id="rId6"/>
              </a:rPr>
              <a:t>https://</a:t>
            </a:r>
            <a:r>
              <a:rPr lang="en-US" sz="1050" b="1" dirty="0" smtClean="0">
                <a:hlinkClick r:id="rId6"/>
              </a:rPr>
              <a:t>bit.ly/3eMU5dq</a:t>
            </a:r>
            <a:endParaRPr lang="en-US" sz="1050" b="1" dirty="0" smtClean="0"/>
          </a:p>
          <a:p>
            <a:endParaRPr lang="en-US" sz="1400" b="1" dirty="0" smtClean="0"/>
          </a:p>
        </p:txBody>
      </p:sp>
      <p:pic>
        <p:nvPicPr>
          <p:cNvPr id="39" name="Picture 38" descr="A close up of a logo&#10;&#10;Description automatically generated">
            <a:extLst>
              <a:ext uri="{FF2B5EF4-FFF2-40B4-BE49-F238E27FC236}">
                <a16:creationId xmlns:a16="http://schemas.microsoft.com/office/drawing/2014/main" id="{60AF999B-0F55-B447-B866-8C676BC40324}"/>
              </a:ext>
            </a:extLst>
          </p:cNvPr>
          <p:cNvPicPr>
            <a:picLocks noChangeAspect="1"/>
          </p:cNvPicPr>
          <p:nvPr/>
        </p:nvPicPr>
        <p:blipFill>
          <a:blip r:embed="rId7"/>
          <a:stretch>
            <a:fillRect/>
          </a:stretch>
        </p:blipFill>
        <p:spPr>
          <a:xfrm>
            <a:off x="139433" y="1419001"/>
            <a:ext cx="387350" cy="387350"/>
          </a:xfrm>
          <a:prstGeom prst="rect">
            <a:avLst/>
          </a:prstGeom>
        </p:spPr>
      </p:pic>
      <p:pic>
        <p:nvPicPr>
          <p:cNvPr id="40" name="Picture 39" descr="A close up of a logo&#10;&#10;Description automatically generated">
            <a:extLst>
              <a:ext uri="{FF2B5EF4-FFF2-40B4-BE49-F238E27FC236}">
                <a16:creationId xmlns:a16="http://schemas.microsoft.com/office/drawing/2014/main" id="{6E23B16C-7740-904E-8AE8-99154871A9CA}"/>
              </a:ext>
            </a:extLst>
          </p:cNvPr>
          <p:cNvPicPr>
            <a:picLocks noChangeAspect="1"/>
          </p:cNvPicPr>
          <p:nvPr/>
        </p:nvPicPr>
        <p:blipFill>
          <a:blip r:embed="rId7"/>
          <a:stretch>
            <a:fillRect/>
          </a:stretch>
        </p:blipFill>
        <p:spPr>
          <a:xfrm>
            <a:off x="39919" y="5921952"/>
            <a:ext cx="378579" cy="378579"/>
          </a:xfrm>
          <a:prstGeom prst="rect">
            <a:avLst/>
          </a:prstGeom>
        </p:spPr>
      </p:pic>
      <p:sp>
        <p:nvSpPr>
          <p:cNvPr id="41" name="TextBox 40">
            <a:extLst>
              <a:ext uri="{FF2B5EF4-FFF2-40B4-BE49-F238E27FC236}">
                <a16:creationId xmlns:a16="http://schemas.microsoft.com/office/drawing/2014/main" id="{38FCC1E6-C957-D14F-B8DE-B4270C7D191E}"/>
              </a:ext>
            </a:extLst>
          </p:cNvPr>
          <p:cNvSpPr txBox="1"/>
          <p:nvPr/>
        </p:nvSpPr>
        <p:spPr>
          <a:xfrm>
            <a:off x="507999" y="5881014"/>
            <a:ext cx="6071834" cy="830997"/>
          </a:xfrm>
          <a:prstGeom prst="rect">
            <a:avLst/>
          </a:prstGeom>
          <a:noFill/>
        </p:spPr>
        <p:txBody>
          <a:bodyPr wrap="square" rtlCol="0">
            <a:spAutoFit/>
          </a:bodyPr>
          <a:lstStyle/>
          <a:p>
            <a:r>
              <a:rPr lang="en-US" sz="1200" dirty="0" smtClean="0"/>
              <a:t>Look at the urban economies case studies link. Use the information about the 3 different locations. Below, note down the </a:t>
            </a:r>
            <a:r>
              <a:rPr lang="en-GB" sz="1200" b="1" dirty="0"/>
              <a:t>% of GDP of the informal </a:t>
            </a:r>
            <a:r>
              <a:rPr lang="en-GB" sz="1200" b="1" dirty="0" smtClean="0"/>
              <a:t>economy</a:t>
            </a:r>
            <a:r>
              <a:rPr lang="en-GB" sz="1200" dirty="0" smtClean="0"/>
              <a:t>, </a:t>
            </a:r>
            <a:r>
              <a:rPr lang="en-GB" sz="1200" b="1" dirty="0" smtClean="0"/>
              <a:t>value </a:t>
            </a:r>
            <a:r>
              <a:rPr lang="en-GB" sz="1200" b="1" dirty="0"/>
              <a:t>of the informal economy in </a:t>
            </a:r>
            <a:r>
              <a:rPr lang="en-GB" sz="1200" b="1" dirty="0" smtClean="0"/>
              <a:t>US$</a:t>
            </a:r>
            <a:r>
              <a:rPr lang="en-GB" sz="1200" dirty="0" smtClean="0"/>
              <a:t>, </a:t>
            </a:r>
            <a:r>
              <a:rPr lang="en-GB" sz="1200" b="1" dirty="0" smtClean="0"/>
              <a:t>main </a:t>
            </a:r>
            <a:r>
              <a:rPr lang="en-GB" sz="1200" b="1" dirty="0"/>
              <a:t>jobs in the informal economy of your </a:t>
            </a:r>
            <a:r>
              <a:rPr lang="en-GB" sz="1200" b="1" dirty="0" smtClean="0"/>
              <a:t>city </a:t>
            </a:r>
            <a:r>
              <a:rPr lang="en-GB" sz="1200" dirty="0" smtClean="0"/>
              <a:t>and the </a:t>
            </a:r>
            <a:r>
              <a:rPr lang="en-GB" sz="1200" b="1" dirty="0" smtClean="0"/>
              <a:t>main </a:t>
            </a:r>
            <a:r>
              <a:rPr lang="en-GB" sz="1200" b="1" dirty="0"/>
              <a:t>jobs in the formal economy of your city</a:t>
            </a:r>
            <a:r>
              <a:rPr lang="en-GB" sz="1200" dirty="0"/>
              <a:t> (including sector characteristics</a:t>
            </a:r>
            <a:r>
              <a:rPr lang="en-GB" sz="1200" dirty="0" smtClean="0"/>
              <a:t>)</a:t>
            </a:r>
            <a:r>
              <a:rPr lang="en-US" sz="1200" dirty="0"/>
              <a:t> </a:t>
            </a:r>
            <a:r>
              <a:rPr lang="en-US" sz="1200" dirty="0" smtClean="0"/>
              <a:t>for each location.</a:t>
            </a:r>
            <a:endParaRPr lang="en-GB" sz="1200" dirty="0"/>
          </a:p>
        </p:txBody>
      </p:sp>
      <p:sp>
        <p:nvSpPr>
          <p:cNvPr id="42" name="Rectangle 41">
            <a:extLst>
              <a:ext uri="{FF2B5EF4-FFF2-40B4-BE49-F238E27FC236}">
                <a16:creationId xmlns:a16="http://schemas.microsoft.com/office/drawing/2014/main" id="{DD5FEB16-B9A8-6C4A-8E5A-7B538E52E255}"/>
              </a:ext>
            </a:extLst>
          </p:cNvPr>
          <p:cNvSpPr/>
          <p:nvPr/>
        </p:nvSpPr>
        <p:spPr>
          <a:xfrm>
            <a:off x="514350" y="6788620"/>
            <a:ext cx="6073955" cy="294802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06D35621-6DB4-2147-AAB5-53DD691A029F}"/>
              </a:ext>
            </a:extLst>
          </p:cNvPr>
          <p:cNvSpPr txBox="1"/>
          <p:nvPr/>
        </p:nvSpPr>
        <p:spPr>
          <a:xfrm>
            <a:off x="507999" y="2337016"/>
            <a:ext cx="6080306" cy="1569660"/>
          </a:xfrm>
          <a:prstGeom prst="rect">
            <a:avLst/>
          </a:prstGeom>
          <a:noFill/>
          <a:ln>
            <a:solidFill>
              <a:schemeClr val="tx1"/>
            </a:solidFill>
          </a:ln>
        </p:spPr>
        <p:txBody>
          <a:bodyPr wrap="square" rtlCol="0">
            <a:spAutoFit/>
          </a:bodyPr>
          <a:lstStyle/>
          <a:p>
            <a:r>
              <a:rPr lang="en-US" sz="1200" b="1" dirty="0" smtClean="0"/>
              <a:t>Use google images to search for pictures of Kampala, New Delhi and New York. WRITE down the key differences you spot between these locations. </a:t>
            </a:r>
          </a:p>
          <a:p>
            <a:endParaRPr lang="en-US" sz="1200" b="1" dirty="0"/>
          </a:p>
          <a:p>
            <a:endParaRPr lang="en-US" sz="1200" b="1" dirty="0" smtClean="0"/>
          </a:p>
          <a:p>
            <a:endParaRPr lang="en-US" sz="1200" b="1" dirty="0"/>
          </a:p>
          <a:p>
            <a:endParaRPr lang="en-US" sz="1200" b="1" dirty="0" smtClean="0"/>
          </a:p>
          <a:p>
            <a:endParaRPr lang="en-US" sz="1200" b="1" dirty="0"/>
          </a:p>
          <a:p>
            <a:endParaRPr lang="en-US" sz="1200" dirty="0"/>
          </a:p>
        </p:txBody>
      </p:sp>
      <p:pic>
        <p:nvPicPr>
          <p:cNvPr id="50" name="Picture 49"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8"/>
          <a:stretch>
            <a:fillRect/>
          </a:stretch>
        </p:blipFill>
        <p:spPr>
          <a:xfrm flipH="1">
            <a:off x="39919" y="6788620"/>
            <a:ext cx="349353" cy="349353"/>
          </a:xfrm>
          <a:prstGeom prst="rect">
            <a:avLst/>
          </a:prstGeom>
        </p:spPr>
      </p:pic>
      <p:pic>
        <p:nvPicPr>
          <p:cNvPr id="51" name="Picture 50" descr="A close up of a logo&#10;&#10;Description automatically generated">
            <a:extLst>
              <a:ext uri="{FF2B5EF4-FFF2-40B4-BE49-F238E27FC236}">
                <a16:creationId xmlns:a16="http://schemas.microsoft.com/office/drawing/2014/main" id="{6E23B16C-7740-904E-8AE8-99154871A9CA}"/>
              </a:ext>
            </a:extLst>
          </p:cNvPr>
          <p:cNvPicPr>
            <a:picLocks noChangeAspect="1"/>
          </p:cNvPicPr>
          <p:nvPr/>
        </p:nvPicPr>
        <p:blipFill>
          <a:blip r:embed="rId7"/>
          <a:stretch>
            <a:fillRect/>
          </a:stretch>
        </p:blipFill>
        <p:spPr>
          <a:xfrm>
            <a:off x="87045" y="2337016"/>
            <a:ext cx="387350" cy="387350"/>
          </a:xfrm>
          <a:prstGeom prst="rect">
            <a:avLst/>
          </a:prstGeom>
        </p:spPr>
      </p:pic>
      <p:sp>
        <p:nvSpPr>
          <p:cNvPr id="52" name="Rectangle 51">
            <a:extLst>
              <a:ext uri="{FF2B5EF4-FFF2-40B4-BE49-F238E27FC236}">
                <a16:creationId xmlns:a16="http://schemas.microsoft.com/office/drawing/2014/main" id="{B6BBFCAD-DFC3-2E41-9CBF-345206F64C50}"/>
              </a:ext>
            </a:extLst>
          </p:cNvPr>
          <p:cNvSpPr/>
          <p:nvPr/>
        </p:nvSpPr>
        <p:spPr>
          <a:xfrm>
            <a:off x="507999" y="4011801"/>
            <a:ext cx="2915685" cy="1783266"/>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chemeClr val="tx1"/>
                </a:solidFill>
              </a:rPr>
              <a:t>Formal economy- means one which is official, meets legal standards for accounts, taxes and workers’ pay and conditions. </a:t>
            </a:r>
          </a:p>
          <a:p>
            <a:endParaRPr lang="en-GB" sz="1200" b="1" dirty="0" smtClean="0">
              <a:solidFill>
                <a:schemeClr val="tx1"/>
              </a:solidFill>
            </a:endParaRPr>
          </a:p>
          <a:p>
            <a:r>
              <a:rPr lang="en-GB" sz="1200" b="1" dirty="0" smtClean="0">
                <a:solidFill>
                  <a:schemeClr val="tx1"/>
                </a:solidFill>
              </a:rPr>
              <a:t>Informal economy- Mean an unofficial economy, where no reports are kept. People in the informal economy have no contacts or employment rights. </a:t>
            </a:r>
          </a:p>
        </p:txBody>
      </p:sp>
      <p:pic>
        <p:nvPicPr>
          <p:cNvPr id="53" name="Picture 52" descr="A close up of a logo&#10;&#10;Description automatically generated">
            <a:extLst>
              <a:ext uri="{FF2B5EF4-FFF2-40B4-BE49-F238E27FC236}">
                <a16:creationId xmlns:a16="http://schemas.microsoft.com/office/drawing/2014/main" id="{F99E1518-AF30-B54D-8A99-EDF5AD3AF0D7}"/>
              </a:ext>
            </a:extLst>
          </p:cNvPr>
          <p:cNvPicPr>
            <a:picLocks noChangeAspect="1"/>
          </p:cNvPicPr>
          <p:nvPr/>
        </p:nvPicPr>
        <p:blipFill>
          <a:blip r:embed="rId9"/>
          <a:stretch>
            <a:fillRect/>
          </a:stretch>
        </p:blipFill>
        <p:spPr>
          <a:xfrm>
            <a:off x="35533" y="4011772"/>
            <a:ext cx="387350" cy="387350"/>
          </a:xfrm>
          <a:prstGeom prst="rect">
            <a:avLst/>
          </a:prstGeom>
        </p:spPr>
      </p:pic>
      <p:sp>
        <p:nvSpPr>
          <p:cNvPr id="54" name="Rectangle 53">
            <a:extLst>
              <a:ext uri="{FF2B5EF4-FFF2-40B4-BE49-F238E27FC236}">
                <a16:creationId xmlns:a16="http://schemas.microsoft.com/office/drawing/2014/main" id="{B6BBFCAD-DFC3-2E41-9CBF-345206F64C50}"/>
              </a:ext>
            </a:extLst>
          </p:cNvPr>
          <p:cNvSpPr/>
          <p:nvPr/>
        </p:nvSpPr>
        <p:spPr>
          <a:xfrm>
            <a:off x="3496725" y="4011772"/>
            <a:ext cx="3083109" cy="1783266"/>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b="1" dirty="0" smtClean="0">
                <a:solidFill>
                  <a:schemeClr val="tx1"/>
                </a:solidFill>
              </a:rPr>
              <a:t>Write down 3 examples for each type of employment. Stuck? Use the formal/ informal video above! </a:t>
            </a: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a:p>
            <a:endParaRPr lang="en-GB" sz="1200" b="1" dirty="0">
              <a:solidFill>
                <a:schemeClr val="tx1"/>
              </a:solidFill>
            </a:endParaRPr>
          </a:p>
          <a:p>
            <a:endParaRPr lang="en-GB" sz="1200" b="1" dirty="0" smtClean="0">
              <a:solidFill>
                <a:schemeClr val="tx1"/>
              </a:solidFill>
            </a:endParaRPr>
          </a:p>
        </p:txBody>
      </p:sp>
      <p:pic>
        <p:nvPicPr>
          <p:cNvPr id="60" name="Picture 4" descr="The 6 Fastest Growing Economies in Africa, 2018 | The African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7938"/>
            <a:ext cx="4051300" cy="1094337"/>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39919" y="187185"/>
            <a:ext cx="3922481" cy="830997"/>
          </a:xfrm>
          <a:prstGeom prst="rect">
            <a:avLst/>
          </a:prstGeom>
          <a:solidFill>
            <a:schemeClr val="bg1">
              <a:lumMod val="95000"/>
              <a:alpha val="67000"/>
            </a:schemeClr>
          </a:solidFill>
        </p:spPr>
        <p:txBody>
          <a:bodyPr wrap="square" lIns="91440" tIns="45720" rIns="91440" bIns="45720">
            <a:spAutoFit/>
          </a:bodyPr>
          <a:lstStyle/>
          <a:p>
            <a:pPr algn="ctr"/>
            <a:r>
              <a:rPr lang="en-US" sz="2400" b="0" cap="none" spc="0" dirty="0" smtClean="0">
                <a:ln w="0"/>
                <a:effectLst>
                  <a:outerShdw blurRad="38100" dist="19050" dir="2700000" algn="tl" rotWithShape="0">
                    <a:schemeClr val="dk1">
                      <a:alpha val="40000"/>
                    </a:schemeClr>
                  </a:outerShdw>
                </a:effectLst>
              </a:rPr>
              <a:t>Challenges of an </a:t>
            </a:r>
            <a:r>
              <a:rPr lang="en-US" sz="2400" b="0" cap="none" spc="0" dirty="0" err="1" smtClean="0">
                <a:ln w="0"/>
                <a:effectLst>
                  <a:outerShdw blurRad="38100" dist="19050" dir="2700000" algn="tl" rotWithShape="0">
                    <a:schemeClr val="dk1">
                      <a:alpha val="40000"/>
                    </a:schemeClr>
                  </a:outerShdw>
                </a:effectLst>
              </a:rPr>
              <a:t>urbanising</a:t>
            </a:r>
            <a:r>
              <a:rPr lang="en-US" sz="2400" b="0" cap="none" spc="0" dirty="0" smtClean="0">
                <a:ln w="0"/>
                <a:effectLst>
                  <a:outerShdw blurRad="38100" dist="19050" dir="2700000" algn="tl" rotWithShape="0">
                    <a:schemeClr val="dk1">
                      <a:alpha val="40000"/>
                    </a:schemeClr>
                  </a:outerShdw>
                </a:effectLst>
              </a:rPr>
              <a:t> world</a:t>
            </a:r>
            <a:endParaRPr lang="en-US" sz="2400" b="0"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0886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03C1B7-FA09-634D-AB62-030A38C1457D}"/>
              </a:ext>
            </a:extLst>
          </p:cNvPr>
          <p:cNvSpPr txBox="1"/>
          <p:nvPr/>
        </p:nvSpPr>
        <p:spPr>
          <a:xfrm>
            <a:off x="1604038" y="394389"/>
            <a:ext cx="2447262" cy="707886"/>
          </a:xfrm>
          <a:prstGeom prst="rect">
            <a:avLst/>
          </a:prstGeom>
          <a:noFill/>
        </p:spPr>
        <p:txBody>
          <a:bodyPr wrap="square" rtlCol="0">
            <a:spAutoFit/>
          </a:bodyPr>
          <a:lstStyle/>
          <a:p>
            <a:r>
              <a:rPr lang="en-US" sz="2000" b="1" dirty="0">
                <a:solidFill>
                  <a:schemeClr val="bg1"/>
                </a:solidFill>
              </a:rPr>
              <a:t>Africa’s Diverse Climate</a:t>
            </a:r>
          </a:p>
        </p:txBody>
      </p:sp>
      <p:sp>
        <p:nvSpPr>
          <p:cNvPr id="5" name="Rectangle 4">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Lesson 4- How urban economies differ. </a:t>
            </a:r>
            <a:endParaRPr lang="en-US" sz="1600" b="1" dirty="0">
              <a:solidFill>
                <a:schemeClr val="bg1"/>
              </a:solidFill>
            </a:endParaRPr>
          </a:p>
        </p:txBody>
      </p:sp>
      <p:pic>
        <p:nvPicPr>
          <p:cNvPr id="50" name="Picture 49"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3"/>
          <a:stretch>
            <a:fillRect/>
          </a:stretch>
        </p:blipFill>
        <p:spPr>
          <a:xfrm flipH="1">
            <a:off x="160687" y="3682918"/>
            <a:ext cx="349353" cy="349353"/>
          </a:xfrm>
          <a:prstGeom prst="rect">
            <a:avLst/>
          </a:prstGeom>
        </p:spPr>
      </p:pic>
      <p:sp>
        <p:nvSpPr>
          <p:cNvPr id="2" name="TextBox 1"/>
          <p:cNvSpPr txBox="1"/>
          <p:nvPr/>
        </p:nvSpPr>
        <p:spPr>
          <a:xfrm>
            <a:off x="552893" y="1499193"/>
            <a:ext cx="6028660" cy="2031325"/>
          </a:xfrm>
          <a:prstGeom prst="rect">
            <a:avLst/>
          </a:prstGeom>
          <a:noFill/>
          <a:ln>
            <a:solidFill>
              <a:schemeClr val="tx1"/>
            </a:solidFill>
            <a:prstDash val="sysDash"/>
          </a:ln>
        </p:spPr>
        <p:txBody>
          <a:bodyPr wrap="square" rtlCol="0">
            <a:spAutoFit/>
          </a:bodyPr>
          <a:lstStyle/>
          <a:p>
            <a:r>
              <a:rPr lang="en-GB" b="1" u="sng" dirty="0"/>
              <a:t>Explain two reasons why the economies of developed and developing world cities differ. (4 marks)</a:t>
            </a:r>
            <a:r>
              <a:rPr lang="en-GB" dirty="0"/>
              <a:t/>
            </a:r>
            <a:br>
              <a:rPr lang="en-GB" dirty="0"/>
            </a:br>
            <a:r>
              <a:rPr lang="en-GB" dirty="0"/>
              <a:t/>
            </a:r>
            <a:br>
              <a:rPr lang="en-GB" dirty="0"/>
            </a:br>
            <a:r>
              <a:rPr lang="en-GB" sz="1200" dirty="0"/>
              <a:t>Hint- to get 3-4 marks you will have to talk about </a:t>
            </a:r>
            <a:r>
              <a:rPr lang="en-GB" sz="1200" b="1" u="sng" dirty="0"/>
              <a:t>both</a:t>
            </a:r>
            <a:r>
              <a:rPr lang="en-GB" sz="1200" dirty="0"/>
              <a:t> developing and developed world cities.</a:t>
            </a:r>
            <a:br>
              <a:rPr lang="en-GB" sz="1200" dirty="0"/>
            </a:br>
            <a:r>
              <a:rPr lang="en-GB" sz="1200" dirty="0"/>
              <a:t/>
            </a:r>
            <a:br>
              <a:rPr lang="en-GB" sz="1200" dirty="0"/>
            </a:br>
            <a:r>
              <a:rPr lang="en-GB" sz="1200" i="1" dirty="0"/>
              <a:t>Literacy bank:</a:t>
            </a:r>
            <a:br>
              <a:rPr lang="en-GB" sz="1200" i="1" dirty="0"/>
            </a:br>
            <a:r>
              <a:rPr lang="en-GB" sz="1200" i="1" dirty="0"/>
              <a:t>On the other hand</a:t>
            </a:r>
            <a:br>
              <a:rPr lang="en-GB" sz="1200" i="1" dirty="0"/>
            </a:br>
            <a:r>
              <a:rPr lang="en-GB" sz="1200" i="1" dirty="0"/>
              <a:t>However </a:t>
            </a:r>
            <a:br>
              <a:rPr lang="en-GB" sz="1200" i="1" dirty="0"/>
            </a:br>
            <a:r>
              <a:rPr lang="en-GB" sz="1200" i="1" dirty="0"/>
              <a:t>Conversely</a:t>
            </a:r>
            <a:endParaRPr lang="en-GB" dirty="0"/>
          </a:p>
        </p:txBody>
      </p:sp>
      <p:sp>
        <p:nvSpPr>
          <p:cNvPr id="20" name="TextBox 19"/>
          <p:cNvSpPr txBox="1"/>
          <p:nvPr/>
        </p:nvSpPr>
        <p:spPr>
          <a:xfrm>
            <a:off x="585085" y="3682918"/>
            <a:ext cx="6028660" cy="2031325"/>
          </a:xfrm>
          <a:prstGeom prst="rect">
            <a:avLst/>
          </a:prstGeom>
          <a:noFill/>
          <a:ln>
            <a:solidFill>
              <a:schemeClr val="tx1"/>
            </a:solidFill>
            <a:prstDash val="sysDash"/>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6" name="AutoShape 2" descr="The Power of a Question Mark – Catching Fire Coac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4"/>
          <a:stretch>
            <a:fillRect/>
          </a:stretch>
        </p:blipFill>
        <p:spPr>
          <a:xfrm>
            <a:off x="99469" y="1499193"/>
            <a:ext cx="410571" cy="410571"/>
          </a:xfrm>
          <a:prstGeom prst="rect">
            <a:avLst/>
          </a:prstGeom>
        </p:spPr>
      </p:pic>
      <p:sp>
        <p:nvSpPr>
          <p:cNvPr id="23" name="TextBox 22"/>
          <p:cNvSpPr txBox="1"/>
          <p:nvPr/>
        </p:nvSpPr>
        <p:spPr>
          <a:xfrm>
            <a:off x="585085" y="5880827"/>
            <a:ext cx="6028660" cy="3908762"/>
          </a:xfrm>
          <a:prstGeom prst="rect">
            <a:avLst/>
          </a:prstGeom>
          <a:noFill/>
          <a:ln>
            <a:solidFill>
              <a:schemeClr val="tx1"/>
            </a:solidFill>
            <a:prstDash val="sysDash"/>
          </a:ln>
        </p:spPr>
        <p:txBody>
          <a:bodyPr wrap="square" rtlCol="0">
            <a:spAutoFit/>
          </a:bodyPr>
          <a:lstStyle/>
          <a:p>
            <a:r>
              <a:rPr lang="en-GB" sz="1100" b="1" i="1" dirty="0"/>
              <a:t>When you have </a:t>
            </a:r>
            <a:r>
              <a:rPr lang="en-GB" sz="1100" b="1" dirty="0"/>
              <a:t>answered, </a:t>
            </a:r>
            <a:r>
              <a:rPr lang="en-GB" sz="1100" b="1" dirty="0" smtClean="0"/>
              <a:t>go to the model answer for the exam question link. Self </a:t>
            </a:r>
            <a:r>
              <a:rPr lang="en-GB" sz="1100" b="1" dirty="0"/>
              <a:t>assess your answer using the model </a:t>
            </a:r>
            <a:r>
              <a:rPr lang="en-GB" sz="1100" b="1" dirty="0" smtClean="0"/>
              <a:t>answer.</a:t>
            </a:r>
            <a:r>
              <a:rPr lang="en-GB" sz="1100" b="1" dirty="0"/>
              <a:t> </a:t>
            </a:r>
            <a:r>
              <a:rPr lang="en-GB" sz="1100" i="1" dirty="0"/>
              <a:t/>
            </a:r>
            <a:br>
              <a:rPr lang="en-GB" sz="1100" i="1" dirty="0"/>
            </a:br>
            <a:r>
              <a:rPr lang="en-GB" sz="1100" b="1" i="1" dirty="0"/>
              <a:t>Give yourself a PM (something that went well and a PF (something that could be better). If you didn't get full marks, steal from the model answer to improve yours! </a:t>
            </a:r>
            <a:r>
              <a:rPr lang="en-GB" dirty="0"/>
              <a:t/>
            </a:r>
            <a:br>
              <a:rPr lang="en-GB" dirty="0"/>
            </a:br>
            <a:endParaRPr lang="en-GB" dirty="0"/>
          </a:p>
          <a:p>
            <a:r>
              <a:rPr lang="en-GB" sz="1200" dirty="0" smtClean="0"/>
              <a:t>PM: </a:t>
            </a:r>
          </a:p>
          <a:p>
            <a:endParaRPr lang="en-GB" sz="1200" dirty="0" smtClean="0"/>
          </a:p>
          <a:p>
            <a:endParaRPr lang="en-GB" sz="1200" dirty="0"/>
          </a:p>
          <a:p>
            <a:endParaRPr lang="en-GB" sz="1200" dirty="0"/>
          </a:p>
          <a:p>
            <a:endParaRPr lang="en-GB" sz="1200" dirty="0" smtClean="0"/>
          </a:p>
          <a:p>
            <a:r>
              <a:rPr lang="en-GB" sz="1200" dirty="0" smtClean="0"/>
              <a:t>PF:</a:t>
            </a:r>
          </a:p>
          <a:p>
            <a:endParaRPr lang="en-GB" sz="1200" dirty="0" smtClean="0"/>
          </a:p>
          <a:p>
            <a:endParaRPr lang="en-GB" sz="1200" dirty="0"/>
          </a:p>
          <a:p>
            <a:endParaRPr lang="en-GB" sz="1200" dirty="0"/>
          </a:p>
          <a:p>
            <a:endParaRPr lang="en-GB" sz="1200" dirty="0" smtClean="0"/>
          </a:p>
          <a:p>
            <a:r>
              <a:rPr lang="en-GB" sz="1200" dirty="0" smtClean="0"/>
              <a:t>Improvement using the model answer:</a:t>
            </a:r>
          </a:p>
          <a:p>
            <a:endParaRPr lang="en-GB" dirty="0"/>
          </a:p>
          <a:p>
            <a:endParaRPr lang="en-GB" dirty="0" smtClean="0"/>
          </a:p>
          <a:p>
            <a:endParaRPr lang="en-GB" dirty="0" smtClean="0"/>
          </a:p>
        </p:txBody>
      </p:sp>
      <p:pic>
        <p:nvPicPr>
          <p:cNvPr id="4100" name="Picture 4" descr="The 6 Fastest Growing Economies in Africa, 2018 | The Africa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938"/>
            <a:ext cx="4051300" cy="109433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 y="187185"/>
            <a:ext cx="4051299" cy="830997"/>
          </a:xfrm>
          <a:prstGeom prst="rect">
            <a:avLst/>
          </a:prstGeom>
          <a:solidFill>
            <a:schemeClr val="bg1">
              <a:lumMod val="95000"/>
              <a:alpha val="70000"/>
            </a:schemeClr>
          </a:solidFill>
        </p:spPr>
        <p:txBody>
          <a:bodyPr wrap="square" lIns="91440" tIns="45720" rIns="91440" bIns="45720">
            <a:spAutoFit/>
          </a:bodyPr>
          <a:lstStyle/>
          <a:p>
            <a:pPr algn="ctr"/>
            <a:r>
              <a:rPr lang="en-US" sz="2400" b="0" cap="none" spc="0" dirty="0" smtClean="0">
                <a:ln w="0"/>
                <a:effectLst>
                  <a:outerShdw blurRad="38100" dist="19050" dir="2700000" algn="tl" rotWithShape="0">
                    <a:schemeClr val="dk1">
                      <a:alpha val="40000"/>
                    </a:schemeClr>
                  </a:outerShdw>
                </a:effectLst>
              </a:rPr>
              <a:t>Challenges of an </a:t>
            </a:r>
            <a:r>
              <a:rPr lang="en-US" sz="2400" b="0" cap="none" spc="0" dirty="0" err="1" smtClean="0">
                <a:ln w="0"/>
                <a:effectLst>
                  <a:outerShdw blurRad="38100" dist="19050" dir="2700000" algn="tl" rotWithShape="0">
                    <a:schemeClr val="dk1">
                      <a:alpha val="40000"/>
                    </a:schemeClr>
                  </a:outerShdw>
                </a:effectLst>
              </a:rPr>
              <a:t>urbanising</a:t>
            </a:r>
            <a:r>
              <a:rPr lang="en-US" sz="2400" b="0" cap="none" spc="0" dirty="0" smtClean="0">
                <a:ln w="0"/>
                <a:effectLst>
                  <a:outerShdw blurRad="38100" dist="19050" dir="2700000" algn="tl" rotWithShape="0">
                    <a:schemeClr val="dk1">
                      <a:alpha val="40000"/>
                    </a:schemeClr>
                  </a:outerShdw>
                </a:effectLst>
              </a:rPr>
              <a:t> world</a:t>
            </a:r>
            <a:endParaRPr lang="en-US" sz="2400" b="0" cap="none" spc="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rotWithShape="1">
          <a:blip r:embed="rId6">
            <a:clrChange>
              <a:clrFrom>
                <a:srgbClr val="FAFAFA"/>
              </a:clrFrom>
              <a:clrTo>
                <a:srgbClr val="FAFAFA">
                  <a:alpha val="0"/>
                </a:srgbClr>
              </a:clrTo>
            </a:clrChange>
          </a:blip>
          <a:srcRect l="55376" t="43490" r="20922" b="13021"/>
          <a:stretch/>
        </p:blipFill>
        <p:spPr>
          <a:xfrm>
            <a:off x="22550" y="5805425"/>
            <a:ext cx="562535" cy="579897"/>
          </a:xfrm>
          <a:prstGeom prst="rect">
            <a:avLst/>
          </a:prstGeom>
        </p:spPr>
      </p:pic>
    </p:spTree>
    <p:extLst>
      <p:ext uri="{BB962C8B-B14F-4D97-AF65-F5344CB8AC3E}">
        <p14:creationId xmlns:p14="http://schemas.microsoft.com/office/powerpoint/2010/main" val="1090885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 y="-12607"/>
            <a:ext cx="4070350" cy="1131751"/>
          </a:xfrm>
          <a:prstGeom prst="rect">
            <a:avLst/>
          </a:prstGeom>
        </p:spPr>
      </p:pic>
      <p:sp>
        <p:nvSpPr>
          <p:cNvPr id="5" name="Rectangle 4">
            <a:extLst>
              <a:ext uri="{FF2B5EF4-FFF2-40B4-BE49-F238E27FC236}">
                <a16:creationId xmlns:a16="http://schemas.microsoft.com/office/drawing/2014/main" id="{E9A875FB-AC24-0D4B-917C-F1BB5A4E578E}"/>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Lesson 5: </a:t>
            </a:r>
            <a:r>
              <a:rPr lang="en-US" sz="1500" b="1" dirty="0" smtClean="0">
                <a:solidFill>
                  <a:schemeClr val="bg1"/>
                </a:solidFill>
              </a:rPr>
              <a:t>The changing face of New York. </a:t>
            </a:r>
            <a:endParaRPr lang="en-US" sz="1500" b="1" dirty="0">
              <a:solidFill>
                <a:schemeClr val="bg1"/>
              </a:solidFill>
            </a:endParaRPr>
          </a:p>
        </p:txBody>
      </p:sp>
      <p:sp>
        <p:nvSpPr>
          <p:cNvPr id="6" name="TextBox 5">
            <a:extLst>
              <a:ext uri="{FF2B5EF4-FFF2-40B4-BE49-F238E27FC236}">
                <a16:creationId xmlns:a16="http://schemas.microsoft.com/office/drawing/2014/main" id="{D931AD9E-8904-DB46-B074-78BF428CB02A}"/>
              </a:ext>
            </a:extLst>
          </p:cNvPr>
          <p:cNvSpPr txBox="1"/>
          <p:nvPr/>
        </p:nvSpPr>
        <p:spPr>
          <a:xfrm>
            <a:off x="590992" y="1208926"/>
            <a:ext cx="2336800" cy="307777"/>
          </a:xfrm>
          <a:prstGeom prst="rect">
            <a:avLst/>
          </a:prstGeom>
          <a:noFill/>
        </p:spPr>
        <p:txBody>
          <a:bodyPr wrap="square" rtlCol="0">
            <a:spAutoFit/>
          </a:bodyPr>
          <a:lstStyle/>
          <a:p>
            <a:r>
              <a:rPr lang="en-US" sz="1400" b="1" dirty="0"/>
              <a:t>Independent research links</a:t>
            </a:r>
          </a:p>
        </p:txBody>
      </p:sp>
      <p:pic>
        <p:nvPicPr>
          <p:cNvPr id="8" name="Picture 7" descr="A close up of a logo&#10;&#10;Description automatically generated">
            <a:extLst>
              <a:ext uri="{FF2B5EF4-FFF2-40B4-BE49-F238E27FC236}">
                <a16:creationId xmlns:a16="http://schemas.microsoft.com/office/drawing/2014/main" id="{D14560ED-672F-4448-B29A-0864A214A2E8}"/>
              </a:ext>
            </a:extLst>
          </p:cNvPr>
          <p:cNvPicPr>
            <a:picLocks noChangeAspect="1"/>
          </p:cNvPicPr>
          <p:nvPr/>
        </p:nvPicPr>
        <p:blipFill>
          <a:blip r:embed="rId3"/>
          <a:stretch>
            <a:fillRect/>
          </a:stretch>
        </p:blipFill>
        <p:spPr>
          <a:xfrm>
            <a:off x="180981" y="1204997"/>
            <a:ext cx="387350" cy="387350"/>
          </a:xfrm>
          <a:prstGeom prst="rect">
            <a:avLst/>
          </a:prstGeom>
        </p:spPr>
      </p:pic>
      <p:sp>
        <p:nvSpPr>
          <p:cNvPr id="9" name="TextBox 8">
            <a:extLst>
              <a:ext uri="{FF2B5EF4-FFF2-40B4-BE49-F238E27FC236}">
                <a16:creationId xmlns:a16="http://schemas.microsoft.com/office/drawing/2014/main" id="{7F714F51-9A3D-B245-979C-387E4E852B2F}"/>
              </a:ext>
            </a:extLst>
          </p:cNvPr>
          <p:cNvSpPr txBox="1"/>
          <p:nvPr/>
        </p:nvSpPr>
        <p:spPr>
          <a:xfrm>
            <a:off x="590992" y="1400119"/>
            <a:ext cx="3022599" cy="646331"/>
          </a:xfrm>
          <a:prstGeom prst="rect">
            <a:avLst/>
          </a:prstGeom>
          <a:noFill/>
        </p:spPr>
        <p:txBody>
          <a:bodyPr wrap="square" rtlCol="0">
            <a:spAutoFit/>
          </a:bodyPr>
          <a:lstStyle/>
          <a:p>
            <a:r>
              <a:rPr lang="en-US" sz="1200" dirty="0" smtClean="0"/>
              <a:t>Changing New York- Information</a:t>
            </a:r>
          </a:p>
          <a:p>
            <a:r>
              <a:rPr lang="en-US" sz="1200" dirty="0">
                <a:hlinkClick r:id="rId4"/>
              </a:rPr>
              <a:t>https://</a:t>
            </a:r>
            <a:r>
              <a:rPr lang="en-US" sz="1200" dirty="0" smtClean="0">
                <a:hlinkClick r:id="rId4"/>
              </a:rPr>
              <a:t>bit.ly/2Y24L1R</a:t>
            </a:r>
            <a:endParaRPr lang="en-US" sz="1200" dirty="0" smtClean="0"/>
          </a:p>
          <a:p>
            <a:endParaRPr lang="en-US" sz="1200" dirty="0"/>
          </a:p>
        </p:txBody>
      </p:sp>
      <p:sp>
        <p:nvSpPr>
          <p:cNvPr id="10" name="TextBox 9">
            <a:extLst>
              <a:ext uri="{FF2B5EF4-FFF2-40B4-BE49-F238E27FC236}">
                <a16:creationId xmlns:a16="http://schemas.microsoft.com/office/drawing/2014/main" id="{26E8E695-5321-8E4C-A8F7-0415F31126BF}"/>
              </a:ext>
            </a:extLst>
          </p:cNvPr>
          <p:cNvSpPr txBox="1"/>
          <p:nvPr/>
        </p:nvSpPr>
        <p:spPr>
          <a:xfrm>
            <a:off x="4199159" y="1160934"/>
            <a:ext cx="2710900" cy="1438855"/>
          </a:xfrm>
          <a:prstGeom prst="rect">
            <a:avLst/>
          </a:prstGeom>
          <a:noFill/>
        </p:spPr>
        <p:txBody>
          <a:bodyPr wrap="square" rtlCol="0">
            <a:spAutoFit/>
          </a:bodyPr>
          <a:lstStyle/>
          <a:p>
            <a:r>
              <a:rPr lang="en-US" sz="1400" b="1" dirty="0"/>
              <a:t>Video </a:t>
            </a:r>
            <a:r>
              <a:rPr lang="en-US" sz="1400" b="1" dirty="0" smtClean="0"/>
              <a:t>links</a:t>
            </a:r>
          </a:p>
          <a:p>
            <a:r>
              <a:rPr lang="en-US" sz="1050" dirty="0" smtClean="0"/>
              <a:t>Ellis Island Video- </a:t>
            </a:r>
            <a:r>
              <a:rPr lang="en-GB" sz="1050" dirty="0">
                <a:hlinkClick r:id="rId5"/>
              </a:rPr>
              <a:t>https://</a:t>
            </a:r>
            <a:r>
              <a:rPr lang="en-GB" sz="1050" dirty="0" smtClean="0">
                <a:hlinkClick r:id="rId5"/>
              </a:rPr>
              <a:t>bit.ly/2Kz6FPe</a:t>
            </a:r>
            <a:endParaRPr lang="en-GB" sz="1050" dirty="0" smtClean="0"/>
          </a:p>
          <a:p>
            <a:r>
              <a:rPr lang="en-US" sz="1050" dirty="0" smtClean="0"/>
              <a:t>Evolution </a:t>
            </a:r>
            <a:r>
              <a:rPr lang="en-US" sz="1050" dirty="0"/>
              <a:t>of NYC- </a:t>
            </a:r>
            <a:r>
              <a:rPr lang="en-US" sz="1050" dirty="0">
                <a:hlinkClick r:id="rId6"/>
              </a:rPr>
              <a:t>https://</a:t>
            </a:r>
            <a:r>
              <a:rPr lang="en-US" sz="1050" dirty="0" smtClean="0">
                <a:hlinkClick r:id="rId6"/>
              </a:rPr>
              <a:t>bit.ly/2VVrnOQ</a:t>
            </a:r>
            <a:endParaRPr lang="en-US" sz="1050" dirty="0" smtClean="0"/>
          </a:p>
          <a:p>
            <a:r>
              <a:rPr lang="en-US" sz="1050" dirty="0" smtClean="0"/>
              <a:t>Empire state of mind.</a:t>
            </a:r>
            <a:r>
              <a:rPr lang="en-GB" sz="1050" dirty="0" smtClean="0">
                <a:hlinkClick r:id="rId7"/>
              </a:rPr>
              <a:t>https</a:t>
            </a:r>
            <a:r>
              <a:rPr lang="en-GB" sz="1050" dirty="0">
                <a:hlinkClick r:id="rId7"/>
              </a:rPr>
              <a:t>://</a:t>
            </a:r>
            <a:r>
              <a:rPr lang="en-GB" sz="1050" dirty="0" smtClean="0">
                <a:hlinkClick r:id="rId7"/>
              </a:rPr>
              <a:t>bit.ly/2xUMZCU</a:t>
            </a:r>
            <a:endParaRPr lang="en-GB" sz="1050" dirty="0" smtClean="0"/>
          </a:p>
          <a:p>
            <a:endParaRPr lang="en-GB" sz="1050" dirty="0"/>
          </a:p>
          <a:p>
            <a:endParaRPr lang="en-US" sz="1050" dirty="0" smtClean="0"/>
          </a:p>
          <a:p>
            <a:endParaRPr lang="en-US" sz="1050" dirty="0" smtClean="0"/>
          </a:p>
          <a:p>
            <a:endParaRPr lang="en-US" sz="1050" dirty="0"/>
          </a:p>
        </p:txBody>
      </p:sp>
      <p:pic>
        <p:nvPicPr>
          <p:cNvPr id="12" name="Picture 11" descr="A close up of a logo&#10;&#10;Description automatically generated">
            <a:extLst>
              <a:ext uri="{FF2B5EF4-FFF2-40B4-BE49-F238E27FC236}">
                <a16:creationId xmlns:a16="http://schemas.microsoft.com/office/drawing/2014/main" id="{648CCB9D-31DF-A741-AC75-FBD05AC66F62}"/>
              </a:ext>
            </a:extLst>
          </p:cNvPr>
          <p:cNvPicPr>
            <a:picLocks noChangeAspect="1"/>
          </p:cNvPicPr>
          <p:nvPr/>
        </p:nvPicPr>
        <p:blipFill>
          <a:blip r:embed="rId8"/>
          <a:stretch>
            <a:fillRect/>
          </a:stretch>
        </p:blipFill>
        <p:spPr>
          <a:xfrm>
            <a:off x="3811809" y="1199398"/>
            <a:ext cx="387350" cy="387350"/>
          </a:xfrm>
          <a:prstGeom prst="rect">
            <a:avLst/>
          </a:prstGeom>
        </p:spPr>
      </p:pic>
      <p:sp>
        <p:nvSpPr>
          <p:cNvPr id="17" name="Rectangle 16">
            <a:extLst>
              <a:ext uri="{FF2B5EF4-FFF2-40B4-BE49-F238E27FC236}">
                <a16:creationId xmlns:a16="http://schemas.microsoft.com/office/drawing/2014/main" id="{0AA5FD20-CB4A-4B49-AF00-79A511B4BF9B}"/>
              </a:ext>
            </a:extLst>
          </p:cNvPr>
          <p:cNvSpPr/>
          <p:nvPr/>
        </p:nvSpPr>
        <p:spPr>
          <a:xfrm>
            <a:off x="538185" y="2930409"/>
            <a:ext cx="6212303" cy="1456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tx1"/>
                </a:solidFill>
              </a:rPr>
              <a:t>STARTER: </a:t>
            </a:r>
            <a:r>
              <a:rPr lang="en-US" sz="1200" dirty="0" smtClean="0">
                <a:solidFill>
                  <a:schemeClr val="tx1"/>
                </a:solidFill>
              </a:rPr>
              <a:t>Introducing Ellis Island! </a:t>
            </a:r>
            <a:r>
              <a:rPr lang="en-US" sz="1200" b="1" dirty="0" smtClean="0">
                <a:solidFill>
                  <a:schemeClr val="tx1"/>
                </a:solidFill>
              </a:rPr>
              <a:t>WATCH</a:t>
            </a:r>
            <a:r>
              <a:rPr lang="en-US" sz="1200" dirty="0" smtClean="0">
                <a:solidFill>
                  <a:schemeClr val="tx1"/>
                </a:solidFill>
              </a:rPr>
              <a:t> the Ellis Island video and note down 5 facts/pieces of information about Ellis Island. </a:t>
            </a:r>
          </a:p>
          <a:p>
            <a:endParaRPr lang="en-US" sz="1200" b="1" dirty="0">
              <a:solidFill>
                <a:schemeClr val="tx1"/>
              </a:solidFill>
            </a:endParaRPr>
          </a:p>
          <a:p>
            <a:endParaRPr lang="en-US" sz="1200" b="1" dirty="0">
              <a:solidFill>
                <a:schemeClr val="tx1"/>
              </a:solidFill>
            </a:endParaRPr>
          </a:p>
        </p:txBody>
      </p:sp>
      <p:sp>
        <p:nvSpPr>
          <p:cNvPr id="24" name="TextBox 23">
            <a:extLst>
              <a:ext uri="{FF2B5EF4-FFF2-40B4-BE49-F238E27FC236}">
                <a16:creationId xmlns:a16="http://schemas.microsoft.com/office/drawing/2014/main" id="{8E0A93AC-38D0-AE41-A3C7-632F0630099D}"/>
              </a:ext>
            </a:extLst>
          </p:cNvPr>
          <p:cNvSpPr txBox="1"/>
          <p:nvPr/>
        </p:nvSpPr>
        <p:spPr>
          <a:xfrm>
            <a:off x="538186" y="2121692"/>
            <a:ext cx="6212302" cy="646331"/>
          </a:xfrm>
          <a:prstGeom prst="rect">
            <a:avLst/>
          </a:prstGeom>
          <a:noFill/>
          <a:ln>
            <a:solidFill>
              <a:schemeClr val="accent1">
                <a:shade val="50000"/>
              </a:schemeClr>
            </a:solidFill>
            <a:prstDash val="dash"/>
          </a:ln>
        </p:spPr>
        <p:txBody>
          <a:bodyPr wrap="square" rtlCol="0">
            <a:spAutoFit/>
          </a:bodyPr>
          <a:lstStyle/>
          <a:p>
            <a:r>
              <a:rPr lang="en-US" sz="1200" b="1" dirty="0" err="1" smtClean="0"/>
              <a:t>Suburbanisation</a:t>
            </a:r>
            <a:r>
              <a:rPr lang="en-US" sz="1200" b="1" dirty="0" smtClean="0"/>
              <a:t>- </a:t>
            </a:r>
            <a:r>
              <a:rPr lang="en-US" sz="1200" dirty="0" smtClean="0"/>
              <a:t>The movement of people from the inner suburbs to the outer- suburbs</a:t>
            </a:r>
          </a:p>
          <a:p>
            <a:r>
              <a:rPr lang="en-US" sz="1200" b="1" dirty="0" smtClean="0"/>
              <a:t>Counter- urbanisation </a:t>
            </a:r>
            <a:r>
              <a:rPr lang="en-US" sz="1200" dirty="0" smtClean="0"/>
              <a:t>– When people move away from cities completely</a:t>
            </a:r>
            <a:r>
              <a:rPr lang="en-US" sz="1200" b="1" dirty="0" smtClean="0"/>
              <a:t>. </a:t>
            </a:r>
          </a:p>
          <a:p>
            <a:r>
              <a:rPr lang="en-US" sz="1200" b="1" dirty="0" smtClean="0"/>
              <a:t>Re-urbanisation- </a:t>
            </a:r>
            <a:r>
              <a:rPr lang="en-US" sz="1200" dirty="0" smtClean="0"/>
              <a:t>The movement of people back to cities.</a:t>
            </a:r>
            <a:endParaRPr lang="en-US" sz="1200" dirty="0"/>
          </a:p>
        </p:txBody>
      </p:sp>
      <p:pic>
        <p:nvPicPr>
          <p:cNvPr id="26" name="Picture 25" descr="A close up of a logo&#10;&#10;Description automatically generated">
            <a:extLst>
              <a:ext uri="{FF2B5EF4-FFF2-40B4-BE49-F238E27FC236}">
                <a16:creationId xmlns:a16="http://schemas.microsoft.com/office/drawing/2014/main" id="{F99E1518-AF30-B54D-8A99-EDF5AD3AF0D7}"/>
              </a:ext>
            </a:extLst>
          </p:cNvPr>
          <p:cNvPicPr>
            <a:picLocks noChangeAspect="1"/>
          </p:cNvPicPr>
          <p:nvPr/>
        </p:nvPicPr>
        <p:blipFill>
          <a:blip r:embed="rId9"/>
          <a:stretch>
            <a:fillRect/>
          </a:stretch>
        </p:blipFill>
        <p:spPr>
          <a:xfrm>
            <a:off x="49177" y="2121692"/>
            <a:ext cx="387350" cy="387350"/>
          </a:xfrm>
          <a:prstGeom prst="rect">
            <a:avLst/>
          </a:prstGeom>
        </p:spPr>
      </p:pic>
      <p:sp>
        <p:nvSpPr>
          <p:cNvPr id="35" name="TextBox 34">
            <a:extLst>
              <a:ext uri="{FF2B5EF4-FFF2-40B4-BE49-F238E27FC236}">
                <a16:creationId xmlns:a16="http://schemas.microsoft.com/office/drawing/2014/main" id="{6C6F89CE-ABB7-B044-B98A-055697C04D29}"/>
              </a:ext>
            </a:extLst>
          </p:cNvPr>
          <p:cNvSpPr txBox="1"/>
          <p:nvPr/>
        </p:nvSpPr>
        <p:spPr>
          <a:xfrm>
            <a:off x="828477" y="175748"/>
            <a:ext cx="2547127" cy="769441"/>
          </a:xfrm>
          <a:prstGeom prst="rect">
            <a:avLst/>
          </a:prstGeom>
          <a:noFill/>
        </p:spPr>
        <p:txBody>
          <a:bodyPr wrap="square" rtlCol="0">
            <a:spAutoFit/>
          </a:bodyPr>
          <a:lstStyle/>
          <a:p>
            <a:r>
              <a:rPr lang="en-US" sz="2200" b="1" dirty="0" smtClean="0">
                <a:solidFill>
                  <a:schemeClr val="bg1"/>
                </a:solidFill>
              </a:rPr>
              <a:t>Challenges of an </a:t>
            </a:r>
            <a:r>
              <a:rPr lang="en-US" sz="2200" b="1" dirty="0" err="1" smtClean="0">
                <a:solidFill>
                  <a:schemeClr val="bg1"/>
                </a:solidFill>
              </a:rPr>
              <a:t>urbanising</a:t>
            </a:r>
            <a:r>
              <a:rPr lang="en-US" sz="2200" b="1" dirty="0" smtClean="0">
                <a:solidFill>
                  <a:schemeClr val="bg1"/>
                </a:solidFill>
              </a:rPr>
              <a:t> world. </a:t>
            </a:r>
            <a:endParaRPr lang="en-US" sz="2200" b="1" dirty="0">
              <a:solidFill>
                <a:schemeClr val="bg1"/>
              </a:solidFill>
            </a:endParaRPr>
          </a:p>
        </p:txBody>
      </p:sp>
      <p:sp>
        <p:nvSpPr>
          <p:cNvPr id="32" name="Rectangle 31">
            <a:extLst>
              <a:ext uri="{FF2B5EF4-FFF2-40B4-BE49-F238E27FC236}">
                <a16:creationId xmlns:a16="http://schemas.microsoft.com/office/drawing/2014/main" id="{0AA5FD20-CB4A-4B49-AF00-79A511B4BF9B}"/>
              </a:ext>
            </a:extLst>
          </p:cNvPr>
          <p:cNvSpPr/>
          <p:nvPr/>
        </p:nvSpPr>
        <p:spPr>
          <a:xfrm>
            <a:off x="471543" y="6272302"/>
            <a:ext cx="6212303" cy="34431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smtClean="0">
                <a:solidFill>
                  <a:schemeClr val="tx1"/>
                </a:solidFill>
              </a:rPr>
              <a:t>Key Terms Focus: READ the definitions of suburbanization, counter- urbanisation and re-</a:t>
            </a:r>
            <a:r>
              <a:rPr lang="en-US" sz="1200" b="1" dirty="0" err="1" smtClean="0">
                <a:solidFill>
                  <a:schemeClr val="tx1"/>
                </a:solidFill>
              </a:rPr>
              <a:t>urbanisation</a:t>
            </a:r>
            <a:r>
              <a:rPr lang="en-US" sz="1200" b="1" dirty="0" smtClean="0">
                <a:solidFill>
                  <a:schemeClr val="tx1"/>
                </a:solidFill>
              </a:rPr>
              <a:t> above. </a:t>
            </a:r>
            <a:r>
              <a:rPr lang="en-US" sz="1200" dirty="0" smtClean="0">
                <a:solidFill>
                  <a:schemeClr val="tx1"/>
                </a:solidFill>
              </a:rPr>
              <a:t>Use these to </a:t>
            </a:r>
            <a:r>
              <a:rPr lang="en-US" sz="1200" b="1" dirty="0" smtClean="0">
                <a:solidFill>
                  <a:schemeClr val="tx1"/>
                </a:solidFill>
              </a:rPr>
              <a:t>DESCRIBE</a:t>
            </a:r>
            <a:r>
              <a:rPr lang="en-US" sz="1200" dirty="0" smtClean="0">
                <a:solidFill>
                  <a:schemeClr val="tx1"/>
                </a:solidFill>
              </a:rPr>
              <a:t> the key differences between each process </a:t>
            </a:r>
            <a:r>
              <a:rPr lang="en-US" sz="1200" b="1" dirty="0" smtClean="0">
                <a:solidFill>
                  <a:schemeClr val="tx1"/>
                </a:solidFill>
              </a:rPr>
              <a:t>OR</a:t>
            </a:r>
            <a:r>
              <a:rPr lang="en-US" sz="1200" dirty="0" smtClean="0">
                <a:solidFill>
                  <a:schemeClr val="tx1"/>
                </a:solidFill>
              </a:rPr>
              <a:t> create a diagram to show each of these processes. </a:t>
            </a:r>
          </a:p>
          <a:p>
            <a:endParaRPr lang="en-US" sz="1200" b="1" dirty="0">
              <a:solidFill>
                <a:schemeClr val="tx1"/>
              </a:solidFill>
            </a:endParaRPr>
          </a:p>
          <a:p>
            <a:endParaRPr lang="en-US" sz="1200" b="1" dirty="0">
              <a:solidFill>
                <a:schemeClr val="tx1"/>
              </a:solidFill>
            </a:endParaRPr>
          </a:p>
        </p:txBody>
      </p:sp>
      <p:pic>
        <p:nvPicPr>
          <p:cNvPr id="34" name="Picture 33"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10"/>
          <a:stretch>
            <a:fillRect/>
          </a:stretch>
        </p:blipFill>
        <p:spPr>
          <a:xfrm flipH="1">
            <a:off x="65787" y="6280394"/>
            <a:ext cx="349353" cy="349353"/>
          </a:xfrm>
          <a:prstGeom prst="rect">
            <a:avLst/>
          </a:prstGeom>
        </p:spPr>
      </p:pic>
      <p:pic>
        <p:nvPicPr>
          <p:cNvPr id="7" name="Picture 6"/>
          <p:cNvPicPr>
            <a:picLocks noChangeAspect="1"/>
          </p:cNvPicPr>
          <p:nvPr/>
        </p:nvPicPr>
        <p:blipFill>
          <a:blip r:embed="rId11"/>
          <a:stretch>
            <a:fillRect/>
          </a:stretch>
        </p:blipFill>
        <p:spPr>
          <a:xfrm>
            <a:off x="73852" y="6816170"/>
            <a:ext cx="333572" cy="306487"/>
          </a:xfrm>
          <a:prstGeom prst="rect">
            <a:avLst/>
          </a:prstGeom>
        </p:spPr>
      </p:pic>
      <p:sp>
        <p:nvSpPr>
          <p:cNvPr id="38" name="TextBox 37">
            <a:extLst>
              <a:ext uri="{FF2B5EF4-FFF2-40B4-BE49-F238E27FC236}">
                <a16:creationId xmlns:a16="http://schemas.microsoft.com/office/drawing/2014/main" id="{8E0A93AC-38D0-AE41-A3C7-632F0630099D}"/>
              </a:ext>
            </a:extLst>
          </p:cNvPr>
          <p:cNvSpPr txBox="1"/>
          <p:nvPr/>
        </p:nvSpPr>
        <p:spPr>
          <a:xfrm>
            <a:off x="538186" y="4585009"/>
            <a:ext cx="6212302" cy="1569660"/>
          </a:xfrm>
          <a:prstGeom prst="rect">
            <a:avLst/>
          </a:prstGeom>
          <a:noFill/>
          <a:ln>
            <a:solidFill>
              <a:schemeClr val="accent1">
                <a:shade val="50000"/>
              </a:schemeClr>
            </a:solidFill>
            <a:prstDash val="dash"/>
          </a:ln>
        </p:spPr>
        <p:txBody>
          <a:bodyPr wrap="square" rtlCol="0">
            <a:spAutoFit/>
          </a:bodyPr>
          <a:lstStyle/>
          <a:p>
            <a:r>
              <a:rPr lang="en-US" sz="1200" b="1" dirty="0" smtClean="0"/>
              <a:t>WATCH</a:t>
            </a:r>
            <a:r>
              <a:rPr lang="en-US" sz="1200" dirty="0" smtClean="0"/>
              <a:t> the evolution of NYC video and </a:t>
            </a:r>
            <a:r>
              <a:rPr lang="en-US" sz="1200" b="1" dirty="0" smtClean="0"/>
              <a:t>DESCRIBE</a:t>
            </a:r>
            <a:r>
              <a:rPr lang="en-US" sz="1200" dirty="0" smtClean="0"/>
              <a:t> the key changes you see over time. </a:t>
            </a:r>
          </a:p>
          <a:p>
            <a:endParaRPr lang="en-US" sz="1200" b="1" dirty="0"/>
          </a:p>
          <a:p>
            <a:endParaRPr lang="en-US" sz="1200" b="1" dirty="0" smtClean="0"/>
          </a:p>
          <a:p>
            <a:endParaRPr lang="en-US" sz="1200" b="1" dirty="0"/>
          </a:p>
          <a:p>
            <a:endParaRPr lang="en-US" sz="1200" b="1" dirty="0" smtClean="0"/>
          </a:p>
          <a:p>
            <a:endParaRPr lang="en-US" sz="1200" b="1" dirty="0"/>
          </a:p>
          <a:p>
            <a:endParaRPr lang="en-US" sz="1200" b="1" dirty="0" smtClean="0"/>
          </a:p>
          <a:p>
            <a:r>
              <a:rPr lang="en-US" sz="1200" b="1" dirty="0" smtClean="0"/>
              <a:t> </a:t>
            </a:r>
            <a:endParaRPr lang="en-US" sz="1200" dirty="0"/>
          </a:p>
        </p:txBody>
      </p:sp>
      <p:sp>
        <p:nvSpPr>
          <p:cNvPr id="19" name="object 14"/>
          <p:cNvSpPr/>
          <p:nvPr/>
        </p:nvSpPr>
        <p:spPr>
          <a:xfrm>
            <a:off x="19056" y="4585009"/>
            <a:ext cx="461681" cy="461681"/>
          </a:xfrm>
          <a:prstGeom prst="rect">
            <a:avLst/>
          </a:prstGeom>
          <a:blipFill>
            <a:blip r:embed="rId12" cstate="print"/>
            <a:stretch>
              <a:fillRect/>
            </a:stretch>
          </a:blipFill>
        </p:spPr>
        <p:txBody>
          <a:bodyPr wrap="square" lIns="0" tIns="0" rIns="0" bIns="0" rtlCol="0"/>
          <a:lstStyle/>
          <a:p>
            <a:endParaRPr/>
          </a:p>
        </p:txBody>
      </p:sp>
      <p:pic>
        <p:nvPicPr>
          <p:cNvPr id="20" name="Picture 19"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10"/>
          <a:stretch>
            <a:fillRect/>
          </a:stretch>
        </p:blipFill>
        <p:spPr>
          <a:xfrm flipH="1">
            <a:off x="73852" y="2863710"/>
            <a:ext cx="349353" cy="349353"/>
          </a:xfrm>
          <a:prstGeom prst="rect">
            <a:avLst/>
          </a:prstGeom>
        </p:spPr>
      </p:pic>
    </p:spTree>
    <p:extLst>
      <p:ext uri="{BB962C8B-B14F-4D97-AF65-F5344CB8AC3E}">
        <p14:creationId xmlns:p14="http://schemas.microsoft.com/office/powerpoint/2010/main" val="71199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03C1B7-FA09-634D-AB62-030A38C1457D}"/>
              </a:ext>
            </a:extLst>
          </p:cNvPr>
          <p:cNvSpPr txBox="1"/>
          <p:nvPr/>
        </p:nvSpPr>
        <p:spPr>
          <a:xfrm>
            <a:off x="1604038" y="394389"/>
            <a:ext cx="2447262" cy="707886"/>
          </a:xfrm>
          <a:prstGeom prst="rect">
            <a:avLst/>
          </a:prstGeom>
          <a:noFill/>
        </p:spPr>
        <p:txBody>
          <a:bodyPr wrap="square" rtlCol="0">
            <a:spAutoFit/>
          </a:bodyPr>
          <a:lstStyle/>
          <a:p>
            <a:r>
              <a:rPr lang="en-US" sz="2000" b="1" dirty="0">
                <a:solidFill>
                  <a:schemeClr val="bg1"/>
                </a:solidFill>
              </a:rPr>
              <a:t>Africa’s Diverse Climate</a:t>
            </a:r>
          </a:p>
        </p:txBody>
      </p:sp>
      <p:sp>
        <p:nvSpPr>
          <p:cNvPr id="5" name="Rectangle 4">
            <a:extLst>
              <a:ext uri="{FF2B5EF4-FFF2-40B4-BE49-F238E27FC236}">
                <a16:creationId xmlns:a16="http://schemas.microsoft.com/office/drawing/2014/main" id="{CAB4CD22-B740-194A-B04B-B8FE0B368045}"/>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Lesson 4- How urban economies differ. </a:t>
            </a:r>
            <a:endParaRPr lang="en-US" sz="1600" b="1" dirty="0">
              <a:solidFill>
                <a:schemeClr val="bg1"/>
              </a:solidFill>
            </a:endParaRPr>
          </a:p>
        </p:txBody>
      </p:sp>
      <p:sp>
        <p:nvSpPr>
          <p:cNvPr id="6" name="AutoShape 2" descr="The Power of a Question Mark – Catching Fire Coach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0" name="Picture 4" descr="The 6 Fastest Growing Economies in Africa, 2018 | The Afric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4051300" cy="109433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82233" y="187185"/>
            <a:ext cx="4133532" cy="830997"/>
          </a:xfrm>
          <a:prstGeom prst="rect">
            <a:avLst/>
          </a:prstGeom>
          <a:noFill/>
        </p:spPr>
        <p:txBody>
          <a:bodyPr wrap="square" lIns="91440" tIns="45720" rIns="91440" bIns="45720">
            <a:spAutoFit/>
          </a:bodyPr>
          <a:lstStyle/>
          <a:p>
            <a:pPr algn="ctr"/>
            <a:r>
              <a:rPr lang="en-US" sz="2400" b="0" cap="none" spc="0" dirty="0" smtClean="0">
                <a:ln w="0"/>
                <a:effectLst>
                  <a:outerShdw blurRad="38100" dist="19050" dir="2700000" algn="tl" rotWithShape="0">
                    <a:schemeClr val="dk1">
                      <a:alpha val="40000"/>
                    </a:schemeClr>
                  </a:outerShdw>
                </a:effectLst>
              </a:rPr>
              <a:t>Challenges of an </a:t>
            </a:r>
            <a:r>
              <a:rPr lang="en-US" sz="2400" b="0" cap="none" spc="0" dirty="0" err="1" smtClean="0">
                <a:ln w="0"/>
                <a:effectLst>
                  <a:outerShdw blurRad="38100" dist="19050" dir="2700000" algn="tl" rotWithShape="0">
                    <a:schemeClr val="dk1">
                      <a:alpha val="40000"/>
                    </a:schemeClr>
                  </a:outerShdw>
                </a:effectLst>
              </a:rPr>
              <a:t>urbanising</a:t>
            </a:r>
            <a:r>
              <a:rPr lang="en-US" sz="2400" b="0" cap="none" spc="0" dirty="0" smtClean="0">
                <a:ln w="0"/>
                <a:effectLst>
                  <a:outerShdw blurRad="38100" dist="19050" dir="2700000" algn="tl" rotWithShape="0">
                    <a:schemeClr val="dk1">
                      <a:alpha val="40000"/>
                    </a:schemeClr>
                  </a:outerShdw>
                </a:effectLst>
              </a:rPr>
              <a:t> world</a:t>
            </a:r>
            <a:endParaRPr lang="en-US" sz="2400" b="0" cap="none" spc="0" dirty="0">
              <a:ln w="0"/>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4"/>
          <a:stretch>
            <a:fillRect/>
          </a:stretch>
        </p:blipFill>
        <p:spPr>
          <a:xfrm>
            <a:off x="0" y="1"/>
            <a:ext cx="4070350" cy="1119144"/>
          </a:xfrm>
          <a:prstGeom prst="rect">
            <a:avLst/>
          </a:prstGeom>
        </p:spPr>
      </p:pic>
      <p:sp>
        <p:nvSpPr>
          <p:cNvPr id="13" name="Rectangle 12">
            <a:extLst>
              <a:ext uri="{FF2B5EF4-FFF2-40B4-BE49-F238E27FC236}">
                <a16:creationId xmlns:a16="http://schemas.microsoft.com/office/drawing/2014/main" id="{E9A875FB-AC24-0D4B-917C-F1BB5A4E578E}"/>
              </a:ext>
            </a:extLst>
          </p:cNvPr>
          <p:cNvSpPr/>
          <p:nvPr/>
        </p:nvSpPr>
        <p:spPr>
          <a:xfrm>
            <a:off x="4051300" y="0"/>
            <a:ext cx="2806700" cy="1119144"/>
          </a:xfrm>
          <a:prstGeom prst="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rPr>
              <a:t>Lesson 5: </a:t>
            </a:r>
            <a:r>
              <a:rPr lang="en-US" sz="1500" b="1" dirty="0" smtClean="0">
                <a:solidFill>
                  <a:schemeClr val="bg1"/>
                </a:solidFill>
              </a:rPr>
              <a:t>The changing face of New York. </a:t>
            </a:r>
            <a:endParaRPr lang="en-US" sz="1500" b="1" dirty="0">
              <a:solidFill>
                <a:schemeClr val="bg1"/>
              </a:solidFill>
            </a:endParaRPr>
          </a:p>
        </p:txBody>
      </p:sp>
      <p:sp>
        <p:nvSpPr>
          <p:cNvPr id="17" name="TextBox 16">
            <a:extLst>
              <a:ext uri="{FF2B5EF4-FFF2-40B4-BE49-F238E27FC236}">
                <a16:creationId xmlns:a16="http://schemas.microsoft.com/office/drawing/2014/main" id="{6C6F89CE-ABB7-B044-B98A-055697C04D29}"/>
              </a:ext>
            </a:extLst>
          </p:cNvPr>
          <p:cNvSpPr txBox="1"/>
          <p:nvPr/>
        </p:nvSpPr>
        <p:spPr>
          <a:xfrm>
            <a:off x="828477" y="175748"/>
            <a:ext cx="2547127" cy="769441"/>
          </a:xfrm>
          <a:prstGeom prst="rect">
            <a:avLst/>
          </a:prstGeom>
          <a:noFill/>
        </p:spPr>
        <p:txBody>
          <a:bodyPr wrap="square" rtlCol="0">
            <a:spAutoFit/>
          </a:bodyPr>
          <a:lstStyle/>
          <a:p>
            <a:r>
              <a:rPr lang="en-US" sz="2200" b="1" dirty="0" smtClean="0">
                <a:solidFill>
                  <a:schemeClr val="bg1"/>
                </a:solidFill>
              </a:rPr>
              <a:t>Challenges of an </a:t>
            </a:r>
            <a:r>
              <a:rPr lang="en-US" sz="2200" b="1" dirty="0" err="1" smtClean="0">
                <a:solidFill>
                  <a:schemeClr val="bg1"/>
                </a:solidFill>
              </a:rPr>
              <a:t>urbanising</a:t>
            </a:r>
            <a:r>
              <a:rPr lang="en-US" sz="2200" b="1" dirty="0" smtClean="0">
                <a:solidFill>
                  <a:schemeClr val="bg1"/>
                </a:solidFill>
              </a:rPr>
              <a:t> world. </a:t>
            </a:r>
            <a:endParaRPr lang="en-US" sz="2200" b="1" dirty="0">
              <a:solidFill>
                <a:schemeClr val="bg1"/>
              </a:solidFill>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8025" y="3484848"/>
            <a:ext cx="6130182" cy="3596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9125" y="1246893"/>
            <a:ext cx="6102812" cy="600164"/>
          </a:xfrm>
          <a:prstGeom prst="rect">
            <a:avLst/>
          </a:prstGeom>
          <a:noFill/>
          <a:ln>
            <a:solidFill>
              <a:schemeClr val="tx1"/>
            </a:solidFill>
            <a:prstDash val="dash"/>
          </a:ln>
        </p:spPr>
        <p:txBody>
          <a:bodyPr wrap="square" rtlCol="0">
            <a:spAutoFit/>
          </a:bodyPr>
          <a:lstStyle/>
          <a:p>
            <a:r>
              <a:rPr lang="en-GB" sz="1100" dirty="0" smtClean="0"/>
              <a:t>Use the ‘Changing New York’ information to </a:t>
            </a:r>
            <a:r>
              <a:rPr lang="en-GB" sz="1100" b="1" dirty="0" smtClean="0"/>
              <a:t>ANNOTATE </a:t>
            </a:r>
            <a:r>
              <a:rPr lang="en-GB" sz="1100" dirty="0" smtClean="0"/>
              <a:t>off each of these pictures with what </a:t>
            </a:r>
            <a:r>
              <a:rPr lang="en-GB" sz="1100" b="1" dirty="0" smtClean="0"/>
              <a:t>process</a:t>
            </a:r>
            <a:r>
              <a:rPr lang="en-GB" sz="1100" dirty="0" smtClean="0"/>
              <a:t> is occurring and extra details about it. Small titles for each picture have been added which link directly to the text! One has been done for you.</a:t>
            </a:r>
            <a:endParaRPr lang="en-GB" sz="1100" dirty="0"/>
          </a:p>
        </p:txBody>
      </p:sp>
      <p:sp>
        <p:nvSpPr>
          <p:cNvPr id="8" name="TextBox 7"/>
          <p:cNvSpPr txBox="1"/>
          <p:nvPr/>
        </p:nvSpPr>
        <p:spPr>
          <a:xfrm rot="5400000">
            <a:off x="3826710" y="3206936"/>
            <a:ext cx="2020186" cy="369332"/>
          </a:xfrm>
          <a:prstGeom prst="rect">
            <a:avLst/>
          </a:prstGeom>
          <a:noFill/>
        </p:spPr>
        <p:txBody>
          <a:bodyPr wrap="square" rtlCol="0">
            <a:spAutoFit/>
          </a:bodyPr>
          <a:lstStyle/>
          <a:p>
            <a:r>
              <a:rPr lang="en-GB" dirty="0" smtClean="0"/>
              <a:t>Subway/ Rail</a:t>
            </a:r>
            <a:endParaRPr lang="en-GB" dirty="0"/>
          </a:p>
        </p:txBody>
      </p:sp>
      <p:sp>
        <p:nvSpPr>
          <p:cNvPr id="21" name="TextBox 20"/>
          <p:cNvSpPr txBox="1"/>
          <p:nvPr/>
        </p:nvSpPr>
        <p:spPr>
          <a:xfrm rot="5400000">
            <a:off x="926015" y="3165103"/>
            <a:ext cx="2020186" cy="261610"/>
          </a:xfrm>
          <a:prstGeom prst="rect">
            <a:avLst/>
          </a:prstGeom>
          <a:noFill/>
        </p:spPr>
        <p:txBody>
          <a:bodyPr wrap="square" rtlCol="0">
            <a:spAutoFit/>
          </a:bodyPr>
          <a:lstStyle/>
          <a:p>
            <a:r>
              <a:rPr lang="en-GB" sz="1100" dirty="0" smtClean="0"/>
              <a:t>Large house with garden</a:t>
            </a:r>
            <a:endParaRPr lang="en-GB" sz="1100" dirty="0"/>
          </a:p>
        </p:txBody>
      </p:sp>
      <p:sp>
        <p:nvSpPr>
          <p:cNvPr id="22" name="TextBox 21"/>
          <p:cNvSpPr txBox="1"/>
          <p:nvPr/>
        </p:nvSpPr>
        <p:spPr>
          <a:xfrm rot="5400000">
            <a:off x="4011376" y="4789953"/>
            <a:ext cx="2020186" cy="261610"/>
          </a:xfrm>
          <a:prstGeom prst="rect">
            <a:avLst/>
          </a:prstGeom>
          <a:noFill/>
        </p:spPr>
        <p:txBody>
          <a:bodyPr wrap="square" rtlCol="0">
            <a:spAutoFit/>
          </a:bodyPr>
          <a:lstStyle/>
          <a:p>
            <a:r>
              <a:rPr lang="en-GB" sz="1100" dirty="0" smtClean="0"/>
              <a:t>Closure of the docks</a:t>
            </a:r>
            <a:endParaRPr lang="en-GB" sz="1100" dirty="0"/>
          </a:p>
        </p:txBody>
      </p:sp>
      <p:sp>
        <p:nvSpPr>
          <p:cNvPr id="24" name="TextBox 23"/>
          <p:cNvSpPr txBox="1"/>
          <p:nvPr/>
        </p:nvSpPr>
        <p:spPr>
          <a:xfrm rot="5400000">
            <a:off x="4011375" y="6606611"/>
            <a:ext cx="2020186" cy="430887"/>
          </a:xfrm>
          <a:prstGeom prst="rect">
            <a:avLst/>
          </a:prstGeom>
          <a:noFill/>
        </p:spPr>
        <p:txBody>
          <a:bodyPr wrap="square" rtlCol="0">
            <a:spAutoFit/>
          </a:bodyPr>
          <a:lstStyle/>
          <a:p>
            <a:r>
              <a:rPr lang="en-GB" sz="1100" dirty="0" smtClean="0"/>
              <a:t>Areas became very congested causing people to move away.</a:t>
            </a:r>
            <a:endParaRPr lang="en-GB" sz="1100" dirty="0"/>
          </a:p>
        </p:txBody>
      </p:sp>
      <p:sp>
        <p:nvSpPr>
          <p:cNvPr id="25" name="TextBox 24"/>
          <p:cNvSpPr txBox="1"/>
          <p:nvPr/>
        </p:nvSpPr>
        <p:spPr>
          <a:xfrm rot="5400000">
            <a:off x="3022983" y="7006005"/>
            <a:ext cx="968066" cy="600164"/>
          </a:xfrm>
          <a:prstGeom prst="rect">
            <a:avLst/>
          </a:prstGeom>
          <a:noFill/>
        </p:spPr>
        <p:txBody>
          <a:bodyPr wrap="square" rtlCol="0">
            <a:spAutoFit/>
          </a:bodyPr>
          <a:lstStyle/>
          <a:p>
            <a:r>
              <a:rPr lang="en-GB" sz="1100" dirty="0" smtClean="0"/>
              <a:t>Construction of road bridges.</a:t>
            </a:r>
            <a:endParaRPr lang="en-GB" sz="1100" dirty="0"/>
          </a:p>
        </p:txBody>
      </p:sp>
      <p:sp>
        <p:nvSpPr>
          <p:cNvPr id="26" name="TextBox 25"/>
          <p:cNvSpPr txBox="1"/>
          <p:nvPr/>
        </p:nvSpPr>
        <p:spPr>
          <a:xfrm rot="5400000">
            <a:off x="1060268" y="6884156"/>
            <a:ext cx="968066" cy="261610"/>
          </a:xfrm>
          <a:prstGeom prst="rect">
            <a:avLst/>
          </a:prstGeom>
          <a:noFill/>
        </p:spPr>
        <p:txBody>
          <a:bodyPr wrap="square" rtlCol="0">
            <a:spAutoFit/>
          </a:bodyPr>
          <a:lstStyle/>
          <a:p>
            <a:r>
              <a:rPr lang="en-GB" sz="1100" dirty="0" smtClean="0"/>
              <a:t>Regeneration </a:t>
            </a:r>
            <a:endParaRPr lang="en-GB" sz="1100" dirty="0"/>
          </a:p>
        </p:txBody>
      </p:sp>
      <p:sp>
        <p:nvSpPr>
          <p:cNvPr id="28" name="TextBox 27"/>
          <p:cNvSpPr txBox="1"/>
          <p:nvPr/>
        </p:nvSpPr>
        <p:spPr>
          <a:xfrm rot="5400000">
            <a:off x="588257" y="4926884"/>
            <a:ext cx="1627283" cy="261610"/>
          </a:xfrm>
          <a:prstGeom prst="rect">
            <a:avLst/>
          </a:prstGeom>
          <a:noFill/>
        </p:spPr>
        <p:txBody>
          <a:bodyPr wrap="square" rtlCol="0">
            <a:spAutoFit/>
          </a:bodyPr>
          <a:lstStyle/>
          <a:p>
            <a:r>
              <a:rPr lang="en-GB" sz="1100" dirty="0" smtClean="0"/>
              <a:t>Zero tolerance to crime.</a:t>
            </a:r>
            <a:endParaRPr lang="en-GB" sz="1100" dirty="0"/>
          </a:p>
        </p:txBody>
      </p:sp>
      <p:sp>
        <p:nvSpPr>
          <p:cNvPr id="29" name="TextBox 28"/>
          <p:cNvSpPr txBox="1"/>
          <p:nvPr/>
        </p:nvSpPr>
        <p:spPr>
          <a:xfrm rot="5400000">
            <a:off x="4903929" y="2092659"/>
            <a:ext cx="2020186" cy="1615827"/>
          </a:xfrm>
          <a:prstGeom prst="rect">
            <a:avLst/>
          </a:prstGeom>
          <a:noFill/>
        </p:spPr>
        <p:txBody>
          <a:bodyPr wrap="square" rtlCol="0">
            <a:spAutoFit/>
          </a:bodyPr>
          <a:lstStyle/>
          <a:p>
            <a:r>
              <a:rPr lang="en-GB" sz="1100" dirty="0" smtClean="0"/>
              <a:t>Process: Suburbanisation. </a:t>
            </a:r>
          </a:p>
          <a:p>
            <a:r>
              <a:rPr lang="en-GB" sz="1100" dirty="0" smtClean="0"/>
              <a:t>Information: Subways and railways were built and opened in 19000. They meant that people could easily travel around the city and love in the outer suburbs with a better quality of life but commute into the city centre for work.</a:t>
            </a:r>
            <a:endParaRPr lang="en-GB" sz="1100" dirty="0"/>
          </a:p>
        </p:txBody>
      </p:sp>
      <p:pic>
        <p:nvPicPr>
          <p:cNvPr id="20" name="Picture 19" descr="A close up of a logo&#10;&#10;Description automatically generated">
            <a:extLst>
              <a:ext uri="{FF2B5EF4-FFF2-40B4-BE49-F238E27FC236}">
                <a16:creationId xmlns:a16="http://schemas.microsoft.com/office/drawing/2014/main" id="{9048A9C2-96EA-8E40-9F40-78F0F4D156D8}"/>
              </a:ext>
            </a:extLst>
          </p:cNvPr>
          <p:cNvPicPr>
            <a:picLocks noChangeAspect="1"/>
          </p:cNvPicPr>
          <p:nvPr/>
        </p:nvPicPr>
        <p:blipFill>
          <a:blip r:embed="rId6"/>
          <a:stretch>
            <a:fillRect/>
          </a:stretch>
        </p:blipFill>
        <p:spPr>
          <a:xfrm flipH="1">
            <a:off x="133298" y="1246893"/>
            <a:ext cx="349353" cy="349353"/>
          </a:xfrm>
          <a:prstGeom prst="rect">
            <a:avLst/>
          </a:prstGeom>
        </p:spPr>
      </p:pic>
    </p:spTree>
    <p:extLst>
      <p:ext uri="{BB962C8B-B14F-4D97-AF65-F5344CB8AC3E}">
        <p14:creationId xmlns:p14="http://schemas.microsoft.com/office/powerpoint/2010/main" val="876292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DC8571699DD14684AC3400C5E00B29" ma:contentTypeVersion="13" ma:contentTypeDescription="Create a new document." ma:contentTypeScope="" ma:versionID="32832c74d693d07b50168200e0649df8">
  <xsd:schema xmlns:xsd="http://www.w3.org/2001/XMLSchema" xmlns:xs="http://www.w3.org/2001/XMLSchema" xmlns:p="http://schemas.microsoft.com/office/2006/metadata/properties" xmlns:ns3="631d9926-3f21-4c54-a349-ef08e98e3a75" xmlns:ns4="4e242333-3bba-466d-9d7e-ad9b3dad63d6" targetNamespace="http://schemas.microsoft.com/office/2006/metadata/properties" ma:root="true" ma:fieldsID="de8cc1953e2ce1b9f962c6228440e4af" ns3:_="" ns4:_="">
    <xsd:import namespace="631d9926-3f21-4c54-a349-ef08e98e3a75"/>
    <xsd:import namespace="4e242333-3bba-466d-9d7e-ad9b3dad63d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d9926-3f21-4c54-a349-ef08e98e3a7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242333-3bba-466d-9d7e-ad9b3dad63d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6003E-FA48-4967-A50C-27F262DEA142}">
  <ds:schemaRefs>
    <ds:schemaRef ds:uri="http://schemas.microsoft.com/sharepoint/v3/contenttype/forms"/>
  </ds:schemaRefs>
</ds:datastoreItem>
</file>

<file path=customXml/itemProps2.xml><?xml version="1.0" encoding="utf-8"?>
<ds:datastoreItem xmlns:ds="http://schemas.openxmlformats.org/officeDocument/2006/customXml" ds:itemID="{17C3D65F-702D-4B0E-A779-6478F4FE75E3}">
  <ds:schemaRefs>
    <ds:schemaRef ds:uri="http://purl.org/dc/dcmitype/"/>
    <ds:schemaRef ds:uri="4e242333-3bba-466d-9d7e-ad9b3dad63d6"/>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631d9926-3f21-4c54-a349-ef08e98e3a75"/>
    <ds:schemaRef ds:uri="http://www.w3.org/XML/1998/namespace"/>
  </ds:schemaRefs>
</ds:datastoreItem>
</file>

<file path=customXml/itemProps3.xml><?xml version="1.0" encoding="utf-8"?>
<ds:datastoreItem xmlns:ds="http://schemas.openxmlformats.org/officeDocument/2006/customXml" ds:itemID="{8407F969-4EF5-4492-8C7E-A5B2F0922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d9926-3f21-4c54-a349-ef08e98e3a75"/>
    <ds:schemaRef ds:uri="4e242333-3bba-466d-9d7e-ad9b3dad6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6865</TotalTime>
  <Words>1267</Words>
  <Application>Microsoft Office PowerPoint</Application>
  <PresentationFormat>A4 Paper (210x297 mm)</PresentationFormat>
  <Paragraphs>257</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MS PGothic</vt:lpstr>
      <vt:lpstr>Arial</vt:lpstr>
      <vt:lpstr>Calibri</vt:lpstr>
      <vt:lpstr>Calibri Light</vt:lpstr>
      <vt:lpstr>Open Sans</vt:lpstr>
      <vt:lpstr>OpenDyslexic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Payne</dc:creator>
  <cp:lastModifiedBy>VMitchell</cp:lastModifiedBy>
  <cp:revision>107</cp:revision>
  <dcterms:created xsi:type="dcterms:W3CDTF">2020-03-22T17:19:13Z</dcterms:created>
  <dcterms:modified xsi:type="dcterms:W3CDTF">2020-04-27T14:37:56Z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0x01010049DC8571699DD14684AC3400C5E00B29</vt:lpwstr>
  </property>
</Properties>
</file>