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1"/>
  </p:notesMasterIdLst>
  <p:sldIdLst>
    <p:sldId id="256" r:id="rId5"/>
    <p:sldId id="257" r:id="rId6"/>
    <p:sldId id="258" r:id="rId7"/>
    <p:sldId id="259" r:id="rId8"/>
    <p:sldId id="260" r:id="rId9"/>
    <p:sldId id="261" r:id="rId1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90"/>
    <p:restoredTop sz="94646"/>
  </p:normalViewPr>
  <p:slideViewPr>
    <p:cSldViewPr snapToGrid="0" snapToObjects="1">
      <p:cViewPr>
        <p:scale>
          <a:sx n="75" d="100"/>
          <a:sy n="75" d="100"/>
        </p:scale>
        <p:origin x="83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E6B89-E7FB-2F48-99E9-BFE8826D695B}" type="datetimeFigureOut">
              <a:rPr lang="en-US" smtClean="0"/>
              <a:t>8/24/2020</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0182CE-74F5-C840-9D59-C32B428F5379}" type="slidenum">
              <a:rPr lang="en-US" smtClean="0"/>
              <a:t>‹#›</a:t>
            </a:fld>
            <a:endParaRPr lang="en-US"/>
          </a:p>
        </p:txBody>
      </p:sp>
    </p:spTree>
    <p:extLst>
      <p:ext uri="{BB962C8B-B14F-4D97-AF65-F5344CB8AC3E}">
        <p14:creationId xmlns:p14="http://schemas.microsoft.com/office/powerpoint/2010/main" val="2699837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0182CE-74F5-C840-9D59-C32B428F5379}" type="slidenum">
              <a:rPr lang="en-US" smtClean="0"/>
              <a:t>2</a:t>
            </a:fld>
            <a:endParaRPr lang="en-US"/>
          </a:p>
        </p:txBody>
      </p:sp>
    </p:spTree>
    <p:extLst>
      <p:ext uri="{BB962C8B-B14F-4D97-AF65-F5344CB8AC3E}">
        <p14:creationId xmlns:p14="http://schemas.microsoft.com/office/powerpoint/2010/main" val="3185013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0182CE-74F5-C840-9D59-C32B428F5379}" type="slidenum">
              <a:rPr lang="en-US" smtClean="0"/>
              <a:t>4</a:t>
            </a:fld>
            <a:endParaRPr lang="en-US"/>
          </a:p>
        </p:txBody>
      </p:sp>
    </p:spTree>
    <p:extLst>
      <p:ext uri="{BB962C8B-B14F-4D97-AF65-F5344CB8AC3E}">
        <p14:creationId xmlns:p14="http://schemas.microsoft.com/office/powerpoint/2010/main" val="3480870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0182CE-74F5-C840-9D59-C32B428F5379}" type="slidenum">
              <a:rPr lang="en-US" smtClean="0"/>
              <a:t>6</a:t>
            </a:fld>
            <a:endParaRPr lang="en-US"/>
          </a:p>
        </p:txBody>
      </p:sp>
    </p:spTree>
    <p:extLst>
      <p:ext uri="{BB962C8B-B14F-4D97-AF65-F5344CB8AC3E}">
        <p14:creationId xmlns:p14="http://schemas.microsoft.com/office/powerpoint/2010/main" val="3250596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AF39B10-656E-F441-AAE7-75F2118C7AD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237874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AF39B10-656E-F441-AAE7-75F2118C7AD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294332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AF39B10-656E-F441-AAE7-75F2118C7AD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1419630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AF39B10-656E-F441-AAE7-75F2118C7AD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3373777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AF39B10-656E-F441-AAE7-75F2118C7AD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168511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AF39B10-656E-F441-AAE7-75F2118C7ADB}"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152262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AF39B10-656E-F441-AAE7-75F2118C7ADB}" type="datetimeFigureOut">
              <a:rPr lang="en-US" smtClean="0"/>
              <a:t>8/24/2020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172334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AF39B10-656E-F441-AAE7-75F2118C7ADB}" type="datetimeFigureOut">
              <a:rPr lang="en-US" smtClean="0"/>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310614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39B10-656E-F441-AAE7-75F2118C7ADB}" type="datetimeFigureOut">
              <a:rPr lang="en-US" smtClean="0"/>
              <a:t>8/24/2020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315189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AF39B10-656E-F441-AAE7-75F2118C7ADB}"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120813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AF39B10-656E-F441-AAE7-75F2118C7ADB}"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4DFA4-FD52-4C4B-9018-CF5CBA2E3AE0}" type="slidenum">
              <a:rPr lang="en-US" smtClean="0"/>
              <a:t>‹#›</a:t>
            </a:fld>
            <a:endParaRPr lang="en-US"/>
          </a:p>
        </p:txBody>
      </p:sp>
    </p:spTree>
    <p:extLst>
      <p:ext uri="{BB962C8B-B14F-4D97-AF65-F5344CB8AC3E}">
        <p14:creationId xmlns:p14="http://schemas.microsoft.com/office/powerpoint/2010/main" val="3238862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AF39B10-656E-F441-AAE7-75F2118C7ADB}" type="datetimeFigureOut">
              <a:rPr lang="en-US" smtClean="0"/>
              <a:t>8/24/2020</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2C4DFA4-FD52-4C4B-9018-CF5CBA2E3AE0}" type="slidenum">
              <a:rPr lang="en-US" smtClean="0"/>
              <a:t>‹#›</a:t>
            </a:fld>
            <a:endParaRPr lang="en-US"/>
          </a:p>
        </p:txBody>
      </p:sp>
    </p:spTree>
    <p:extLst>
      <p:ext uri="{BB962C8B-B14F-4D97-AF65-F5344CB8AC3E}">
        <p14:creationId xmlns:p14="http://schemas.microsoft.com/office/powerpoint/2010/main" val="9362617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bit.ly/3aPzzXX" TargetMode="Externa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bit.ly/34qNwu2" TargetMode="External"/><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hyperlink" Target="https://bit.ly/3gobQiA"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s://bit.ly/2Ysajl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bbc.in/2QmuI7g" TargetMode="External"/><Relationship Id="rId5" Type="http://schemas.openxmlformats.org/officeDocument/2006/relationships/image" Target="../media/image1.png"/><Relationship Id="rId4" Type="http://schemas.openxmlformats.org/officeDocument/2006/relationships/hyperlink" Target="https://bit.ly/2EyqSFu" TargetMode="Externa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bbc.in/3aU26ve" TargetMode="External"/><Relationship Id="rId7" Type="http://schemas.openxmlformats.org/officeDocument/2006/relationships/hyperlink" Target="https://bit.ly/3lfskgP"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bit.ly/2EcuFIM" TargetMode="External"/><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hyperlink" Target="https://bit.ly/34p9fml" TargetMode="Externa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hyperlink" Target="https://bit.ly/3gtYEsp"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bit.ly/3hpu5Fz" TargetMode="External"/><Relationship Id="rId5" Type="http://schemas.openxmlformats.org/officeDocument/2006/relationships/image" Target="../media/image1.png"/><Relationship Id="rId10" Type="http://schemas.openxmlformats.org/officeDocument/2006/relationships/image" Target="../media/image3.png"/><Relationship Id="rId4" Type="http://schemas.openxmlformats.org/officeDocument/2006/relationships/hyperlink" Target="https://bit.ly/3aR2DOJ" TargetMode="Externa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hyperlink" Target="https://bit.ly/3hpafdV" TargetMode="External"/><Relationship Id="rId3" Type="http://schemas.openxmlformats.org/officeDocument/2006/relationships/hyperlink" Target="https://bit.ly/3gpGJTN" TargetMode="External"/><Relationship Id="rId7" Type="http://schemas.openxmlformats.org/officeDocument/2006/relationships/hyperlink" Target="https://bit.ly/32nGd3A"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bit.ly/2QmYbOa" TargetMode="External"/><Relationship Id="rId11" Type="http://schemas.openxmlformats.org/officeDocument/2006/relationships/image" Target="../media/image7.jpeg"/><Relationship Id="rId5" Type="http://schemas.openxmlformats.org/officeDocument/2006/relationships/hyperlink" Target="https://bit.ly/2Ysfwtw" TargetMode="External"/><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hyperlink" Target="https://bit.ly/3lo218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s://bit.ly/3aR02nW" TargetMode="External"/><Relationship Id="rId4" Type="http://schemas.openxmlformats.org/officeDocument/2006/relationships/hyperlink" Target="https://binged.it/2Qi4BhJ"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9A875FB-AC24-0D4B-917C-F1BB5A4E578E}"/>
              </a:ext>
            </a:extLst>
          </p:cNvPr>
          <p:cNvSpPr/>
          <p:nvPr/>
        </p:nvSpPr>
        <p:spPr>
          <a:xfrm>
            <a:off x="4051300" y="0"/>
            <a:ext cx="2806700" cy="69816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Lesson 1: Where is </a:t>
            </a:r>
            <a:r>
              <a:rPr lang="en-US" sz="1500" dirty="0" smtClean="0"/>
              <a:t>China and </a:t>
            </a:r>
            <a:r>
              <a:rPr lang="en-US" sz="1500" dirty="0" smtClean="0"/>
              <a:t>What are its </a:t>
            </a:r>
            <a:r>
              <a:rPr lang="en-US" sz="1500" dirty="0" smtClean="0"/>
              <a:t>Physical and Human </a:t>
            </a:r>
            <a:r>
              <a:rPr lang="en-US" sz="1500" dirty="0" smtClean="0"/>
              <a:t>Features?</a:t>
            </a:r>
            <a:endParaRPr lang="en-US" sz="1500" dirty="0"/>
          </a:p>
        </p:txBody>
      </p:sp>
      <p:sp>
        <p:nvSpPr>
          <p:cNvPr id="6" name="TextBox 5">
            <a:extLst>
              <a:ext uri="{FF2B5EF4-FFF2-40B4-BE49-F238E27FC236}">
                <a16:creationId xmlns:a16="http://schemas.microsoft.com/office/drawing/2014/main" id="{D931AD9E-8904-DB46-B074-78BF428CB02A}"/>
              </a:ext>
            </a:extLst>
          </p:cNvPr>
          <p:cNvSpPr txBox="1"/>
          <p:nvPr/>
        </p:nvSpPr>
        <p:spPr>
          <a:xfrm>
            <a:off x="495817" y="1099174"/>
            <a:ext cx="2336800" cy="307777"/>
          </a:xfrm>
          <a:prstGeom prst="rect">
            <a:avLst/>
          </a:prstGeom>
          <a:noFill/>
        </p:spPr>
        <p:txBody>
          <a:bodyPr wrap="square" rtlCol="0">
            <a:spAutoFit/>
          </a:bodyPr>
          <a:lstStyle/>
          <a:p>
            <a:r>
              <a:rPr lang="en-US" sz="1400" b="1" dirty="0"/>
              <a:t>Independent research links</a:t>
            </a:r>
          </a:p>
        </p:txBody>
      </p:sp>
      <p:pic>
        <p:nvPicPr>
          <p:cNvPr id="8" name="Picture 7" descr="A close up of a logo&#10;&#10;Description automatically generated">
            <a:extLst>
              <a:ext uri="{FF2B5EF4-FFF2-40B4-BE49-F238E27FC236}">
                <a16:creationId xmlns:a16="http://schemas.microsoft.com/office/drawing/2014/main" id="{D14560ED-672F-4448-B29A-0864A214A2E8}"/>
              </a:ext>
            </a:extLst>
          </p:cNvPr>
          <p:cNvPicPr>
            <a:picLocks noChangeAspect="1"/>
          </p:cNvPicPr>
          <p:nvPr/>
        </p:nvPicPr>
        <p:blipFill>
          <a:blip r:embed="rId2"/>
          <a:stretch>
            <a:fillRect/>
          </a:stretch>
        </p:blipFill>
        <p:spPr>
          <a:xfrm>
            <a:off x="120650" y="1274202"/>
            <a:ext cx="387350" cy="387350"/>
          </a:xfrm>
          <a:prstGeom prst="rect">
            <a:avLst/>
          </a:prstGeom>
        </p:spPr>
      </p:pic>
      <p:sp>
        <p:nvSpPr>
          <p:cNvPr id="9" name="TextBox 8">
            <a:extLst>
              <a:ext uri="{FF2B5EF4-FFF2-40B4-BE49-F238E27FC236}">
                <a16:creationId xmlns:a16="http://schemas.microsoft.com/office/drawing/2014/main" id="{7F714F51-9A3D-B245-979C-387E4E852B2F}"/>
              </a:ext>
            </a:extLst>
          </p:cNvPr>
          <p:cNvSpPr txBox="1"/>
          <p:nvPr/>
        </p:nvSpPr>
        <p:spPr>
          <a:xfrm>
            <a:off x="465035" y="1319181"/>
            <a:ext cx="2905744" cy="1015663"/>
          </a:xfrm>
          <a:prstGeom prst="rect">
            <a:avLst/>
          </a:prstGeom>
          <a:noFill/>
        </p:spPr>
        <p:txBody>
          <a:bodyPr wrap="square" rtlCol="0">
            <a:spAutoFit/>
          </a:bodyPr>
          <a:lstStyle/>
          <a:p>
            <a:r>
              <a:rPr lang="en-US" sz="1200" dirty="0" smtClean="0"/>
              <a:t>Maps of China</a:t>
            </a:r>
            <a:endParaRPr lang="en-US" sz="1200" dirty="0" smtClean="0"/>
          </a:p>
          <a:p>
            <a:r>
              <a:rPr lang="en-US" sz="1200" dirty="0">
                <a:hlinkClick r:id="rId3"/>
              </a:rPr>
              <a:t>https://</a:t>
            </a:r>
            <a:r>
              <a:rPr lang="en-US" sz="1200" dirty="0" smtClean="0">
                <a:hlinkClick r:id="rId3"/>
              </a:rPr>
              <a:t>bit.ly/3aPzzXX</a:t>
            </a:r>
            <a:endParaRPr lang="en-US" sz="1200" dirty="0" smtClean="0"/>
          </a:p>
          <a:p>
            <a:r>
              <a:rPr lang="en-GB" sz="1200" dirty="0" smtClean="0"/>
              <a:t>Human Physical Features of China.</a:t>
            </a:r>
          </a:p>
          <a:p>
            <a:r>
              <a:rPr lang="en-GB" sz="1200" dirty="0">
                <a:hlinkClick r:id="rId4"/>
              </a:rPr>
              <a:t>https://</a:t>
            </a:r>
            <a:r>
              <a:rPr lang="en-GB" sz="1200" dirty="0" smtClean="0">
                <a:hlinkClick r:id="rId4"/>
              </a:rPr>
              <a:t>bit.ly/3gobQiA</a:t>
            </a:r>
            <a:r>
              <a:rPr lang="en-GB" sz="1200" dirty="0" smtClean="0"/>
              <a:t> </a:t>
            </a:r>
            <a:endParaRPr lang="en-GB" sz="1200" dirty="0" smtClean="0"/>
          </a:p>
          <a:p>
            <a:endParaRPr lang="en-US" sz="1200" dirty="0"/>
          </a:p>
        </p:txBody>
      </p:sp>
      <p:sp>
        <p:nvSpPr>
          <p:cNvPr id="10" name="TextBox 9">
            <a:extLst>
              <a:ext uri="{FF2B5EF4-FFF2-40B4-BE49-F238E27FC236}">
                <a16:creationId xmlns:a16="http://schemas.microsoft.com/office/drawing/2014/main" id="{26E8E695-5321-8E4C-A8F7-0415F31126BF}"/>
              </a:ext>
            </a:extLst>
          </p:cNvPr>
          <p:cNvSpPr txBox="1"/>
          <p:nvPr/>
        </p:nvSpPr>
        <p:spPr>
          <a:xfrm>
            <a:off x="3564809" y="1047579"/>
            <a:ext cx="2336800" cy="307777"/>
          </a:xfrm>
          <a:prstGeom prst="rect">
            <a:avLst/>
          </a:prstGeom>
          <a:noFill/>
        </p:spPr>
        <p:txBody>
          <a:bodyPr wrap="square" rtlCol="0">
            <a:spAutoFit/>
          </a:bodyPr>
          <a:lstStyle/>
          <a:p>
            <a:r>
              <a:rPr lang="en-US" sz="1400" b="1" dirty="0"/>
              <a:t>Video links</a:t>
            </a:r>
          </a:p>
        </p:txBody>
      </p:sp>
      <p:pic>
        <p:nvPicPr>
          <p:cNvPr id="12" name="Picture 11" descr="A close up of a logo&#10;&#10;Description automatically generated">
            <a:extLst>
              <a:ext uri="{FF2B5EF4-FFF2-40B4-BE49-F238E27FC236}">
                <a16:creationId xmlns:a16="http://schemas.microsoft.com/office/drawing/2014/main" id="{648CCB9D-31DF-A741-AC75-FBD05AC66F62}"/>
              </a:ext>
            </a:extLst>
          </p:cNvPr>
          <p:cNvPicPr>
            <a:picLocks noChangeAspect="1"/>
          </p:cNvPicPr>
          <p:nvPr/>
        </p:nvPicPr>
        <p:blipFill>
          <a:blip r:embed="rId5"/>
          <a:stretch>
            <a:fillRect/>
          </a:stretch>
        </p:blipFill>
        <p:spPr>
          <a:xfrm>
            <a:off x="3239802" y="1248298"/>
            <a:ext cx="387350" cy="387350"/>
          </a:xfrm>
          <a:prstGeom prst="rect">
            <a:avLst/>
          </a:prstGeom>
        </p:spPr>
      </p:pic>
      <p:sp>
        <p:nvSpPr>
          <p:cNvPr id="13" name="TextBox 12">
            <a:extLst>
              <a:ext uri="{FF2B5EF4-FFF2-40B4-BE49-F238E27FC236}">
                <a16:creationId xmlns:a16="http://schemas.microsoft.com/office/drawing/2014/main" id="{CEBB6931-FD67-EC4E-8E9C-DDFAC0F06DEE}"/>
              </a:ext>
            </a:extLst>
          </p:cNvPr>
          <p:cNvSpPr txBox="1"/>
          <p:nvPr/>
        </p:nvSpPr>
        <p:spPr>
          <a:xfrm>
            <a:off x="3588771" y="1231724"/>
            <a:ext cx="3126935" cy="276999"/>
          </a:xfrm>
          <a:prstGeom prst="rect">
            <a:avLst/>
          </a:prstGeom>
          <a:noFill/>
        </p:spPr>
        <p:txBody>
          <a:bodyPr wrap="square" rtlCol="0">
            <a:spAutoFit/>
          </a:bodyPr>
          <a:lstStyle/>
          <a:p>
            <a:r>
              <a:rPr lang="en-GB" sz="1200" dirty="0"/>
              <a:t>Introducing China- </a:t>
            </a:r>
            <a:r>
              <a:rPr lang="en-GB" sz="1200" dirty="0">
                <a:hlinkClick r:id="rId6"/>
              </a:rPr>
              <a:t>https://</a:t>
            </a:r>
            <a:r>
              <a:rPr lang="en-GB" sz="1200" dirty="0" smtClean="0">
                <a:hlinkClick r:id="rId6"/>
              </a:rPr>
              <a:t>bit.ly/34qNwu2</a:t>
            </a:r>
            <a:r>
              <a:rPr lang="en-GB" sz="1200" dirty="0" smtClean="0"/>
              <a:t> </a:t>
            </a:r>
            <a:endParaRPr lang="en-GB" sz="1200" dirty="0" smtClean="0"/>
          </a:p>
        </p:txBody>
      </p:sp>
      <p:sp>
        <p:nvSpPr>
          <p:cNvPr id="17" name="Rectangle 16">
            <a:extLst>
              <a:ext uri="{FF2B5EF4-FFF2-40B4-BE49-F238E27FC236}">
                <a16:creationId xmlns:a16="http://schemas.microsoft.com/office/drawing/2014/main" id="{0AA5FD20-CB4A-4B49-AF00-79A511B4BF9B}"/>
              </a:ext>
            </a:extLst>
          </p:cNvPr>
          <p:cNvSpPr/>
          <p:nvPr/>
        </p:nvSpPr>
        <p:spPr>
          <a:xfrm>
            <a:off x="133351" y="2233427"/>
            <a:ext cx="6509587" cy="1396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tx1"/>
                </a:solidFill>
              </a:rPr>
              <a:t>        </a:t>
            </a:r>
            <a:endParaRPr lang="en-US" sz="1300" dirty="0">
              <a:solidFill>
                <a:srgbClr val="002060"/>
              </a:solidFill>
            </a:endParaRPr>
          </a:p>
        </p:txBody>
      </p:sp>
      <p:sp>
        <p:nvSpPr>
          <p:cNvPr id="24" name="TextBox 23">
            <a:extLst>
              <a:ext uri="{FF2B5EF4-FFF2-40B4-BE49-F238E27FC236}">
                <a16:creationId xmlns:a16="http://schemas.microsoft.com/office/drawing/2014/main" id="{8E0A93AC-38D0-AE41-A3C7-632F0630099D}"/>
              </a:ext>
            </a:extLst>
          </p:cNvPr>
          <p:cNvSpPr txBox="1"/>
          <p:nvPr/>
        </p:nvSpPr>
        <p:spPr>
          <a:xfrm>
            <a:off x="495817" y="5154653"/>
            <a:ext cx="6045200" cy="461665"/>
          </a:xfrm>
          <a:prstGeom prst="rect">
            <a:avLst/>
          </a:prstGeom>
          <a:noFill/>
          <a:ln>
            <a:solidFill>
              <a:schemeClr val="accent1">
                <a:shade val="50000"/>
              </a:schemeClr>
            </a:solidFill>
            <a:prstDash val="dash"/>
          </a:ln>
        </p:spPr>
        <p:txBody>
          <a:bodyPr wrap="square" rtlCol="0">
            <a:spAutoFit/>
          </a:bodyPr>
          <a:lstStyle/>
          <a:p>
            <a:r>
              <a:rPr lang="en-US" sz="1200" b="1" dirty="0" smtClean="0"/>
              <a:t>Physical Geography</a:t>
            </a:r>
            <a:r>
              <a:rPr lang="en-US" sz="1200" dirty="0" smtClean="0"/>
              <a:t> is about the Earth’s natural features (mountains, weather, rivers, etc</a:t>
            </a:r>
            <a:r>
              <a:rPr lang="en-US" sz="1200" dirty="0" smtClean="0"/>
              <a:t>.)</a:t>
            </a:r>
          </a:p>
          <a:p>
            <a:r>
              <a:rPr lang="en-US" sz="1200" b="1" dirty="0" smtClean="0"/>
              <a:t>Human Geography</a:t>
            </a:r>
            <a:r>
              <a:rPr lang="en-US" sz="1200" dirty="0" smtClean="0"/>
              <a:t> is about how human activity </a:t>
            </a:r>
            <a:r>
              <a:rPr lang="en-US" sz="1200" dirty="0" smtClean="0"/>
              <a:t>affects or is influenced by the earth’s surface.</a:t>
            </a:r>
            <a:endParaRPr lang="en-US" sz="1200" b="1" dirty="0"/>
          </a:p>
        </p:txBody>
      </p:sp>
      <p:pic>
        <p:nvPicPr>
          <p:cNvPr id="26" name="Picture 25" descr="A close up of a logo&#10;&#10;Description automatically generated">
            <a:extLst>
              <a:ext uri="{FF2B5EF4-FFF2-40B4-BE49-F238E27FC236}">
                <a16:creationId xmlns:a16="http://schemas.microsoft.com/office/drawing/2014/main" id="{F99E1518-AF30-B54D-8A99-EDF5AD3AF0D7}"/>
              </a:ext>
            </a:extLst>
          </p:cNvPr>
          <p:cNvPicPr>
            <a:picLocks noChangeAspect="1"/>
          </p:cNvPicPr>
          <p:nvPr/>
        </p:nvPicPr>
        <p:blipFill>
          <a:blip r:embed="rId7"/>
          <a:stretch>
            <a:fillRect/>
          </a:stretch>
        </p:blipFill>
        <p:spPr>
          <a:xfrm>
            <a:off x="69530" y="5080435"/>
            <a:ext cx="387350" cy="387350"/>
          </a:xfrm>
          <a:prstGeom prst="rect">
            <a:avLst/>
          </a:prstGeom>
        </p:spPr>
      </p:pic>
      <p:sp>
        <p:nvSpPr>
          <p:cNvPr id="35" name="TextBox 34">
            <a:extLst>
              <a:ext uri="{FF2B5EF4-FFF2-40B4-BE49-F238E27FC236}">
                <a16:creationId xmlns:a16="http://schemas.microsoft.com/office/drawing/2014/main" id="{6C6F89CE-ABB7-B044-B98A-055697C04D29}"/>
              </a:ext>
            </a:extLst>
          </p:cNvPr>
          <p:cNvSpPr txBox="1"/>
          <p:nvPr/>
        </p:nvSpPr>
        <p:spPr>
          <a:xfrm>
            <a:off x="25399" y="-37899"/>
            <a:ext cx="2038531" cy="430887"/>
          </a:xfrm>
          <a:prstGeom prst="rect">
            <a:avLst/>
          </a:prstGeom>
          <a:noFill/>
        </p:spPr>
        <p:txBody>
          <a:bodyPr wrap="square" rtlCol="0">
            <a:spAutoFit/>
          </a:bodyPr>
          <a:lstStyle/>
          <a:p>
            <a:r>
              <a:rPr lang="en-US" sz="2200" b="1" dirty="0" smtClean="0">
                <a:solidFill>
                  <a:schemeClr val="bg1"/>
                </a:solidFill>
              </a:rPr>
              <a:t>Changing China</a:t>
            </a:r>
            <a:endParaRPr lang="en-US" sz="2200" b="1" dirty="0">
              <a:solidFill>
                <a:schemeClr val="bg1"/>
              </a:solidFill>
            </a:endParaRPr>
          </a:p>
        </p:txBody>
      </p:sp>
      <p:sp>
        <p:nvSpPr>
          <p:cNvPr id="36" name="TextBox 35">
            <a:extLst>
              <a:ext uri="{FF2B5EF4-FFF2-40B4-BE49-F238E27FC236}">
                <a16:creationId xmlns:a16="http://schemas.microsoft.com/office/drawing/2014/main" id="{D931AD9E-8904-DB46-B074-78BF428CB02A}"/>
              </a:ext>
            </a:extLst>
          </p:cNvPr>
          <p:cNvSpPr txBox="1"/>
          <p:nvPr/>
        </p:nvSpPr>
        <p:spPr>
          <a:xfrm>
            <a:off x="25400" y="706793"/>
            <a:ext cx="6832600" cy="461665"/>
          </a:xfrm>
          <a:prstGeom prst="rect">
            <a:avLst/>
          </a:prstGeom>
          <a:noFill/>
        </p:spPr>
        <p:txBody>
          <a:bodyPr wrap="square" rtlCol="0">
            <a:spAutoFit/>
          </a:bodyPr>
          <a:lstStyle/>
          <a:p>
            <a:r>
              <a:rPr lang="en-US" sz="1200" b="1" dirty="0" smtClean="0"/>
              <a:t>Instructions:  </a:t>
            </a:r>
            <a:r>
              <a:rPr lang="en-US" sz="1200" dirty="0" smtClean="0"/>
              <a:t>For each worksheet page, first follow the directions for learning (in black).  Second, answer the illustrating your knowledge questions (in dark blue).</a:t>
            </a:r>
            <a:endParaRPr lang="en-US" sz="1200" dirty="0"/>
          </a:p>
        </p:txBody>
      </p:sp>
      <p:pic>
        <p:nvPicPr>
          <p:cNvPr id="37" name="Picture 2" descr="Map China; GinkgoMaps continent: Asia; region: China"/>
          <p:cNvPicPr>
            <a:picLocks noChangeAspect="1" noChangeArrowheads="1"/>
          </p:cNvPicPr>
          <p:nvPr/>
        </p:nvPicPr>
        <p:blipFill rotWithShape="1">
          <a:blip r:embed="rId8">
            <a:extLst>
              <a:ext uri="{28A0092B-C50C-407E-A947-70E740481C1C}">
                <a14:useLocalDpi xmlns:a14="http://schemas.microsoft.com/office/drawing/2010/main" val="0"/>
              </a:ext>
            </a:extLst>
          </a:blip>
          <a:srcRect l="2109" t="8801" r="597" b="18260"/>
          <a:stretch/>
        </p:blipFill>
        <p:spPr bwMode="auto">
          <a:xfrm>
            <a:off x="1661723" y="5689744"/>
            <a:ext cx="5196277" cy="4190164"/>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7" descr="A close up of a logo&#10;&#10;Description automatically generated">
            <a:extLst>
              <a:ext uri="{FF2B5EF4-FFF2-40B4-BE49-F238E27FC236}">
                <a16:creationId xmlns:a16="http://schemas.microsoft.com/office/drawing/2014/main" id="{147B2FFF-17F5-A04D-953B-EC53D2BD96F5}"/>
              </a:ext>
            </a:extLst>
          </p:cNvPr>
          <p:cNvPicPr>
            <a:picLocks noChangeAspect="1"/>
          </p:cNvPicPr>
          <p:nvPr/>
        </p:nvPicPr>
        <p:blipFill>
          <a:blip r:embed="rId9"/>
          <a:stretch>
            <a:fillRect/>
          </a:stretch>
        </p:blipFill>
        <p:spPr>
          <a:xfrm flipH="1">
            <a:off x="427945" y="5687425"/>
            <a:ext cx="184558" cy="184558"/>
          </a:xfrm>
          <a:prstGeom prst="rect">
            <a:avLst/>
          </a:prstGeom>
        </p:spPr>
      </p:pic>
      <p:pic>
        <p:nvPicPr>
          <p:cNvPr id="39" name="Picture 38" descr="A close up of a logo&#10;&#10;Description automatically generated">
            <a:extLst>
              <a:ext uri="{FF2B5EF4-FFF2-40B4-BE49-F238E27FC236}">
                <a16:creationId xmlns:a16="http://schemas.microsoft.com/office/drawing/2014/main" id="{9AD18B9C-156B-2D4B-8A85-482C8645D7AF}"/>
              </a:ext>
            </a:extLst>
          </p:cNvPr>
          <p:cNvPicPr>
            <a:picLocks noChangeAspect="1"/>
          </p:cNvPicPr>
          <p:nvPr/>
        </p:nvPicPr>
        <p:blipFill>
          <a:blip r:embed="rId5"/>
          <a:stretch>
            <a:fillRect/>
          </a:stretch>
        </p:blipFill>
        <p:spPr>
          <a:xfrm>
            <a:off x="185964" y="2267976"/>
            <a:ext cx="348346" cy="348346"/>
          </a:xfrm>
          <a:prstGeom prst="rect">
            <a:avLst/>
          </a:prstGeom>
        </p:spPr>
      </p:pic>
      <p:sp>
        <p:nvSpPr>
          <p:cNvPr id="40" name="TextBox 39">
            <a:extLst>
              <a:ext uri="{FF2B5EF4-FFF2-40B4-BE49-F238E27FC236}">
                <a16:creationId xmlns:a16="http://schemas.microsoft.com/office/drawing/2014/main" id="{E1F2C942-3FCE-9947-A818-6199343DD445}"/>
              </a:ext>
            </a:extLst>
          </p:cNvPr>
          <p:cNvSpPr txBox="1"/>
          <p:nvPr/>
        </p:nvSpPr>
        <p:spPr>
          <a:xfrm>
            <a:off x="534310" y="2176464"/>
            <a:ext cx="6097812" cy="430887"/>
          </a:xfrm>
          <a:prstGeom prst="rect">
            <a:avLst/>
          </a:prstGeom>
          <a:noFill/>
        </p:spPr>
        <p:txBody>
          <a:bodyPr wrap="square" rtlCol="0">
            <a:spAutoFit/>
          </a:bodyPr>
          <a:lstStyle/>
          <a:p>
            <a:r>
              <a:rPr lang="en-US" sz="1050" b="1" dirty="0" smtClean="0"/>
              <a:t>Task 1&amp;2- Use your own knowledge to create a spider diagram showing what you already know about China. Now watch the introducing </a:t>
            </a:r>
            <a:r>
              <a:rPr lang="en-US" sz="1050" b="1" dirty="0" err="1" smtClean="0"/>
              <a:t>chian</a:t>
            </a:r>
            <a:r>
              <a:rPr lang="en-US" sz="1050" b="1" dirty="0" smtClean="0"/>
              <a:t> video and add to your notes to show what </a:t>
            </a:r>
            <a:r>
              <a:rPr lang="en-US" sz="1050" b="1" dirty="0"/>
              <a:t>C</a:t>
            </a:r>
            <a:r>
              <a:rPr lang="en-US" sz="1050" b="1" dirty="0" smtClean="0"/>
              <a:t>hina is like. </a:t>
            </a:r>
            <a:endParaRPr lang="en-US" sz="1050" dirty="0">
              <a:solidFill>
                <a:srgbClr val="002060"/>
              </a:solidFill>
            </a:endParaRPr>
          </a:p>
        </p:txBody>
      </p:sp>
      <p:pic>
        <p:nvPicPr>
          <p:cNvPr id="41" name="Picture 40" descr="A close up of a logo&#10;&#10;Description automatically generated">
            <a:extLst>
              <a:ext uri="{FF2B5EF4-FFF2-40B4-BE49-F238E27FC236}">
                <a16:creationId xmlns:a16="http://schemas.microsoft.com/office/drawing/2014/main" id="{9048A9C2-96EA-8E40-9F40-78F0F4D156D8}"/>
              </a:ext>
            </a:extLst>
          </p:cNvPr>
          <p:cNvPicPr>
            <a:picLocks noChangeAspect="1"/>
          </p:cNvPicPr>
          <p:nvPr/>
        </p:nvPicPr>
        <p:blipFill>
          <a:blip r:embed="rId9"/>
          <a:stretch>
            <a:fillRect/>
          </a:stretch>
        </p:blipFill>
        <p:spPr>
          <a:xfrm flipH="1">
            <a:off x="41932" y="3714952"/>
            <a:ext cx="357447" cy="357447"/>
          </a:xfrm>
          <a:prstGeom prst="rect">
            <a:avLst/>
          </a:prstGeom>
        </p:spPr>
      </p:pic>
      <p:sp>
        <p:nvSpPr>
          <p:cNvPr id="42" name="TextBox 41">
            <a:extLst>
              <a:ext uri="{FF2B5EF4-FFF2-40B4-BE49-F238E27FC236}">
                <a16:creationId xmlns:a16="http://schemas.microsoft.com/office/drawing/2014/main" id="{06D35621-6DB4-2147-AAB5-53DD691A029F}"/>
              </a:ext>
            </a:extLst>
          </p:cNvPr>
          <p:cNvSpPr txBox="1"/>
          <p:nvPr/>
        </p:nvSpPr>
        <p:spPr>
          <a:xfrm>
            <a:off x="418709" y="3684599"/>
            <a:ext cx="6224229" cy="461665"/>
          </a:xfrm>
          <a:prstGeom prst="rect">
            <a:avLst/>
          </a:prstGeom>
          <a:noFill/>
        </p:spPr>
        <p:txBody>
          <a:bodyPr wrap="square" rtlCol="0">
            <a:spAutoFit/>
          </a:bodyPr>
          <a:lstStyle/>
          <a:p>
            <a:r>
              <a:rPr lang="en-US" sz="1200" b="1" dirty="0" smtClean="0"/>
              <a:t>Task 3- Use the Maps of China information to write a short paragraph describing the location of China.</a:t>
            </a:r>
            <a:endParaRPr lang="en-US" sz="1200" dirty="0">
              <a:solidFill>
                <a:srgbClr val="002060"/>
              </a:solidFill>
            </a:endParaRPr>
          </a:p>
        </p:txBody>
      </p:sp>
      <p:sp>
        <p:nvSpPr>
          <p:cNvPr id="4" name="TextBox 3"/>
          <p:cNvSpPr txBox="1"/>
          <p:nvPr/>
        </p:nvSpPr>
        <p:spPr>
          <a:xfrm>
            <a:off x="68116" y="5928237"/>
            <a:ext cx="1894114" cy="3816429"/>
          </a:xfrm>
          <a:prstGeom prst="rect">
            <a:avLst/>
          </a:prstGeom>
          <a:noFill/>
        </p:spPr>
        <p:txBody>
          <a:bodyPr wrap="square" rtlCol="0">
            <a:spAutoFit/>
          </a:bodyPr>
          <a:lstStyle/>
          <a:p>
            <a:r>
              <a:rPr lang="en-GB" sz="1100" b="1" dirty="0"/>
              <a:t>Main task 4. (10mins)</a:t>
            </a:r>
            <a:r>
              <a:rPr lang="en-GB" sz="1100" dirty="0"/>
              <a:t/>
            </a:r>
            <a:br>
              <a:rPr lang="en-GB" sz="1100" dirty="0"/>
            </a:br>
            <a:r>
              <a:rPr lang="en-GB" sz="1100" dirty="0"/>
              <a:t>Use the </a:t>
            </a:r>
            <a:r>
              <a:rPr lang="en-GB" sz="1100" dirty="0" smtClean="0"/>
              <a:t>‘Human and physical features maps’ </a:t>
            </a:r>
            <a:r>
              <a:rPr lang="en-GB" sz="1100" dirty="0"/>
              <a:t>to add the bordering countries and following cities to your map:</a:t>
            </a:r>
            <a:r>
              <a:rPr lang="en-GB" sz="1100" dirty="0"/>
              <a:t/>
            </a:r>
            <a:br>
              <a:rPr lang="en-GB" sz="1100" dirty="0"/>
            </a:br>
            <a:r>
              <a:rPr lang="en-GB" sz="1100" dirty="0" smtClean="0"/>
              <a:t>Shanghai</a:t>
            </a:r>
            <a:r>
              <a:rPr lang="en-GB" sz="1100" dirty="0"/>
              <a:t>, </a:t>
            </a:r>
            <a:r>
              <a:rPr lang="en-GB" sz="1100" dirty="0" err="1"/>
              <a:t>Guagzhou</a:t>
            </a:r>
            <a:r>
              <a:rPr lang="en-GB" sz="1100" dirty="0"/>
              <a:t>, Chongqing, Qingdao, Tianjin, </a:t>
            </a:r>
            <a:r>
              <a:rPr lang="en-GB" sz="1100" dirty="0" err="1"/>
              <a:t>Shanyang</a:t>
            </a:r>
            <a:r>
              <a:rPr lang="en-GB" sz="1100" dirty="0" smtClean="0"/>
              <a:t>, </a:t>
            </a:r>
            <a:r>
              <a:rPr lang="en-GB" sz="1100" dirty="0"/>
              <a:t>Wuhan, Tianjin.</a:t>
            </a:r>
            <a:r>
              <a:rPr lang="en-GB" sz="1100" dirty="0"/>
              <a:t/>
            </a:r>
            <a:br>
              <a:rPr lang="en-GB" sz="1100" dirty="0"/>
            </a:br>
            <a:r>
              <a:rPr lang="en-GB" sz="1100" dirty="0"/>
              <a:t>Now label at least 5 of the bordering countries. For example, Mongolia, Russia, North Korea, Vietnam and Laos</a:t>
            </a:r>
            <a:r>
              <a:rPr lang="en-GB" sz="1100" dirty="0" smtClean="0"/>
              <a:t>.</a:t>
            </a:r>
          </a:p>
          <a:p>
            <a:endParaRPr lang="en-GB" sz="1100" dirty="0"/>
          </a:p>
          <a:p>
            <a:r>
              <a:rPr lang="en-GB" sz="1100" b="1" dirty="0"/>
              <a:t>Main task 5 (10mins)</a:t>
            </a:r>
            <a:r>
              <a:rPr lang="en-GB" sz="1100" dirty="0"/>
              <a:t/>
            </a:r>
            <a:br>
              <a:rPr lang="en-GB" sz="1100" dirty="0"/>
            </a:br>
            <a:r>
              <a:rPr lang="en-GB" sz="1100" dirty="0"/>
              <a:t>Now use a </a:t>
            </a:r>
            <a:r>
              <a:rPr lang="en-GB" sz="1100" dirty="0" err="1"/>
              <a:t>colored</a:t>
            </a:r>
            <a:r>
              <a:rPr lang="en-GB" sz="1100" dirty="0"/>
              <a:t> pencil to shade the map to show the relief of the land. Use this map to help you! You should shade the highest areas in a darker colour and the lower areas in a lighter shade. </a:t>
            </a:r>
            <a:endParaRPr lang="en-GB" sz="1100" dirty="0"/>
          </a:p>
        </p:txBody>
      </p:sp>
      <p:pic>
        <p:nvPicPr>
          <p:cNvPr id="43" name="Picture 42" descr="A close up of a logo&#10;&#10;Description automatically generated">
            <a:extLst>
              <a:ext uri="{FF2B5EF4-FFF2-40B4-BE49-F238E27FC236}">
                <a16:creationId xmlns:a16="http://schemas.microsoft.com/office/drawing/2014/main" id="{D14560ED-672F-4448-B29A-0864A214A2E8}"/>
              </a:ext>
            </a:extLst>
          </p:cNvPr>
          <p:cNvPicPr>
            <a:picLocks noChangeAspect="1"/>
          </p:cNvPicPr>
          <p:nvPr/>
        </p:nvPicPr>
        <p:blipFill>
          <a:blip r:embed="rId2"/>
          <a:stretch>
            <a:fillRect/>
          </a:stretch>
        </p:blipFill>
        <p:spPr>
          <a:xfrm>
            <a:off x="96566" y="5661209"/>
            <a:ext cx="263571" cy="263571"/>
          </a:xfrm>
          <a:prstGeom prst="rect">
            <a:avLst/>
          </a:prstGeom>
        </p:spPr>
      </p:pic>
      <p:pic>
        <p:nvPicPr>
          <p:cNvPr id="11" name="Picture 10"/>
          <p:cNvPicPr>
            <a:picLocks noChangeAspect="1"/>
          </p:cNvPicPr>
          <p:nvPr/>
        </p:nvPicPr>
        <p:blipFill rotWithShape="1">
          <a:blip r:embed="rId10"/>
          <a:srcRect b="12059"/>
          <a:stretch/>
        </p:blipFill>
        <p:spPr>
          <a:xfrm>
            <a:off x="0" y="1656"/>
            <a:ext cx="4099510" cy="703251"/>
          </a:xfrm>
          <a:prstGeom prst="rect">
            <a:avLst/>
          </a:prstGeom>
        </p:spPr>
      </p:pic>
      <p:sp>
        <p:nvSpPr>
          <p:cNvPr id="14" name="Rectangle 13"/>
          <p:cNvSpPr/>
          <p:nvPr/>
        </p:nvSpPr>
        <p:spPr>
          <a:xfrm>
            <a:off x="-42168" y="-68677"/>
            <a:ext cx="2114681" cy="461665"/>
          </a:xfrm>
          <a:prstGeom prst="rect">
            <a:avLst/>
          </a:prstGeom>
          <a:noFill/>
        </p:spPr>
        <p:txBody>
          <a:bodyPr wrap="none" lIns="91440" tIns="45720" rIns="91440" bIns="45720">
            <a:spAutoFit/>
          </a:bodyPr>
          <a:lstStyle/>
          <a:p>
            <a:pPr algn="ctr"/>
            <a:r>
              <a:rPr lang="en-US" sz="2400" dirty="0" smtClean="0">
                <a:ln w="0"/>
                <a:solidFill>
                  <a:schemeClr val="bg1"/>
                </a:solidFill>
                <a:effectLst>
                  <a:outerShdw blurRad="38100" dist="19050" dir="2700000" algn="tl" rotWithShape="0">
                    <a:schemeClr val="dk1">
                      <a:alpha val="40000"/>
                    </a:schemeClr>
                  </a:outerShdw>
                </a:effectLst>
              </a:rPr>
              <a:t>Changing China</a:t>
            </a:r>
            <a:endParaRPr lang="en-US" sz="24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39201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520FD69-743C-3240-BB11-92A55BD77E0C}"/>
              </a:ext>
            </a:extLst>
          </p:cNvPr>
          <p:cNvSpPr txBox="1"/>
          <p:nvPr/>
        </p:nvSpPr>
        <p:spPr>
          <a:xfrm>
            <a:off x="3949140" y="757999"/>
            <a:ext cx="2336800" cy="307777"/>
          </a:xfrm>
          <a:prstGeom prst="rect">
            <a:avLst/>
          </a:prstGeom>
          <a:noFill/>
        </p:spPr>
        <p:txBody>
          <a:bodyPr wrap="square" rtlCol="0">
            <a:spAutoFit/>
          </a:bodyPr>
          <a:lstStyle/>
          <a:p>
            <a:r>
              <a:rPr lang="en-US" sz="1400" b="1" dirty="0"/>
              <a:t>Video links</a:t>
            </a:r>
          </a:p>
        </p:txBody>
      </p:sp>
      <p:pic>
        <p:nvPicPr>
          <p:cNvPr id="9" name="Picture 8" descr="A close up of a logo&#10;&#10;Description automatically generated">
            <a:extLst>
              <a:ext uri="{FF2B5EF4-FFF2-40B4-BE49-F238E27FC236}">
                <a16:creationId xmlns:a16="http://schemas.microsoft.com/office/drawing/2014/main" id="{9AD18B9C-156B-2D4B-8A85-482C8645D7AF}"/>
              </a:ext>
            </a:extLst>
          </p:cNvPr>
          <p:cNvPicPr>
            <a:picLocks noChangeAspect="1"/>
          </p:cNvPicPr>
          <p:nvPr/>
        </p:nvPicPr>
        <p:blipFill>
          <a:blip r:embed="rId3"/>
          <a:stretch>
            <a:fillRect/>
          </a:stretch>
        </p:blipFill>
        <p:spPr>
          <a:xfrm>
            <a:off x="3568133" y="743383"/>
            <a:ext cx="387350" cy="387350"/>
          </a:xfrm>
          <a:prstGeom prst="rect">
            <a:avLst/>
          </a:prstGeom>
        </p:spPr>
      </p:pic>
      <p:sp>
        <p:nvSpPr>
          <p:cNvPr id="10" name="TextBox 9">
            <a:extLst>
              <a:ext uri="{FF2B5EF4-FFF2-40B4-BE49-F238E27FC236}">
                <a16:creationId xmlns:a16="http://schemas.microsoft.com/office/drawing/2014/main" id="{54B76743-367A-B44E-A676-1D27CA60237F}"/>
              </a:ext>
            </a:extLst>
          </p:cNvPr>
          <p:cNvSpPr txBox="1"/>
          <p:nvPr/>
        </p:nvSpPr>
        <p:spPr>
          <a:xfrm>
            <a:off x="3955483" y="911887"/>
            <a:ext cx="2833676" cy="646331"/>
          </a:xfrm>
          <a:prstGeom prst="rect">
            <a:avLst/>
          </a:prstGeom>
          <a:noFill/>
        </p:spPr>
        <p:txBody>
          <a:bodyPr wrap="square" rtlCol="0">
            <a:spAutoFit/>
          </a:bodyPr>
          <a:lstStyle/>
          <a:p>
            <a:r>
              <a:rPr lang="en-US" sz="1200" dirty="0" smtClean="0"/>
              <a:t>Time Lapse </a:t>
            </a:r>
            <a:r>
              <a:rPr lang="en-US" sz="1200" dirty="0"/>
              <a:t>of China- </a:t>
            </a:r>
            <a:r>
              <a:rPr lang="en-US" sz="1200" dirty="0">
                <a:hlinkClick r:id="rId4"/>
              </a:rPr>
              <a:t>https://</a:t>
            </a:r>
            <a:r>
              <a:rPr lang="en-US" sz="1200" dirty="0" smtClean="0">
                <a:hlinkClick r:id="rId4"/>
              </a:rPr>
              <a:t>bit.ly/2EyqSFu</a:t>
            </a:r>
            <a:r>
              <a:rPr lang="en-US" sz="1200" dirty="0" smtClean="0"/>
              <a:t>  </a:t>
            </a:r>
            <a:endParaRPr lang="en-US" sz="1200" dirty="0" smtClean="0"/>
          </a:p>
          <a:p>
            <a:endParaRPr lang="en-US" sz="1200" dirty="0"/>
          </a:p>
        </p:txBody>
      </p:sp>
      <p:sp>
        <p:nvSpPr>
          <p:cNvPr id="11" name="TextBox 10">
            <a:extLst>
              <a:ext uri="{FF2B5EF4-FFF2-40B4-BE49-F238E27FC236}">
                <a16:creationId xmlns:a16="http://schemas.microsoft.com/office/drawing/2014/main" id="{B41E70CD-CB9A-E848-8024-96C6202C7DA3}"/>
              </a:ext>
            </a:extLst>
          </p:cNvPr>
          <p:cNvSpPr txBox="1"/>
          <p:nvPr/>
        </p:nvSpPr>
        <p:spPr>
          <a:xfrm>
            <a:off x="570936" y="745526"/>
            <a:ext cx="2336800" cy="307777"/>
          </a:xfrm>
          <a:prstGeom prst="rect">
            <a:avLst/>
          </a:prstGeom>
          <a:noFill/>
        </p:spPr>
        <p:txBody>
          <a:bodyPr wrap="square" rtlCol="0">
            <a:spAutoFit/>
          </a:bodyPr>
          <a:lstStyle/>
          <a:p>
            <a:r>
              <a:rPr lang="en-US" sz="1400" b="1" dirty="0"/>
              <a:t>Independent research links</a:t>
            </a:r>
          </a:p>
        </p:txBody>
      </p:sp>
      <p:pic>
        <p:nvPicPr>
          <p:cNvPr id="12" name="Picture 11" descr="A close up of a logo&#10;&#10;Description automatically generated">
            <a:extLst>
              <a:ext uri="{FF2B5EF4-FFF2-40B4-BE49-F238E27FC236}">
                <a16:creationId xmlns:a16="http://schemas.microsoft.com/office/drawing/2014/main" id="{60AF999B-0F55-B447-B866-8C676BC40324}"/>
              </a:ext>
            </a:extLst>
          </p:cNvPr>
          <p:cNvPicPr>
            <a:picLocks noChangeAspect="1"/>
          </p:cNvPicPr>
          <p:nvPr/>
        </p:nvPicPr>
        <p:blipFill>
          <a:blip r:embed="rId5"/>
          <a:stretch>
            <a:fillRect/>
          </a:stretch>
        </p:blipFill>
        <p:spPr>
          <a:xfrm>
            <a:off x="196287" y="768783"/>
            <a:ext cx="387350" cy="387350"/>
          </a:xfrm>
          <a:prstGeom prst="rect">
            <a:avLst/>
          </a:prstGeom>
        </p:spPr>
      </p:pic>
      <p:sp>
        <p:nvSpPr>
          <p:cNvPr id="13" name="TextBox 12">
            <a:extLst>
              <a:ext uri="{FF2B5EF4-FFF2-40B4-BE49-F238E27FC236}">
                <a16:creationId xmlns:a16="http://schemas.microsoft.com/office/drawing/2014/main" id="{2A4D52BC-B5A9-F24E-9BF7-EDB107514238}"/>
              </a:ext>
            </a:extLst>
          </p:cNvPr>
          <p:cNvSpPr txBox="1"/>
          <p:nvPr/>
        </p:nvSpPr>
        <p:spPr>
          <a:xfrm>
            <a:off x="561414" y="991490"/>
            <a:ext cx="3022599" cy="646331"/>
          </a:xfrm>
          <a:prstGeom prst="rect">
            <a:avLst/>
          </a:prstGeom>
          <a:noFill/>
        </p:spPr>
        <p:txBody>
          <a:bodyPr wrap="square" rtlCol="0">
            <a:spAutoFit/>
          </a:bodyPr>
          <a:lstStyle/>
          <a:p>
            <a:r>
              <a:rPr lang="en-US" sz="1200" dirty="0" smtClean="0"/>
              <a:t>Key changes in China. </a:t>
            </a:r>
          </a:p>
          <a:p>
            <a:r>
              <a:rPr lang="en-US" sz="1200" dirty="0">
                <a:hlinkClick r:id="rId6"/>
              </a:rPr>
              <a:t>https://</a:t>
            </a:r>
            <a:r>
              <a:rPr lang="en-US" sz="1200" dirty="0" smtClean="0">
                <a:hlinkClick r:id="rId6"/>
              </a:rPr>
              <a:t>bbc.in/2QmuI7g</a:t>
            </a:r>
            <a:endParaRPr lang="en-US" sz="1200" dirty="0" smtClean="0"/>
          </a:p>
          <a:p>
            <a:r>
              <a:rPr lang="en-US" sz="1200" dirty="0"/>
              <a:t>China headlines- </a:t>
            </a:r>
            <a:r>
              <a:rPr lang="en-US" sz="1200" dirty="0">
                <a:hlinkClick r:id="rId7"/>
              </a:rPr>
              <a:t>https://</a:t>
            </a:r>
            <a:r>
              <a:rPr lang="en-US" sz="1200" dirty="0" smtClean="0">
                <a:hlinkClick r:id="rId7"/>
              </a:rPr>
              <a:t>bit.ly/2YsajlF</a:t>
            </a:r>
            <a:r>
              <a:rPr lang="en-US" sz="1200" dirty="0" smtClean="0"/>
              <a:t>  </a:t>
            </a:r>
            <a:endParaRPr lang="en-US" sz="1200" dirty="0" smtClean="0"/>
          </a:p>
        </p:txBody>
      </p:sp>
      <p:sp>
        <p:nvSpPr>
          <p:cNvPr id="17" name="Rectangle 16">
            <a:extLst>
              <a:ext uri="{FF2B5EF4-FFF2-40B4-BE49-F238E27FC236}">
                <a16:creationId xmlns:a16="http://schemas.microsoft.com/office/drawing/2014/main" id="{DD5FEB16-B9A8-6C4A-8E5A-7B538E52E255}"/>
              </a:ext>
            </a:extLst>
          </p:cNvPr>
          <p:cNvSpPr/>
          <p:nvPr/>
        </p:nvSpPr>
        <p:spPr>
          <a:xfrm>
            <a:off x="108051" y="1558218"/>
            <a:ext cx="6523961" cy="1173268"/>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6D35621-6DB4-2147-AAB5-53DD691A029F}"/>
              </a:ext>
            </a:extLst>
          </p:cNvPr>
          <p:cNvSpPr txBox="1"/>
          <p:nvPr/>
        </p:nvSpPr>
        <p:spPr>
          <a:xfrm>
            <a:off x="536014" y="1611952"/>
            <a:ext cx="6095999" cy="461665"/>
          </a:xfrm>
          <a:prstGeom prst="rect">
            <a:avLst/>
          </a:prstGeom>
          <a:noFill/>
        </p:spPr>
        <p:txBody>
          <a:bodyPr wrap="square" rtlCol="0">
            <a:spAutoFit/>
          </a:bodyPr>
          <a:lstStyle/>
          <a:p>
            <a:r>
              <a:rPr lang="en-US" sz="1200" b="1" dirty="0" smtClean="0"/>
              <a:t>Watch</a:t>
            </a:r>
            <a:r>
              <a:rPr lang="en-US" sz="1200" dirty="0" smtClean="0"/>
              <a:t> the Time Lapse of China video. Use this to write a quick description of what has happened to China’s cities overtime. Why do you think this change has happened?</a:t>
            </a:r>
            <a:endParaRPr lang="en-US" sz="1200" dirty="0">
              <a:solidFill>
                <a:srgbClr val="002060"/>
              </a:solidFill>
            </a:endParaRPr>
          </a:p>
        </p:txBody>
      </p:sp>
      <p:sp>
        <p:nvSpPr>
          <p:cNvPr id="24" name="Rounded Rectangle 23">
            <a:extLst>
              <a:ext uri="{FF2B5EF4-FFF2-40B4-BE49-F238E27FC236}">
                <a16:creationId xmlns:a16="http://schemas.microsoft.com/office/drawing/2014/main" id="{77751DAD-9BB4-5D4D-A08F-14C2AEEB619B}"/>
              </a:ext>
            </a:extLst>
          </p:cNvPr>
          <p:cNvSpPr/>
          <p:nvPr/>
        </p:nvSpPr>
        <p:spPr>
          <a:xfrm>
            <a:off x="2806137" y="4008779"/>
            <a:ext cx="1371600" cy="596498"/>
          </a:xfrm>
          <a:prstGeom prst="roundRect">
            <a:avLst>
              <a:gd name="adj" fmla="val 42473"/>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Key Changes in China</a:t>
            </a:r>
            <a:endParaRPr lang="en-US" sz="1200" dirty="0"/>
          </a:p>
        </p:txBody>
      </p:sp>
      <p:sp>
        <p:nvSpPr>
          <p:cNvPr id="27" name="Rectangle 26">
            <a:extLst>
              <a:ext uri="{FF2B5EF4-FFF2-40B4-BE49-F238E27FC236}">
                <a16:creationId xmlns:a16="http://schemas.microsoft.com/office/drawing/2014/main" id="{E9A875FB-AC24-0D4B-917C-F1BB5A4E578E}"/>
              </a:ext>
            </a:extLst>
          </p:cNvPr>
          <p:cNvSpPr/>
          <p:nvPr/>
        </p:nvSpPr>
        <p:spPr>
          <a:xfrm>
            <a:off x="4051300" y="0"/>
            <a:ext cx="2806700" cy="69816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Lesson </a:t>
            </a:r>
            <a:r>
              <a:rPr lang="en-US" sz="1500" dirty="0" smtClean="0"/>
              <a:t>2: How is China Changing?</a:t>
            </a:r>
            <a:endParaRPr lang="en-US" sz="1500" dirty="0"/>
          </a:p>
        </p:txBody>
      </p:sp>
      <p:sp>
        <p:nvSpPr>
          <p:cNvPr id="28" name="TextBox 27">
            <a:extLst>
              <a:ext uri="{FF2B5EF4-FFF2-40B4-BE49-F238E27FC236}">
                <a16:creationId xmlns:a16="http://schemas.microsoft.com/office/drawing/2014/main" id="{6C6F89CE-ABB7-B044-B98A-055697C04D29}"/>
              </a:ext>
            </a:extLst>
          </p:cNvPr>
          <p:cNvSpPr txBox="1"/>
          <p:nvPr/>
        </p:nvSpPr>
        <p:spPr>
          <a:xfrm>
            <a:off x="25399" y="-37899"/>
            <a:ext cx="2038531" cy="430887"/>
          </a:xfrm>
          <a:prstGeom prst="rect">
            <a:avLst/>
          </a:prstGeom>
          <a:noFill/>
        </p:spPr>
        <p:txBody>
          <a:bodyPr wrap="square" rtlCol="0">
            <a:spAutoFit/>
          </a:bodyPr>
          <a:lstStyle/>
          <a:p>
            <a:r>
              <a:rPr lang="en-US" sz="2200" b="1" dirty="0" smtClean="0">
                <a:solidFill>
                  <a:schemeClr val="bg1"/>
                </a:solidFill>
              </a:rPr>
              <a:t>Changing China</a:t>
            </a:r>
            <a:endParaRPr lang="en-US" sz="2200" b="1" dirty="0">
              <a:solidFill>
                <a:schemeClr val="bg1"/>
              </a:solidFill>
            </a:endParaRPr>
          </a:p>
        </p:txBody>
      </p:sp>
      <p:pic>
        <p:nvPicPr>
          <p:cNvPr id="29" name="Picture 28"/>
          <p:cNvPicPr>
            <a:picLocks noChangeAspect="1"/>
          </p:cNvPicPr>
          <p:nvPr/>
        </p:nvPicPr>
        <p:blipFill rotWithShape="1">
          <a:blip r:embed="rId8"/>
          <a:srcRect b="12059"/>
          <a:stretch/>
        </p:blipFill>
        <p:spPr>
          <a:xfrm>
            <a:off x="0" y="1656"/>
            <a:ext cx="4099510" cy="703251"/>
          </a:xfrm>
          <a:prstGeom prst="rect">
            <a:avLst/>
          </a:prstGeom>
        </p:spPr>
      </p:pic>
      <p:sp>
        <p:nvSpPr>
          <p:cNvPr id="30" name="Rectangle 29"/>
          <p:cNvSpPr/>
          <p:nvPr/>
        </p:nvSpPr>
        <p:spPr>
          <a:xfrm>
            <a:off x="-42168" y="-68677"/>
            <a:ext cx="2114681" cy="461665"/>
          </a:xfrm>
          <a:prstGeom prst="rect">
            <a:avLst/>
          </a:prstGeom>
          <a:noFill/>
        </p:spPr>
        <p:txBody>
          <a:bodyPr wrap="none" lIns="91440" tIns="45720" rIns="91440" bIns="45720">
            <a:spAutoFit/>
          </a:bodyPr>
          <a:lstStyle/>
          <a:p>
            <a:pPr algn="ctr"/>
            <a:r>
              <a:rPr lang="en-US" sz="2400" dirty="0" smtClean="0">
                <a:ln w="0"/>
                <a:solidFill>
                  <a:schemeClr val="bg1"/>
                </a:solidFill>
                <a:effectLst>
                  <a:outerShdw blurRad="38100" dist="19050" dir="2700000" algn="tl" rotWithShape="0">
                    <a:schemeClr val="dk1">
                      <a:alpha val="40000"/>
                    </a:schemeClr>
                  </a:outerShdw>
                </a:effectLst>
              </a:rPr>
              <a:t>Changing China</a:t>
            </a:r>
            <a:endParaRPr lang="en-US" sz="2400" b="0" cap="none" spc="0" dirty="0">
              <a:ln w="0"/>
              <a:solidFill>
                <a:schemeClr val="bg1"/>
              </a:solidFill>
              <a:effectLst>
                <a:outerShdw blurRad="38100" dist="19050" dir="2700000" algn="tl" rotWithShape="0">
                  <a:schemeClr val="dk1">
                    <a:alpha val="40000"/>
                  </a:schemeClr>
                </a:outerShdw>
              </a:effectLst>
            </a:endParaRPr>
          </a:p>
        </p:txBody>
      </p:sp>
      <p:pic>
        <p:nvPicPr>
          <p:cNvPr id="31" name="Picture 30" descr="A close up of a logo&#10;&#10;Description automatically generated">
            <a:extLst>
              <a:ext uri="{FF2B5EF4-FFF2-40B4-BE49-F238E27FC236}">
                <a16:creationId xmlns:a16="http://schemas.microsoft.com/office/drawing/2014/main" id="{9AD18B9C-156B-2D4B-8A85-482C8645D7AF}"/>
              </a:ext>
            </a:extLst>
          </p:cNvPr>
          <p:cNvPicPr>
            <a:picLocks noChangeAspect="1"/>
          </p:cNvPicPr>
          <p:nvPr/>
        </p:nvPicPr>
        <p:blipFill>
          <a:blip r:embed="rId3"/>
          <a:stretch>
            <a:fillRect/>
          </a:stretch>
        </p:blipFill>
        <p:spPr>
          <a:xfrm>
            <a:off x="151432" y="1593304"/>
            <a:ext cx="387350" cy="387350"/>
          </a:xfrm>
          <a:prstGeom prst="rect">
            <a:avLst/>
          </a:prstGeom>
        </p:spPr>
      </p:pic>
      <p:pic>
        <p:nvPicPr>
          <p:cNvPr id="32" name="Picture 31" descr="A close up of a logo&#10;&#10;Description automatically generated">
            <a:extLst>
              <a:ext uri="{FF2B5EF4-FFF2-40B4-BE49-F238E27FC236}">
                <a16:creationId xmlns:a16="http://schemas.microsoft.com/office/drawing/2014/main" id="{60AF999B-0F55-B447-B866-8C676BC40324}"/>
              </a:ext>
            </a:extLst>
          </p:cNvPr>
          <p:cNvPicPr>
            <a:picLocks noChangeAspect="1"/>
          </p:cNvPicPr>
          <p:nvPr/>
        </p:nvPicPr>
        <p:blipFill>
          <a:blip r:embed="rId5"/>
          <a:stretch>
            <a:fillRect/>
          </a:stretch>
        </p:blipFill>
        <p:spPr>
          <a:xfrm>
            <a:off x="27235" y="2873181"/>
            <a:ext cx="387350" cy="387350"/>
          </a:xfrm>
          <a:prstGeom prst="rect">
            <a:avLst/>
          </a:prstGeom>
        </p:spPr>
      </p:pic>
      <p:sp>
        <p:nvSpPr>
          <p:cNvPr id="33" name="TextBox 32">
            <a:extLst>
              <a:ext uri="{FF2B5EF4-FFF2-40B4-BE49-F238E27FC236}">
                <a16:creationId xmlns:a16="http://schemas.microsoft.com/office/drawing/2014/main" id="{06D35621-6DB4-2147-AAB5-53DD691A029F}"/>
              </a:ext>
            </a:extLst>
          </p:cNvPr>
          <p:cNvSpPr txBox="1"/>
          <p:nvPr/>
        </p:nvSpPr>
        <p:spPr>
          <a:xfrm>
            <a:off x="520134" y="2867529"/>
            <a:ext cx="6095999" cy="646331"/>
          </a:xfrm>
          <a:prstGeom prst="rect">
            <a:avLst/>
          </a:prstGeom>
          <a:noFill/>
        </p:spPr>
        <p:txBody>
          <a:bodyPr wrap="square" rtlCol="0">
            <a:spAutoFit/>
          </a:bodyPr>
          <a:lstStyle/>
          <a:p>
            <a:r>
              <a:rPr lang="en-US" sz="1200" dirty="0" smtClean="0"/>
              <a:t>Look at the key changes in China research link. Use this to create a spider diagram of the key changes that have happened in China over the last 40 years. You should include at least 10 pieces of information. </a:t>
            </a:r>
            <a:endParaRPr lang="en-US" sz="1200" dirty="0">
              <a:solidFill>
                <a:srgbClr val="00206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453540633"/>
              </p:ext>
            </p:extLst>
          </p:nvPr>
        </p:nvGraphicFramePr>
        <p:xfrm>
          <a:off x="345107" y="5956125"/>
          <a:ext cx="6399198" cy="3720387"/>
        </p:xfrm>
        <a:graphic>
          <a:graphicData uri="http://schemas.openxmlformats.org/drawingml/2006/table">
            <a:tbl>
              <a:tblPr firstRow="1" bandRow="1">
                <a:tableStyleId>{5C22544A-7EE6-4342-B048-85BDC9FD1C3A}</a:tableStyleId>
              </a:tblPr>
              <a:tblGrid>
                <a:gridCol w="2133066">
                  <a:extLst>
                    <a:ext uri="{9D8B030D-6E8A-4147-A177-3AD203B41FA5}">
                      <a16:colId xmlns:a16="http://schemas.microsoft.com/office/drawing/2014/main" val="177671386"/>
                    </a:ext>
                  </a:extLst>
                </a:gridCol>
                <a:gridCol w="2133066">
                  <a:extLst>
                    <a:ext uri="{9D8B030D-6E8A-4147-A177-3AD203B41FA5}">
                      <a16:colId xmlns:a16="http://schemas.microsoft.com/office/drawing/2014/main" val="578441777"/>
                    </a:ext>
                  </a:extLst>
                </a:gridCol>
                <a:gridCol w="2133066">
                  <a:extLst>
                    <a:ext uri="{9D8B030D-6E8A-4147-A177-3AD203B41FA5}">
                      <a16:colId xmlns:a16="http://schemas.microsoft.com/office/drawing/2014/main" val="1394139304"/>
                    </a:ext>
                  </a:extLst>
                </a:gridCol>
              </a:tblGrid>
              <a:tr h="513606">
                <a:tc>
                  <a:txBody>
                    <a:bodyPr/>
                    <a:lstStyle/>
                    <a:p>
                      <a:r>
                        <a:rPr lang="en-GB" dirty="0" smtClean="0"/>
                        <a:t>Social</a:t>
                      </a:r>
                      <a:endParaRPr lang="en-GB" dirty="0"/>
                    </a:p>
                  </a:txBody>
                  <a:tcPr/>
                </a:tc>
                <a:tc>
                  <a:txBody>
                    <a:bodyPr/>
                    <a:lstStyle/>
                    <a:p>
                      <a:r>
                        <a:rPr lang="en-GB" dirty="0" smtClean="0"/>
                        <a:t>Economic</a:t>
                      </a:r>
                      <a:r>
                        <a:rPr lang="en-GB" baseline="0" dirty="0" smtClean="0"/>
                        <a:t> </a:t>
                      </a:r>
                      <a:endParaRPr lang="en-GB" dirty="0"/>
                    </a:p>
                  </a:txBody>
                  <a:tcPr/>
                </a:tc>
                <a:tc>
                  <a:txBody>
                    <a:bodyPr/>
                    <a:lstStyle/>
                    <a:p>
                      <a:r>
                        <a:rPr lang="en-GB" dirty="0" smtClean="0"/>
                        <a:t>Environmental</a:t>
                      </a:r>
                      <a:endParaRPr lang="en-GB" dirty="0"/>
                    </a:p>
                  </a:txBody>
                  <a:tcPr/>
                </a:tc>
                <a:extLst>
                  <a:ext uri="{0D108BD9-81ED-4DB2-BD59-A6C34878D82A}">
                    <a16:rowId xmlns:a16="http://schemas.microsoft.com/office/drawing/2014/main" val="3625981130"/>
                  </a:ext>
                </a:extLst>
              </a:tr>
              <a:tr h="1068927">
                <a:tc>
                  <a:txBody>
                    <a:bodyPr/>
                    <a:lstStyle/>
                    <a:p>
                      <a:endParaRPr lang="en-GB"/>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3517710965"/>
                  </a:ext>
                </a:extLst>
              </a:tr>
              <a:tr h="1068927">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13600675"/>
                  </a:ext>
                </a:extLst>
              </a:tr>
              <a:tr h="1068927">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647316531"/>
                  </a:ext>
                </a:extLst>
              </a:tr>
            </a:tbl>
          </a:graphicData>
        </a:graphic>
      </p:graphicFrame>
      <p:pic>
        <p:nvPicPr>
          <p:cNvPr id="34" name="Picture 33" descr="A close up of a logo&#10;&#10;Description automatically generated">
            <a:extLst>
              <a:ext uri="{FF2B5EF4-FFF2-40B4-BE49-F238E27FC236}">
                <a16:creationId xmlns:a16="http://schemas.microsoft.com/office/drawing/2014/main" id="{147B2FFF-17F5-A04D-953B-EC53D2BD96F5}"/>
              </a:ext>
            </a:extLst>
          </p:cNvPr>
          <p:cNvPicPr>
            <a:picLocks noChangeAspect="1"/>
          </p:cNvPicPr>
          <p:nvPr/>
        </p:nvPicPr>
        <p:blipFill>
          <a:blip r:embed="rId9"/>
          <a:stretch>
            <a:fillRect/>
          </a:stretch>
        </p:blipFill>
        <p:spPr>
          <a:xfrm flipH="1">
            <a:off x="47273" y="5527688"/>
            <a:ext cx="387350" cy="387350"/>
          </a:xfrm>
          <a:prstGeom prst="rect">
            <a:avLst/>
          </a:prstGeom>
        </p:spPr>
      </p:pic>
      <p:sp>
        <p:nvSpPr>
          <p:cNvPr id="35" name="TextBox 34">
            <a:extLst>
              <a:ext uri="{FF2B5EF4-FFF2-40B4-BE49-F238E27FC236}">
                <a16:creationId xmlns:a16="http://schemas.microsoft.com/office/drawing/2014/main" id="{06D35621-6DB4-2147-AAB5-53DD691A029F}"/>
              </a:ext>
            </a:extLst>
          </p:cNvPr>
          <p:cNvSpPr txBox="1"/>
          <p:nvPr/>
        </p:nvSpPr>
        <p:spPr>
          <a:xfrm>
            <a:off x="443937" y="5343133"/>
            <a:ext cx="6300368" cy="646331"/>
          </a:xfrm>
          <a:prstGeom prst="rect">
            <a:avLst/>
          </a:prstGeom>
          <a:noFill/>
        </p:spPr>
        <p:txBody>
          <a:bodyPr wrap="square" rtlCol="0">
            <a:spAutoFit/>
          </a:bodyPr>
          <a:lstStyle/>
          <a:p>
            <a:r>
              <a:rPr lang="en-US" sz="1200" dirty="0" smtClean="0"/>
              <a:t>Read the news paper headlines </a:t>
            </a:r>
            <a:r>
              <a:rPr lang="en-US" sz="1200" dirty="0" smtClean="0"/>
              <a:t>link. Pick out three social (about people), 3 economic (about money) and 3 environmental (about the natural world or pollution) headlines and add them to the table. Next to each one, say if you think it is a positive or negative change. </a:t>
            </a:r>
          </a:p>
        </p:txBody>
      </p:sp>
    </p:spTree>
    <p:extLst>
      <p:ext uri="{BB962C8B-B14F-4D97-AF65-F5344CB8AC3E}">
        <p14:creationId xmlns:p14="http://schemas.microsoft.com/office/powerpoint/2010/main" val="2536668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931AD9E-8904-DB46-B074-78BF428CB02A}"/>
              </a:ext>
            </a:extLst>
          </p:cNvPr>
          <p:cNvSpPr txBox="1"/>
          <p:nvPr/>
        </p:nvSpPr>
        <p:spPr>
          <a:xfrm>
            <a:off x="498475" y="813661"/>
            <a:ext cx="2336800" cy="307777"/>
          </a:xfrm>
          <a:prstGeom prst="rect">
            <a:avLst/>
          </a:prstGeom>
          <a:noFill/>
        </p:spPr>
        <p:txBody>
          <a:bodyPr wrap="square" rtlCol="0">
            <a:spAutoFit/>
          </a:bodyPr>
          <a:lstStyle/>
          <a:p>
            <a:r>
              <a:rPr lang="en-US" sz="1400" b="1" dirty="0"/>
              <a:t>Independent research links</a:t>
            </a:r>
          </a:p>
        </p:txBody>
      </p:sp>
      <p:pic>
        <p:nvPicPr>
          <p:cNvPr id="8" name="Picture 7" descr="A close up of a logo&#10;&#10;Description automatically generated">
            <a:extLst>
              <a:ext uri="{FF2B5EF4-FFF2-40B4-BE49-F238E27FC236}">
                <a16:creationId xmlns:a16="http://schemas.microsoft.com/office/drawing/2014/main" id="{D14560ED-672F-4448-B29A-0864A214A2E8}"/>
              </a:ext>
            </a:extLst>
          </p:cNvPr>
          <p:cNvPicPr>
            <a:picLocks noChangeAspect="1"/>
          </p:cNvPicPr>
          <p:nvPr/>
        </p:nvPicPr>
        <p:blipFill>
          <a:blip r:embed="rId2"/>
          <a:stretch>
            <a:fillRect/>
          </a:stretch>
        </p:blipFill>
        <p:spPr>
          <a:xfrm>
            <a:off x="123826" y="811518"/>
            <a:ext cx="387350" cy="387350"/>
          </a:xfrm>
          <a:prstGeom prst="rect">
            <a:avLst/>
          </a:prstGeom>
        </p:spPr>
      </p:pic>
      <p:sp>
        <p:nvSpPr>
          <p:cNvPr id="9" name="TextBox 8">
            <a:extLst>
              <a:ext uri="{FF2B5EF4-FFF2-40B4-BE49-F238E27FC236}">
                <a16:creationId xmlns:a16="http://schemas.microsoft.com/office/drawing/2014/main" id="{7F714F51-9A3D-B245-979C-387E4E852B2F}"/>
              </a:ext>
            </a:extLst>
          </p:cNvPr>
          <p:cNvSpPr txBox="1"/>
          <p:nvPr/>
        </p:nvSpPr>
        <p:spPr>
          <a:xfrm>
            <a:off x="503236" y="1004448"/>
            <a:ext cx="3022599" cy="1015663"/>
          </a:xfrm>
          <a:prstGeom prst="rect">
            <a:avLst/>
          </a:prstGeom>
          <a:noFill/>
        </p:spPr>
        <p:txBody>
          <a:bodyPr wrap="square" rtlCol="0">
            <a:spAutoFit/>
          </a:bodyPr>
          <a:lstStyle/>
          <a:p>
            <a:r>
              <a:rPr lang="en-US" sz="1200" dirty="0" smtClean="0"/>
              <a:t>Population and migration in Asia</a:t>
            </a:r>
          </a:p>
          <a:p>
            <a:r>
              <a:rPr lang="en-GB" sz="1200" dirty="0">
                <a:hlinkClick r:id="rId3"/>
              </a:rPr>
              <a:t>https://</a:t>
            </a:r>
            <a:r>
              <a:rPr lang="en-GB" sz="1200" dirty="0" smtClean="0">
                <a:hlinkClick r:id="rId3"/>
              </a:rPr>
              <a:t>bbc.in/3aU26ve</a:t>
            </a:r>
            <a:r>
              <a:rPr lang="en-GB" sz="1200" dirty="0" smtClean="0"/>
              <a:t> </a:t>
            </a:r>
          </a:p>
          <a:p>
            <a:r>
              <a:rPr lang="en-GB" sz="1200" dirty="0" smtClean="0"/>
              <a:t>Rural to urban migration story.</a:t>
            </a:r>
          </a:p>
          <a:p>
            <a:r>
              <a:rPr lang="en-GB" sz="1200" dirty="0">
                <a:hlinkClick r:id="rId4"/>
              </a:rPr>
              <a:t>https://</a:t>
            </a:r>
            <a:r>
              <a:rPr lang="en-GB" sz="1200" dirty="0" smtClean="0">
                <a:hlinkClick r:id="rId4"/>
              </a:rPr>
              <a:t>bit.ly/34p9fml</a:t>
            </a:r>
            <a:r>
              <a:rPr lang="en-GB" sz="1200" dirty="0" smtClean="0"/>
              <a:t> </a:t>
            </a:r>
          </a:p>
          <a:p>
            <a:endParaRPr lang="en-US" sz="1200" dirty="0"/>
          </a:p>
        </p:txBody>
      </p:sp>
      <p:sp>
        <p:nvSpPr>
          <p:cNvPr id="10" name="TextBox 9">
            <a:extLst>
              <a:ext uri="{FF2B5EF4-FFF2-40B4-BE49-F238E27FC236}">
                <a16:creationId xmlns:a16="http://schemas.microsoft.com/office/drawing/2014/main" id="{26E8E695-5321-8E4C-A8F7-0415F31126BF}"/>
              </a:ext>
            </a:extLst>
          </p:cNvPr>
          <p:cNvSpPr txBox="1"/>
          <p:nvPr/>
        </p:nvSpPr>
        <p:spPr>
          <a:xfrm>
            <a:off x="4114803" y="811518"/>
            <a:ext cx="2336800" cy="307777"/>
          </a:xfrm>
          <a:prstGeom prst="rect">
            <a:avLst/>
          </a:prstGeom>
          <a:noFill/>
        </p:spPr>
        <p:txBody>
          <a:bodyPr wrap="square" rtlCol="0">
            <a:spAutoFit/>
          </a:bodyPr>
          <a:lstStyle/>
          <a:p>
            <a:r>
              <a:rPr lang="en-US" sz="1400" b="1" dirty="0"/>
              <a:t>Video links</a:t>
            </a:r>
          </a:p>
        </p:txBody>
      </p:sp>
      <p:pic>
        <p:nvPicPr>
          <p:cNvPr id="12" name="Picture 11" descr="A close up of a logo&#10;&#10;Description automatically generated">
            <a:extLst>
              <a:ext uri="{FF2B5EF4-FFF2-40B4-BE49-F238E27FC236}">
                <a16:creationId xmlns:a16="http://schemas.microsoft.com/office/drawing/2014/main" id="{648CCB9D-31DF-A741-AC75-FBD05AC66F62}"/>
              </a:ext>
            </a:extLst>
          </p:cNvPr>
          <p:cNvPicPr>
            <a:picLocks noChangeAspect="1"/>
          </p:cNvPicPr>
          <p:nvPr/>
        </p:nvPicPr>
        <p:blipFill>
          <a:blip r:embed="rId5"/>
          <a:stretch>
            <a:fillRect/>
          </a:stretch>
        </p:blipFill>
        <p:spPr>
          <a:xfrm>
            <a:off x="3727453" y="811518"/>
            <a:ext cx="387350" cy="387350"/>
          </a:xfrm>
          <a:prstGeom prst="rect">
            <a:avLst/>
          </a:prstGeom>
        </p:spPr>
      </p:pic>
      <p:sp>
        <p:nvSpPr>
          <p:cNvPr id="13" name="TextBox 12">
            <a:extLst>
              <a:ext uri="{FF2B5EF4-FFF2-40B4-BE49-F238E27FC236}">
                <a16:creationId xmlns:a16="http://schemas.microsoft.com/office/drawing/2014/main" id="{CEBB6931-FD67-EC4E-8E9C-DDFAC0F06DEE}"/>
              </a:ext>
            </a:extLst>
          </p:cNvPr>
          <p:cNvSpPr txBox="1"/>
          <p:nvPr/>
        </p:nvSpPr>
        <p:spPr>
          <a:xfrm>
            <a:off x="4545564" y="1014381"/>
            <a:ext cx="2447922" cy="830997"/>
          </a:xfrm>
          <a:prstGeom prst="rect">
            <a:avLst/>
          </a:prstGeom>
          <a:noFill/>
        </p:spPr>
        <p:txBody>
          <a:bodyPr wrap="square" rtlCol="0">
            <a:spAutoFit/>
          </a:bodyPr>
          <a:lstStyle/>
          <a:p>
            <a:r>
              <a:rPr lang="en-GB" sz="1200" dirty="0" smtClean="0"/>
              <a:t>Rural to </a:t>
            </a:r>
            <a:r>
              <a:rPr lang="en-GB" sz="1200" dirty="0"/>
              <a:t>urban migration- </a:t>
            </a:r>
            <a:r>
              <a:rPr lang="en-GB" sz="1200" dirty="0">
                <a:hlinkClick r:id="rId6"/>
              </a:rPr>
              <a:t>https://</a:t>
            </a:r>
            <a:r>
              <a:rPr lang="en-GB" sz="1200" dirty="0" smtClean="0">
                <a:hlinkClick r:id="rId6"/>
              </a:rPr>
              <a:t>bit.ly/2EcuFIM</a:t>
            </a:r>
            <a:r>
              <a:rPr lang="en-GB" sz="1200" dirty="0" smtClean="0"/>
              <a:t> </a:t>
            </a:r>
            <a:endParaRPr lang="en-GB" sz="1200" dirty="0"/>
          </a:p>
          <a:p>
            <a:r>
              <a:rPr lang="en-GB" sz="1200" dirty="0" smtClean="0"/>
              <a:t>China: The largest migration in history </a:t>
            </a:r>
            <a:r>
              <a:rPr lang="en-GB" sz="1200" dirty="0">
                <a:hlinkClick r:id="rId7"/>
              </a:rPr>
              <a:t>https://</a:t>
            </a:r>
            <a:r>
              <a:rPr lang="en-GB" sz="1200" dirty="0" smtClean="0">
                <a:hlinkClick r:id="rId7"/>
              </a:rPr>
              <a:t>bit.ly/3lfskgP</a:t>
            </a:r>
            <a:r>
              <a:rPr lang="en-GB" sz="1200" dirty="0" smtClean="0"/>
              <a:t> </a:t>
            </a:r>
            <a:endParaRPr lang="en-US" sz="1200" dirty="0"/>
          </a:p>
        </p:txBody>
      </p:sp>
      <p:sp>
        <p:nvSpPr>
          <p:cNvPr id="17" name="Rectangle 16">
            <a:extLst>
              <a:ext uri="{FF2B5EF4-FFF2-40B4-BE49-F238E27FC236}">
                <a16:creationId xmlns:a16="http://schemas.microsoft.com/office/drawing/2014/main" id="{0AA5FD20-CB4A-4B49-AF00-79A511B4BF9B}"/>
              </a:ext>
            </a:extLst>
          </p:cNvPr>
          <p:cNvSpPr/>
          <p:nvPr/>
        </p:nvSpPr>
        <p:spPr>
          <a:xfrm>
            <a:off x="615707" y="3002073"/>
            <a:ext cx="6077112" cy="17505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smtClean="0">
                <a:solidFill>
                  <a:srgbClr val="002060"/>
                </a:solidFill>
              </a:rPr>
              <a:t>Watch the ‘China The largest migration in history’ and read the ‘population and migration in Asia’ link. Use these to describe what the population in China is doing and WHY.</a:t>
            </a:r>
            <a:endParaRPr lang="en-US" sz="1200" dirty="0">
              <a:solidFill>
                <a:srgbClr val="002060"/>
              </a:solidFill>
            </a:endParaRPr>
          </a:p>
        </p:txBody>
      </p:sp>
      <p:pic>
        <p:nvPicPr>
          <p:cNvPr id="22" name="Picture 21" descr="A close up of a logo&#10;&#10;Description automatically generated">
            <a:extLst>
              <a:ext uri="{FF2B5EF4-FFF2-40B4-BE49-F238E27FC236}">
                <a16:creationId xmlns:a16="http://schemas.microsoft.com/office/drawing/2014/main" id="{147B2FFF-17F5-A04D-953B-EC53D2BD96F5}"/>
              </a:ext>
            </a:extLst>
          </p:cNvPr>
          <p:cNvPicPr>
            <a:picLocks noChangeAspect="1"/>
          </p:cNvPicPr>
          <p:nvPr/>
        </p:nvPicPr>
        <p:blipFill>
          <a:blip r:embed="rId8"/>
          <a:stretch>
            <a:fillRect/>
          </a:stretch>
        </p:blipFill>
        <p:spPr>
          <a:xfrm flipH="1">
            <a:off x="187327" y="5018754"/>
            <a:ext cx="387350" cy="387350"/>
          </a:xfrm>
          <a:prstGeom prst="rect">
            <a:avLst/>
          </a:prstGeom>
        </p:spPr>
      </p:pic>
      <p:sp>
        <p:nvSpPr>
          <p:cNvPr id="23" name="TextBox 22">
            <a:extLst>
              <a:ext uri="{FF2B5EF4-FFF2-40B4-BE49-F238E27FC236}">
                <a16:creationId xmlns:a16="http://schemas.microsoft.com/office/drawing/2014/main" id="{64D258BD-A7DF-8D49-9B61-D3503EDD408E}"/>
              </a:ext>
            </a:extLst>
          </p:cNvPr>
          <p:cNvSpPr txBox="1"/>
          <p:nvPr/>
        </p:nvSpPr>
        <p:spPr>
          <a:xfrm>
            <a:off x="606426" y="4820640"/>
            <a:ext cx="6070437" cy="1646605"/>
          </a:xfrm>
          <a:prstGeom prst="rect">
            <a:avLst/>
          </a:prstGeom>
          <a:noFill/>
        </p:spPr>
        <p:txBody>
          <a:bodyPr wrap="square" rtlCol="0">
            <a:spAutoFit/>
          </a:bodyPr>
          <a:lstStyle/>
          <a:p>
            <a:r>
              <a:rPr lang="en-US" sz="1200" b="1" dirty="0" smtClean="0"/>
              <a:t>Read the rural to urban migration story. Use the story to write a letter pretending that you are Zhao and you are explaining what your life is like now that you have moved to the city. </a:t>
            </a:r>
          </a:p>
          <a:p>
            <a:r>
              <a:rPr lang="en-US" sz="1200" b="1" dirty="0" smtClean="0"/>
              <a:t>You need to make sure you have (tick them off as you go):</a:t>
            </a:r>
            <a:endParaRPr lang="en-US" sz="1200" b="1" dirty="0" smtClean="0"/>
          </a:p>
          <a:p>
            <a:pPr>
              <a:buFont typeface="Wingdings" panose="05000000000000000000" pitchFamily="2" charset="2"/>
              <a:buChar char="q"/>
              <a:defRPr/>
            </a:pPr>
            <a:r>
              <a:rPr lang="en-GB" sz="900" dirty="0"/>
              <a:t> I have addressed the letter Dear wife…</a:t>
            </a:r>
          </a:p>
          <a:p>
            <a:pPr>
              <a:buFont typeface="Wingdings" panose="05000000000000000000" pitchFamily="2" charset="2"/>
              <a:buChar char="q"/>
              <a:defRPr/>
            </a:pPr>
            <a:r>
              <a:rPr lang="en-GB" sz="900" dirty="0"/>
              <a:t> I have explained the Urban area where I am. (Where I am living, what my quality of life is like, </a:t>
            </a:r>
            <a:r>
              <a:rPr lang="en-GB" sz="900" b="1" dirty="0"/>
              <a:t>why did I come? Why is this environment like it is?)</a:t>
            </a:r>
            <a:endParaRPr lang="en-GB" sz="900" dirty="0"/>
          </a:p>
          <a:p>
            <a:pPr>
              <a:buFont typeface="Wingdings" panose="05000000000000000000" pitchFamily="2" charset="2"/>
              <a:buChar char="q"/>
              <a:defRPr/>
            </a:pPr>
            <a:r>
              <a:rPr lang="en-GB" sz="900" dirty="0"/>
              <a:t>I have explained what the journey was like from the rural to the urban area</a:t>
            </a:r>
          </a:p>
          <a:p>
            <a:pPr>
              <a:buFont typeface="Wingdings" panose="05000000000000000000" pitchFamily="2" charset="2"/>
              <a:buChar char="q"/>
              <a:defRPr/>
            </a:pPr>
            <a:r>
              <a:rPr lang="en-GB" sz="900" dirty="0"/>
              <a:t>I have explained why I left the Rural area (push factors), what it is like to live here and why it is like this.</a:t>
            </a:r>
          </a:p>
          <a:p>
            <a:pPr>
              <a:buFont typeface="Wingdings" panose="05000000000000000000" pitchFamily="2" charset="2"/>
              <a:buChar char="q"/>
              <a:defRPr/>
            </a:pPr>
            <a:r>
              <a:rPr lang="en-GB" sz="900" dirty="0"/>
              <a:t> I have explained what should be done in the next 12 </a:t>
            </a:r>
            <a:r>
              <a:rPr lang="en-GB" sz="900" dirty="0" smtClean="0"/>
              <a:t>months (should the rest of the family move to the city too?)</a:t>
            </a:r>
            <a:endParaRPr lang="en-GB" sz="900" dirty="0"/>
          </a:p>
          <a:p>
            <a:r>
              <a:rPr lang="en-GB" sz="1100" b="1" dirty="0"/>
              <a:t>Challenge: ​Evaluate the advantages and disadvantages of living in each place.</a:t>
            </a:r>
            <a:endParaRPr lang="en-US" sz="1100" b="1" dirty="0">
              <a:solidFill>
                <a:srgbClr val="002060"/>
              </a:solidFill>
            </a:endParaRPr>
          </a:p>
        </p:txBody>
      </p:sp>
      <p:sp>
        <p:nvSpPr>
          <p:cNvPr id="24" name="TextBox 23">
            <a:extLst>
              <a:ext uri="{FF2B5EF4-FFF2-40B4-BE49-F238E27FC236}">
                <a16:creationId xmlns:a16="http://schemas.microsoft.com/office/drawing/2014/main" id="{8E0A93AC-38D0-AE41-A3C7-632F0630099D}"/>
              </a:ext>
            </a:extLst>
          </p:cNvPr>
          <p:cNvSpPr txBox="1"/>
          <p:nvPr/>
        </p:nvSpPr>
        <p:spPr>
          <a:xfrm>
            <a:off x="631663" y="1918413"/>
            <a:ext cx="6045200" cy="1015663"/>
          </a:xfrm>
          <a:prstGeom prst="rect">
            <a:avLst/>
          </a:prstGeom>
          <a:noFill/>
          <a:ln>
            <a:solidFill>
              <a:schemeClr val="accent1">
                <a:shade val="50000"/>
              </a:schemeClr>
            </a:solidFill>
            <a:prstDash val="dash"/>
          </a:ln>
        </p:spPr>
        <p:txBody>
          <a:bodyPr wrap="square" rtlCol="0">
            <a:spAutoFit/>
          </a:bodyPr>
          <a:lstStyle/>
          <a:p>
            <a:r>
              <a:rPr lang="en-US" sz="1200" b="1" dirty="0" smtClean="0"/>
              <a:t>Watch </a:t>
            </a:r>
            <a:r>
              <a:rPr lang="en-US" sz="1200" dirty="0" smtClean="0"/>
              <a:t>the rural-urban migration video. What is rural to urban migration?</a:t>
            </a:r>
          </a:p>
          <a:p>
            <a:endParaRPr lang="en-US" sz="1200" dirty="0"/>
          </a:p>
          <a:p>
            <a:endParaRPr lang="en-US" sz="1200" dirty="0" smtClean="0"/>
          </a:p>
          <a:p>
            <a:endParaRPr lang="en-US" sz="1200" dirty="0"/>
          </a:p>
          <a:p>
            <a:endParaRPr lang="en-US" sz="1200" dirty="0"/>
          </a:p>
        </p:txBody>
      </p:sp>
      <p:pic>
        <p:nvPicPr>
          <p:cNvPr id="26" name="Picture 25" descr="A close up of a logo&#10;&#10;Description automatically generated">
            <a:extLst>
              <a:ext uri="{FF2B5EF4-FFF2-40B4-BE49-F238E27FC236}">
                <a16:creationId xmlns:a16="http://schemas.microsoft.com/office/drawing/2014/main" id="{F99E1518-AF30-B54D-8A99-EDF5AD3AF0D7}"/>
              </a:ext>
            </a:extLst>
          </p:cNvPr>
          <p:cNvPicPr>
            <a:picLocks noChangeAspect="1"/>
          </p:cNvPicPr>
          <p:nvPr/>
        </p:nvPicPr>
        <p:blipFill>
          <a:blip r:embed="rId9"/>
          <a:stretch>
            <a:fillRect/>
          </a:stretch>
        </p:blipFill>
        <p:spPr>
          <a:xfrm>
            <a:off x="138703" y="1820035"/>
            <a:ext cx="387350" cy="387350"/>
          </a:xfrm>
          <a:prstGeom prst="rect">
            <a:avLst/>
          </a:prstGeom>
        </p:spPr>
      </p:pic>
      <p:sp>
        <p:nvSpPr>
          <p:cNvPr id="21" name="Rectangle 20">
            <a:extLst>
              <a:ext uri="{FF2B5EF4-FFF2-40B4-BE49-F238E27FC236}">
                <a16:creationId xmlns:a16="http://schemas.microsoft.com/office/drawing/2014/main" id="{E9A875FB-AC24-0D4B-917C-F1BB5A4E578E}"/>
              </a:ext>
            </a:extLst>
          </p:cNvPr>
          <p:cNvSpPr/>
          <p:nvPr/>
        </p:nvSpPr>
        <p:spPr>
          <a:xfrm>
            <a:off x="4051300" y="0"/>
            <a:ext cx="2806700" cy="69816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Lesson 3- Rural to urban migration.</a:t>
            </a:r>
            <a:endParaRPr lang="en-US" sz="1500" dirty="0"/>
          </a:p>
        </p:txBody>
      </p:sp>
      <p:sp>
        <p:nvSpPr>
          <p:cNvPr id="25" name="TextBox 24">
            <a:extLst>
              <a:ext uri="{FF2B5EF4-FFF2-40B4-BE49-F238E27FC236}">
                <a16:creationId xmlns:a16="http://schemas.microsoft.com/office/drawing/2014/main" id="{6C6F89CE-ABB7-B044-B98A-055697C04D29}"/>
              </a:ext>
            </a:extLst>
          </p:cNvPr>
          <p:cNvSpPr txBox="1"/>
          <p:nvPr/>
        </p:nvSpPr>
        <p:spPr>
          <a:xfrm>
            <a:off x="25399" y="-37899"/>
            <a:ext cx="2038531" cy="430887"/>
          </a:xfrm>
          <a:prstGeom prst="rect">
            <a:avLst/>
          </a:prstGeom>
          <a:noFill/>
        </p:spPr>
        <p:txBody>
          <a:bodyPr wrap="square" rtlCol="0">
            <a:spAutoFit/>
          </a:bodyPr>
          <a:lstStyle/>
          <a:p>
            <a:r>
              <a:rPr lang="en-US" sz="2200" b="1" dirty="0" smtClean="0">
                <a:solidFill>
                  <a:schemeClr val="bg1"/>
                </a:solidFill>
              </a:rPr>
              <a:t>Changing China</a:t>
            </a:r>
            <a:endParaRPr lang="en-US" sz="2200" b="1" dirty="0">
              <a:solidFill>
                <a:schemeClr val="bg1"/>
              </a:solidFill>
            </a:endParaRPr>
          </a:p>
        </p:txBody>
      </p:sp>
      <p:pic>
        <p:nvPicPr>
          <p:cNvPr id="27" name="Picture 26"/>
          <p:cNvPicPr>
            <a:picLocks noChangeAspect="1"/>
          </p:cNvPicPr>
          <p:nvPr/>
        </p:nvPicPr>
        <p:blipFill rotWithShape="1">
          <a:blip r:embed="rId10"/>
          <a:srcRect b="12059"/>
          <a:stretch/>
        </p:blipFill>
        <p:spPr>
          <a:xfrm>
            <a:off x="0" y="1656"/>
            <a:ext cx="4099510" cy="703251"/>
          </a:xfrm>
          <a:prstGeom prst="rect">
            <a:avLst/>
          </a:prstGeom>
        </p:spPr>
      </p:pic>
      <p:sp>
        <p:nvSpPr>
          <p:cNvPr id="28" name="Rectangle 27"/>
          <p:cNvSpPr/>
          <p:nvPr/>
        </p:nvSpPr>
        <p:spPr>
          <a:xfrm>
            <a:off x="-42168" y="-68677"/>
            <a:ext cx="2114681" cy="461665"/>
          </a:xfrm>
          <a:prstGeom prst="rect">
            <a:avLst/>
          </a:prstGeom>
          <a:noFill/>
        </p:spPr>
        <p:txBody>
          <a:bodyPr wrap="none" lIns="91440" tIns="45720" rIns="91440" bIns="45720">
            <a:spAutoFit/>
          </a:bodyPr>
          <a:lstStyle/>
          <a:p>
            <a:pPr algn="ctr"/>
            <a:r>
              <a:rPr lang="en-US" sz="2400" dirty="0" smtClean="0">
                <a:ln w="0"/>
                <a:solidFill>
                  <a:schemeClr val="bg1"/>
                </a:solidFill>
                <a:effectLst>
                  <a:outerShdw blurRad="38100" dist="19050" dir="2700000" algn="tl" rotWithShape="0">
                    <a:schemeClr val="dk1">
                      <a:alpha val="40000"/>
                    </a:schemeClr>
                  </a:outerShdw>
                </a:effectLst>
              </a:rPr>
              <a:t>Changing China</a:t>
            </a:r>
            <a:endParaRPr lang="en-US" sz="2400" b="0" cap="none" spc="0" dirty="0">
              <a:ln w="0"/>
              <a:solidFill>
                <a:schemeClr val="bg1"/>
              </a:solidFill>
              <a:effectLst>
                <a:outerShdw blurRad="38100" dist="19050" dir="2700000" algn="tl" rotWithShape="0">
                  <a:schemeClr val="dk1">
                    <a:alpha val="40000"/>
                  </a:schemeClr>
                </a:outerShdw>
              </a:effectLst>
            </a:endParaRPr>
          </a:p>
        </p:txBody>
      </p:sp>
      <p:pic>
        <p:nvPicPr>
          <p:cNvPr id="29" name="Picture 28" descr="A close up of a logo&#10;&#10;Description automatically generated">
            <a:extLst>
              <a:ext uri="{FF2B5EF4-FFF2-40B4-BE49-F238E27FC236}">
                <a16:creationId xmlns:a16="http://schemas.microsoft.com/office/drawing/2014/main" id="{147B2FFF-17F5-A04D-953B-EC53D2BD96F5}"/>
              </a:ext>
            </a:extLst>
          </p:cNvPr>
          <p:cNvPicPr>
            <a:picLocks noChangeAspect="1"/>
          </p:cNvPicPr>
          <p:nvPr/>
        </p:nvPicPr>
        <p:blipFill>
          <a:blip r:embed="rId8"/>
          <a:stretch>
            <a:fillRect/>
          </a:stretch>
        </p:blipFill>
        <p:spPr>
          <a:xfrm flipH="1">
            <a:off x="95169" y="3005056"/>
            <a:ext cx="387350" cy="387350"/>
          </a:xfrm>
          <a:prstGeom prst="rect">
            <a:avLst/>
          </a:prstGeom>
        </p:spPr>
      </p:pic>
      <p:sp>
        <p:nvSpPr>
          <p:cNvPr id="30" name="Rectangle 29">
            <a:extLst>
              <a:ext uri="{FF2B5EF4-FFF2-40B4-BE49-F238E27FC236}">
                <a16:creationId xmlns:a16="http://schemas.microsoft.com/office/drawing/2014/main" id="{0AA5FD20-CB4A-4B49-AF00-79A511B4BF9B}"/>
              </a:ext>
            </a:extLst>
          </p:cNvPr>
          <p:cNvSpPr/>
          <p:nvPr/>
        </p:nvSpPr>
        <p:spPr>
          <a:xfrm>
            <a:off x="600891" y="4820640"/>
            <a:ext cx="6091928" cy="48066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dirty="0">
              <a:solidFill>
                <a:srgbClr val="002060"/>
              </a:solidFill>
            </a:endParaRPr>
          </a:p>
        </p:txBody>
      </p:sp>
    </p:spTree>
    <p:extLst>
      <p:ext uri="{BB962C8B-B14F-4D97-AF65-F5344CB8AC3E}">
        <p14:creationId xmlns:p14="http://schemas.microsoft.com/office/powerpoint/2010/main" val="711993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520FD69-743C-3240-BB11-92A55BD77E0C}"/>
              </a:ext>
            </a:extLst>
          </p:cNvPr>
          <p:cNvSpPr txBox="1"/>
          <p:nvPr/>
        </p:nvSpPr>
        <p:spPr>
          <a:xfrm>
            <a:off x="3886204" y="796401"/>
            <a:ext cx="2336800" cy="307777"/>
          </a:xfrm>
          <a:prstGeom prst="rect">
            <a:avLst/>
          </a:prstGeom>
          <a:noFill/>
        </p:spPr>
        <p:txBody>
          <a:bodyPr wrap="square" rtlCol="0">
            <a:spAutoFit/>
          </a:bodyPr>
          <a:lstStyle/>
          <a:p>
            <a:r>
              <a:rPr lang="en-US" sz="1400" b="1" dirty="0"/>
              <a:t>Video links</a:t>
            </a:r>
          </a:p>
        </p:txBody>
      </p:sp>
      <p:pic>
        <p:nvPicPr>
          <p:cNvPr id="9" name="Picture 8" descr="A close up of a logo&#10;&#10;Description automatically generated">
            <a:extLst>
              <a:ext uri="{FF2B5EF4-FFF2-40B4-BE49-F238E27FC236}">
                <a16:creationId xmlns:a16="http://schemas.microsoft.com/office/drawing/2014/main" id="{9AD18B9C-156B-2D4B-8A85-482C8645D7AF}"/>
              </a:ext>
            </a:extLst>
          </p:cNvPr>
          <p:cNvPicPr>
            <a:picLocks noChangeAspect="1"/>
          </p:cNvPicPr>
          <p:nvPr/>
        </p:nvPicPr>
        <p:blipFill>
          <a:blip r:embed="rId3"/>
          <a:stretch>
            <a:fillRect/>
          </a:stretch>
        </p:blipFill>
        <p:spPr>
          <a:xfrm>
            <a:off x="3505197" y="781785"/>
            <a:ext cx="387350" cy="387350"/>
          </a:xfrm>
          <a:prstGeom prst="rect">
            <a:avLst/>
          </a:prstGeom>
        </p:spPr>
      </p:pic>
      <p:sp>
        <p:nvSpPr>
          <p:cNvPr id="10" name="TextBox 9">
            <a:extLst>
              <a:ext uri="{FF2B5EF4-FFF2-40B4-BE49-F238E27FC236}">
                <a16:creationId xmlns:a16="http://schemas.microsoft.com/office/drawing/2014/main" id="{54B76743-367A-B44E-A676-1D27CA60237F}"/>
              </a:ext>
            </a:extLst>
          </p:cNvPr>
          <p:cNvSpPr txBox="1"/>
          <p:nvPr/>
        </p:nvSpPr>
        <p:spPr>
          <a:xfrm>
            <a:off x="3892547" y="1004780"/>
            <a:ext cx="2819678" cy="646331"/>
          </a:xfrm>
          <a:prstGeom prst="rect">
            <a:avLst/>
          </a:prstGeom>
          <a:noFill/>
        </p:spPr>
        <p:txBody>
          <a:bodyPr wrap="square" rtlCol="0">
            <a:spAutoFit/>
          </a:bodyPr>
          <a:lstStyle/>
          <a:p>
            <a:r>
              <a:rPr lang="en-US" sz="1200" dirty="0" smtClean="0"/>
              <a:t>Apple manufacturing in China (optional but highly recommended!)</a:t>
            </a:r>
            <a:endParaRPr lang="en-US" sz="1200" dirty="0"/>
          </a:p>
          <a:p>
            <a:r>
              <a:rPr lang="en-US" sz="1200" dirty="0">
                <a:hlinkClick r:id="rId4"/>
              </a:rPr>
              <a:t>https://</a:t>
            </a:r>
            <a:r>
              <a:rPr lang="en-US" sz="1200" dirty="0" smtClean="0">
                <a:hlinkClick r:id="rId4"/>
              </a:rPr>
              <a:t>bit.ly/3aR2DOJ</a:t>
            </a:r>
            <a:endParaRPr lang="en-US" sz="1200" dirty="0"/>
          </a:p>
        </p:txBody>
      </p:sp>
      <p:sp>
        <p:nvSpPr>
          <p:cNvPr id="11" name="TextBox 10">
            <a:extLst>
              <a:ext uri="{FF2B5EF4-FFF2-40B4-BE49-F238E27FC236}">
                <a16:creationId xmlns:a16="http://schemas.microsoft.com/office/drawing/2014/main" id="{B41E70CD-CB9A-E848-8024-96C6202C7DA3}"/>
              </a:ext>
            </a:extLst>
          </p:cNvPr>
          <p:cNvSpPr txBox="1"/>
          <p:nvPr/>
        </p:nvSpPr>
        <p:spPr>
          <a:xfrm>
            <a:off x="508000" y="783928"/>
            <a:ext cx="2336800" cy="307777"/>
          </a:xfrm>
          <a:prstGeom prst="rect">
            <a:avLst/>
          </a:prstGeom>
          <a:noFill/>
        </p:spPr>
        <p:txBody>
          <a:bodyPr wrap="square" rtlCol="0">
            <a:spAutoFit/>
          </a:bodyPr>
          <a:lstStyle/>
          <a:p>
            <a:r>
              <a:rPr lang="en-US" sz="1400" b="1" dirty="0"/>
              <a:t>Independent research links</a:t>
            </a:r>
          </a:p>
        </p:txBody>
      </p:sp>
      <p:pic>
        <p:nvPicPr>
          <p:cNvPr id="12" name="Picture 11" descr="A close up of a logo&#10;&#10;Description automatically generated">
            <a:extLst>
              <a:ext uri="{FF2B5EF4-FFF2-40B4-BE49-F238E27FC236}">
                <a16:creationId xmlns:a16="http://schemas.microsoft.com/office/drawing/2014/main" id="{60AF999B-0F55-B447-B866-8C676BC40324}"/>
              </a:ext>
            </a:extLst>
          </p:cNvPr>
          <p:cNvPicPr>
            <a:picLocks noChangeAspect="1"/>
          </p:cNvPicPr>
          <p:nvPr/>
        </p:nvPicPr>
        <p:blipFill>
          <a:blip r:embed="rId5"/>
          <a:stretch>
            <a:fillRect/>
          </a:stretch>
        </p:blipFill>
        <p:spPr>
          <a:xfrm>
            <a:off x="133351" y="807185"/>
            <a:ext cx="387350" cy="387350"/>
          </a:xfrm>
          <a:prstGeom prst="rect">
            <a:avLst/>
          </a:prstGeom>
        </p:spPr>
      </p:pic>
      <p:sp>
        <p:nvSpPr>
          <p:cNvPr id="13" name="TextBox 12">
            <a:extLst>
              <a:ext uri="{FF2B5EF4-FFF2-40B4-BE49-F238E27FC236}">
                <a16:creationId xmlns:a16="http://schemas.microsoft.com/office/drawing/2014/main" id="{2A4D52BC-B5A9-F24E-9BF7-EDB107514238}"/>
              </a:ext>
            </a:extLst>
          </p:cNvPr>
          <p:cNvSpPr txBox="1"/>
          <p:nvPr/>
        </p:nvSpPr>
        <p:spPr>
          <a:xfrm>
            <a:off x="498478" y="1029892"/>
            <a:ext cx="3022599" cy="830997"/>
          </a:xfrm>
          <a:prstGeom prst="rect">
            <a:avLst/>
          </a:prstGeom>
          <a:noFill/>
        </p:spPr>
        <p:txBody>
          <a:bodyPr wrap="square" rtlCol="0">
            <a:spAutoFit/>
          </a:bodyPr>
          <a:lstStyle/>
          <a:p>
            <a:r>
              <a:rPr lang="en-US" sz="1200" dirty="0" smtClean="0"/>
              <a:t>Products made </a:t>
            </a:r>
            <a:r>
              <a:rPr lang="en-US" sz="1200" dirty="0"/>
              <a:t>in China. </a:t>
            </a:r>
            <a:r>
              <a:rPr lang="en-US" sz="1200" dirty="0">
                <a:hlinkClick r:id="rId6"/>
              </a:rPr>
              <a:t>https://</a:t>
            </a:r>
            <a:r>
              <a:rPr lang="en-US" sz="1200" dirty="0" smtClean="0">
                <a:hlinkClick r:id="rId6"/>
              </a:rPr>
              <a:t>bit.ly/3hpu5Fz</a:t>
            </a:r>
            <a:endParaRPr lang="en-US" sz="1200" dirty="0" smtClean="0"/>
          </a:p>
          <a:p>
            <a:r>
              <a:rPr lang="en-US" sz="1200" dirty="0" smtClean="0"/>
              <a:t>Pros and Cons of outsourcing. </a:t>
            </a:r>
          </a:p>
          <a:p>
            <a:r>
              <a:rPr lang="en-US" sz="1200" dirty="0">
                <a:hlinkClick r:id="rId7"/>
              </a:rPr>
              <a:t>https://</a:t>
            </a:r>
            <a:r>
              <a:rPr lang="en-US" sz="1200" dirty="0" smtClean="0">
                <a:hlinkClick r:id="rId7"/>
              </a:rPr>
              <a:t>bit.ly/3gtYEsp</a:t>
            </a:r>
            <a:r>
              <a:rPr lang="en-US" sz="1200" dirty="0" smtClean="0"/>
              <a:t>  </a:t>
            </a:r>
            <a:endParaRPr lang="en-US" sz="1200" dirty="0" smtClean="0"/>
          </a:p>
        </p:txBody>
      </p:sp>
      <p:graphicFrame>
        <p:nvGraphicFramePr>
          <p:cNvPr id="19" name="Table 18">
            <a:extLst>
              <a:ext uri="{FF2B5EF4-FFF2-40B4-BE49-F238E27FC236}">
                <a16:creationId xmlns:a16="http://schemas.microsoft.com/office/drawing/2014/main" id="{313538EC-BE80-1742-A9D4-CA83C849A888}"/>
              </a:ext>
            </a:extLst>
          </p:cNvPr>
          <p:cNvGraphicFramePr>
            <a:graphicFrameLocks noGrp="1"/>
          </p:cNvGraphicFramePr>
          <p:nvPr>
            <p:extLst>
              <p:ext uri="{D42A27DB-BD31-4B8C-83A1-F6EECF244321}">
                <p14:modId xmlns:p14="http://schemas.microsoft.com/office/powerpoint/2010/main" val="915363814"/>
              </p:ext>
            </p:extLst>
          </p:nvPr>
        </p:nvGraphicFramePr>
        <p:xfrm>
          <a:off x="139693" y="6352957"/>
          <a:ext cx="6572532" cy="3454039"/>
        </p:xfrm>
        <a:graphic>
          <a:graphicData uri="http://schemas.openxmlformats.org/drawingml/2006/table">
            <a:tbl>
              <a:tblPr firstRow="1" bandRow="1">
                <a:tableStyleId>{5940675A-B579-460E-94D1-54222C63F5DA}</a:tableStyleId>
              </a:tblPr>
              <a:tblGrid>
                <a:gridCol w="3393620">
                  <a:extLst>
                    <a:ext uri="{9D8B030D-6E8A-4147-A177-3AD203B41FA5}">
                      <a16:colId xmlns:a16="http://schemas.microsoft.com/office/drawing/2014/main" val="1988827456"/>
                    </a:ext>
                  </a:extLst>
                </a:gridCol>
                <a:gridCol w="3178912">
                  <a:extLst>
                    <a:ext uri="{9D8B030D-6E8A-4147-A177-3AD203B41FA5}">
                      <a16:colId xmlns:a16="http://schemas.microsoft.com/office/drawing/2014/main" val="2153098194"/>
                    </a:ext>
                  </a:extLst>
                </a:gridCol>
              </a:tblGrid>
              <a:tr h="427468">
                <a:tc>
                  <a:txBody>
                    <a:bodyPr/>
                    <a:lstStyle/>
                    <a:p>
                      <a:pPr algn="ctr"/>
                      <a:r>
                        <a:rPr lang="en-US" sz="1400" dirty="0" smtClean="0">
                          <a:solidFill>
                            <a:schemeClr val="bg1"/>
                          </a:solidFill>
                        </a:rPr>
                        <a:t>Positives</a:t>
                      </a:r>
                      <a:endParaRPr lang="en-US" sz="1400" dirty="0">
                        <a:solidFill>
                          <a:schemeClr val="bg1"/>
                        </a:solidFill>
                      </a:endParaRPr>
                    </a:p>
                  </a:txBody>
                  <a:tcPr anchor="ctr">
                    <a:solidFill>
                      <a:schemeClr val="accent1">
                        <a:lumMod val="50000"/>
                      </a:schemeClr>
                    </a:solidFill>
                  </a:tcPr>
                </a:tc>
                <a:tc>
                  <a:txBody>
                    <a:bodyPr/>
                    <a:lstStyle/>
                    <a:p>
                      <a:pPr algn="ctr"/>
                      <a:r>
                        <a:rPr lang="en-US" sz="1400" dirty="0" smtClean="0">
                          <a:solidFill>
                            <a:schemeClr val="bg1"/>
                          </a:solidFill>
                        </a:rPr>
                        <a:t>Negatives</a:t>
                      </a:r>
                      <a:endParaRPr lang="en-US" sz="1400" dirty="0">
                        <a:solidFill>
                          <a:schemeClr val="bg1"/>
                        </a:solidFill>
                      </a:endParaRPr>
                    </a:p>
                  </a:txBody>
                  <a:tcPr anchor="ctr">
                    <a:solidFill>
                      <a:schemeClr val="accent1">
                        <a:lumMod val="50000"/>
                      </a:schemeClr>
                    </a:solidFill>
                  </a:tcPr>
                </a:tc>
                <a:extLst>
                  <a:ext uri="{0D108BD9-81ED-4DB2-BD59-A6C34878D82A}">
                    <a16:rowId xmlns:a16="http://schemas.microsoft.com/office/drawing/2014/main" val="847683823"/>
                  </a:ext>
                </a:extLst>
              </a:tr>
              <a:tr h="582137">
                <a:tc>
                  <a:txBody>
                    <a:bodyPr/>
                    <a:lstStyle/>
                    <a:p>
                      <a:endParaRPr lang="en-GB" dirty="0"/>
                    </a:p>
                  </a:txBody>
                  <a:tcPr/>
                </a:tc>
                <a:tc>
                  <a:txBody>
                    <a:bodyPr/>
                    <a:lstStyle/>
                    <a:p>
                      <a:endParaRPr lang="en-US" sz="1200" dirty="0"/>
                    </a:p>
                  </a:txBody>
                  <a:tcPr/>
                </a:tc>
                <a:extLst>
                  <a:ext uri="{0D108BD9-81ED-4DB2-BD59-A6C34878D82A}">
                    <a16:rowId xmlns:a16="http://schemas.microsoft.com/office/drawing/2014/main" val="1325135817"/>
                  </a:ext>
                </a:extLst>
              </a:tr>
              <a:tr h="698023">
                <a:tc>
                  <a:txBody>
                    <a:bodyPr/>
                    <a:lstStyle/>
                    <a:p>
                      <a:endParaRPr lang="en-GB"/>
                    </a:p>
                  </a:txBody>
                  <a:tcPr/>
                </a:tc>
                <a:tc>
                  <a:txBody>
                    <a:bodyPr/>
                    <a:lstStyle/>
                    <a:p>
                      <a:endParaRPr lang="en-US" sz="1200"/>
                    </a:p>
                  </a:txBody>
                  <a:tcPr/>
                </a:tc>
                <a:extLst>
                  <a:ext uri="{0D108BD9-81ED-4DB2-BD59-A6C34878D82A}">
                    <a16:rowId xmlns:a16="http://schemas.microsoft.com/office/drawing/2014/main" val="3910133484"/>
                  </a:ext>
                </a:extLst>
              </a:tr>
              <a:tr h="582137">
                <a:tc>
                  <a:txBody>
                    <a:bodyPr/>
                    <a:lstStyle/>
                    <a:p>
                      <a:endParaRPr lang="en-GB" dirty="0"/>
                    </a:p>
                  </a:txBody>
                  <a:tcPr/>
                </a:tc>
                <a:tc>
                  <a:txBody>
                    <a:bodyPr/>
                    <a:lstStyle/>
                    <a:p>
                      <a:endParaRPr lang="en-US" sz="1200" dirty="0"/>
                    </a:p>
                  </a:txBody>
                  <a:tcPr/>
                </a:tc>
                <a:extLst>
                  <a:ext uri="{0D108BD9-81ED-4DB2-BD59-A6C34878D82A}">
                    <a16:rowId xmlns:a16="http://schemas.microsoft.com/office/drawing/2014/main" val="1066110969"/>
                  </a:ext>
                </a:extLst>
              </a:tr>
              <a:tr h="582137">
                <a:tc>
                  <a:txBody>
                    <a:bodyPr/>
                    <a:lstStyle/>
                    <a:p>
                      <a:endParaRPr lang="en-GB"/>
                    </a:p>
                  </a:txBody>
                  <a:tcPr/>
                </a:tc>
                <a:tc>
                  <a:txBody>
                    <a:bodyPr/>
                    <a:lstStyle/>
                    <a:p>
                      <a:endParaRPr lang="en-US" sz="1200" dirty="0"/>
                    </a:p>
                  </a:txBody>
                  <a:tcPr/>
                </a:tc>
                <a:extLst>
                  <a:ext uri="{0D108BD9-81ED-4DB2-BD59-A6C34878D82A}">
                    <a16:rowId xmlns:a16="http://schemas.microsoft.com/office/drawing/2014/main" val="3235059302"/>
                  </a:ext>
                </a:extLst>
              </a:tr>
              <a:tr h="582137">
                <a:tc>
                  <a:txBody>
                    <a:bodyPr/>
                    <a:lstStyle/>
                    <a:p>
                      <a:endParaRPr lang="en-GB"/>
                    </a:p>
                  </a:txBody>
                  <a:tcPr/>
                </a:tc>
                <a:tc>
                  <a:txBody>
                    <a:bodyPr/>
                    <a:lstStyle/>
                    <a:p>
                      <a:endParaRPr lang="en-US" sz="1200" dirty="0"/>
                    </a:p>
                  </a:txBody>
                  <a:tcPr/>
                </a:tc>
                <a:extLst>
                  <a:ext uri="{0D108BD9-81ED-4DB2-BD59-A6C34878D82A}">
                    <a16:rowId xmlns:a16="http://schemas.microsoft.com/office/drawing/2014/main" val="995453733"/>
                  </a:ext>
                </a:extLst>
              </a:tr>
            </a:tbl>
          </a:graphicData>
        </a:graphic>
      </p:graphicFrame>
      <p:pic>
        <p:nvPicPr>
          <p:cNvPr id="21" name="Picture 20" descr="A close up of a logo&#10;&#10;Description automatically generated">
            <a:extLst>
              <a:ext uri="{FF2B5EF4-FFF2-40B4-BE49-F238E27FC236}">
                <a16:creationId xmlns:a16="http://schemas.microsoft.com/office/drawing/2014/main" id="{9048A9C2-96EA-8E40-9F40-78F0F4D156D8}"/>
              </a:ext>
            </a:extLst>
          </p:cNvPr>
          <p:cNvPicPr>
            <a:picLocks noChangeAspect="1"/>
          </p:cNvPicPr>
          <p:nvPr/>
        </p:nvPicPr>
        <p:blipFill>
          <a:blip r:embed="rId8"/>
          <a:stretch>
            <a:fillRect/>
          </a:stretch>
        </p:blipFill>
        <p:spPr>
          <a:xfrm flipH="1">
            <a:off x="83041" y="1844134"/>
            <a:ext cx="357447" cy="357447"/>
          </a:xfrm>
          <a:prstGeom prst="rect">
            <a:avLst/>
          </a:prstGeom>
        </p:spPr>
      </p:pic>
      <p:sp>
        <p:nvSpPr>
          <p:cNvPr id="22" name="TextBox 21">
            <a:extLst>
              <a:ext uri="{FF2B5EF4-FFF2-40B4-BE49-F238E27FC236}">
                <a16:creationId xmlns:a16="http://schemas.microsoft.com/office/drawing/2014/main" id="{06D35621-6DB4-2147-AAB5-53DD691A029F}"/>
              </a:ext>
            </a:extLst>
          </p:cNvPr>
          <p:cNvSpPr txBox="1"/>
          <p:nvPr/>
        </p:nvSpPr>
        <p:spPr>
          <a:xfrm>
            <a:off x="459818" y="1813781"/>
            <a:ext cx="6237282" cy="600164"/>
          </a:xfrm>
          <a:prstGeom prst="rect">
            <a:avLst/>
          </a:prstGeom>
          <a:noFill/>
        </p:spPr>
        <p:txBody>
          <a:bodyPr wrap="square" rtlCol="0">
            <a:spAutoFit/>
          </a:bodyPr>
          <a:lstStyle/>
          <a:p>
            <a:r>
              <a:rPr lang="en-GB" sz="1100" dirty="0" smtClean="0"/>
              <a:t>Use</a:t>
            </a:r>
            <a:r>
              <a:rPr lang="en-GB" sz="1100" dirty="0"/>
              <a:t> </a:t>
            </a:r>
            <a:r>
              <a:rPr lang="en-GB" sz="1100" dirty="0" smtClean="0"/>
              <a:t>the ‘Products made in China’ link to</a:t>
            </a:r>
            <a:r>
              <a:rPr lang="en-GB" sz="1100" dirty="0"/>
              <a:t> to create a spider diagram of the different products that are made in China. </a:t>
            </a:r>
            <a:r>
              <a:rPr lang="en-GB" sz="1100" dirty="0"/>
              <a:t/>
            </a:r>
            <a:br>
              <a:rPr lang="en-GB" sz="1100" dirty="0"/>
            </a:br>
            <a:r>
              <a:rPr lang="en-GB" sz="1100" dirty="0"/>
              <a:t>Challenge: Include facts and figures to add details to your notes. </a:t>
            </a:r>
            <a:endParaRPr lang="en-US" sz="1100" dirty="0">
              <a:solidFill>
                <a:srgbClr val="002060"/>
              </a:solidFill>
            </a:endParaRPr>
          </a:p>
        </p:txBody>
      </p:sp>
      <p:sp>
        <p:nvSpPr>
          <p:cNvPr id="24" name="Rounded Rectangle 23">
            <a:extLst>
              <a:ext uri="{FF2B5EF4-FFF2-40B4-BE49-F238E27FC236}">
                <a16:creationId xmlns:a16="http://schemas.microsoft.com/office/drawing/2014/main" id="{77751DAD-9BB4-5D4D-A08F-14C2AEEB619B}"/>
              </a:ext>
            </a:extLst>
          </p:cNvPr>
          <p:cNvSpPr/>
          <p:nvPr/>
        </p:nvSpPr>
        <p:spPr>
          <a:xfrm>
            <a:off x="2835277" y="3102581"/>
            <a:ext cx="1371600" cy="596498"/>
          </a:xfrm>
          <a:prstGeom prst="roundRect">
            <a:avLst>
              <a:gd name="adj" fmla="val 42473"/>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Products made in China.</a:t>
            </a:r>
            <a:endParaRPr lang="en-US" sz="1200" dirty="0"/>
          </a:p>
        </p:txBody>
      </p:sp>
      <p:pic>
        <p:nvPicPr>
          <p:cNvPr id="25" name="Picture 24" descr="A close up of a logo&#10;&#10;Description automatically generated">
            <a:extLst>
              <a:ext uri="{FF2B5EF4-FFF2-40B4-BE49-F238E27FC236}">
                <a16:creationId xmlns:a16="http://schemas.microsoft.com/office/drawing/2014/main" id="{CF5160E5-6CA7-B64C-A2B7-BCDECCFB4434}"/>
              </a:ext>
            </a:extLst>
          </p:cNvPr>
          <p:cNvPicPr>
            <a:picLocks noChangeAspect="1"/>
          </p:cNvPicPr>
          <p:nvPr/>
        </p:nvPicPr>
        <p:blipFill>
          <a:blip r:embed="rId8"/>
          <a:stretch>
            <a:fillRect/>
          </a:stretch>
        </p:blipFill>
        <p:spPr>
          <a:xfrm flipH="1">
            <a:off x="46849" y="5545057"/>
            <a:ext cx="357447" cy="357447"/>
          </a:xfrm>
          <a:prstGeom prst="rect">
            <a:avLst/>
          </a:prstGeom>
        </p:spPr>
      </p:pic>
      <p:sp>
        <p:nvSpPr>
          <p:cNvPr id="26" name="TextBox 25">
            <a:extLst>
              <a:ext uri="{FF2B5EF4-FFF2-40B4-BE49-F238E27FC236}">
                <a16:creationId xmlns:a16="http://schemas.microsoft.com/office/drawing/2014/main" id="{E1F2C942-3FCE-9947-A818-6199343DD445}"/>
              </a:ext>
            </a:extLst>
          </p:cNvPr>
          <p:cNvSpPr txBox="1"/>
          <p:nvPr/>
        </p:nvSpPr>
        <p:spPr>
          <a:xfrm>
            <a:off x="401167" y="5487005"/>
            <a:ext cx="6259203" cy="830997"/>
          </a:xfrm>
          <a:prstGeom prst="rect">
            <a:avLst/>
          </a:prstGeom>
          <a:noFill/>
        </p:spPr>
        <p:txBody>
          <a:bodyPr wrap="square" rtlCol="0">
            <a:spAutoFit/>
          </a:bodyPr>
          <a:lstStyle/>
          <a:p>
            <a:r>
              <a:rPr lang="en-US" sz="1200" b="1" dirty="0" smtClean="0"/>
              <a:t>China has been a key country where companies have outsourced manufacturing to for over 20 years. </a:t>
            </a:r>
            <a:r>
              <a:rPr lang="en-US" sz="1200" b="1" dirty="0" smtClean="0"/>
              <a:t>There are a range of positives and negatives of this outsourcing. Use the information ‘Pros and cons of outsourcing’ to create a table detailing the positives and negatives of outsourcing to China.</a:t>
            </a:r>
            <a:endParaRPr lang="en-US" sz="1200" dirty="0">
              <a:solidFill>
                <a:srgbClr val="002060"/>
              </a:solidFill>
            </a:endParaRPr>
          </a:p>
        </p:txBody>
      </p:sp>
      <p:sp>
        <p:nvSpPr>
          <p:cNvPr id="27" name="Rectangle 26">
            <a:extLst>
              <a:ext uri="{FF2B5EF4-FFF2-40B4-BE49-F238E27FC236}">
                <a16:creationId xmlns:a16="http://schemas.microsoft.com/office/drawing/2014/main" id="{E9A875FB-AC24-0D4B-917C-F1BB5A4E578E}"/>
              </a:ext>
            </a:extLst>
          </p:cNvPr>
          <p:cNvSpPr/>
          <p:nvPr/>
        </p:nvSpPr>
        <p:spPr>
          <a:xfrm>
            <a:off x="4051300" y="0"/>
            <a:ext cx="2806700" cy="69816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Lesson 4- Manufacturing in China.</a:t>
            </a:r>
            <a:endParaRPr lang="en-US" sz="1500" dirty="0"/>
          </a:p>
        </p:txBody>
      </p:sp>
      <p:sp>
        <p:nvSpPr>
          <p:cNvPr id="28" name="TextBox 27">
            <a:extLst>
              <a:ext uri="{FF2B5EF4-FFF2-40B4-BE49-F238E27FC236}">
                <a16:creationId xmlns:a16="http://schemas.microsoft.com/office/drawing/2014/main" id="{6C6F89CE-ABB7-B044-B98A-055697C04D29}"/>
              </a:ext>
            </a:extLst>
          </p:cNvPr>
          <p:cNvSpPr txBox="1"/>
          <p:nvPr/>
        </p:nvSpPr>
        <p:spPr>
          <a:xfrm>
            <a:off x="25399" y="-37899"/>
            <a:ext cx="2038531" cy="430887"/>
          </a:xfrm>
          <a:prstGeom prst="rect">
            <a:avLst/>
          </a:prstGeom>
          <a:noFill/>
        </p:spPr>
        <p:txBody>
          <a:bodyPr wrap="square" rtlCol="0">
            <a:spAutoFit/>
          </a:bodyPr>
          <a:lstStyle/>
          <a:p>
            <a:r>
              <a:rPr lang="en-US" sz="2200" b="1" dirty="0" smtClean="0">
                <a:solidFill>
                  <a:schemeClr val="bg1"/>
                </a:solidFill>
              </a:rPr>
              <a:t>Changing China</a:t>
            </a:r>
            <a:endParaRPr lang="en-US" sz="2200" b="1" dirty="0">
              <a:solidFill>
                <a:schemeClr val="bg1"/>
              </a:solidFill>
            </a:endParaRPr>
          </a:p>
        </p:txBody>
      </p:sp>
      <p:pic>
        <p:nvPicPr>
          <p:cNvPr id="29" name="Picture 28"/>
          <p:cNvPicPr>
            <a:picLocks noChangeAspect="1"/>
          </p:cNvPicPr>
          <p:nvPr/>
        </p:nvPicPr>
        <p:blipFill rotWithShape="1">
          <a:blip r:embed="rId9"/>
          <a:srcRect b="12059"/>
          <a:stretch/>
        </p:blipFill>
        <p:spPr>
          <a:xfrm>
            <a:off x="0" y="1656"/>
            <a:ext cx="4099510" cy="703251"/>
          </a:xfrm>
          <a:prstGeom prst="rect">
            <a:avLst/>
          </a:prstGeom>
        </p:spPr>
      </p:pic>
      <p:sp>
        <p:nvSpPr>
          <p:cNvPr id="30" name="Rectangle 29"/>
          <p:cNvSpPr/>
          <p:nvPr/>
        </p:nvSpPr>
        <p:spPr>
          <a:xfrm>
            <a:off x="-42168" y="-68677"/>
            <a:ext cx="2114681" cy="461665"/>
          </a:xfrm>
          <a:prstGeom prst="rect">
            <a:avLst/>
          </a:prstGeom>
          <a:noFill/>
        </p:spPr>
        <p:txBody>
          <a:bodyPr wrap="none" lIns="91440" tIns="45720" rIns="91440" bIns="45720">
            <a:spAutoFit/>
          </a:bodyPr>
          <a:lstStyle/>
          <a:p>
            <a:pPr algn="ctr"/>
            <a:r>
              <a:rPr lang="en-US" sz="2400" dirty="0" smtClean="0">
                <a:ln w="0"/>
                <a:solidFill>
                  <a:schemeClr val="bg1"/>
                </a:solidFill>
                <a:effectLst>
                  <a:outerShdw blurRad="38100" dist="19050" dir="2700000" algn="tl" rotWithShape="0">
                    <a:schemeClr val="dk1">
                      <a:alpha val="40000"/>
                    </a:schemeClr>
                  </a:outerShdw>
                </a:effectLst>
              </a:rPr>
              <a:t>Changing China</a:t>
            </a:r>
            <a:endParaRPr lang="en-US" sz="2400" b="0" cap="none" spc="0" dirty="0">
              <a:ln w="0"/>
              <a:solidFill>
                <a:schemeClr val="bg1"/>
              </a:solidFill>
              <a:effectLst>
                <a:outerShdw blurRad="38100" dist="19050" dir="2700000" algn="tl" rotWithShape="0">
                  <a:schemeClr val="dk1">
                    <a:alpha val="40000"/>
                  </a:schemeClr>
                </a:outerShdw>
              </a:effectLst>
            </a:endParaRPr>
          </a:p>
        </p:txBody>
      </p:sp>
      <p:sp>
        <p:nvSpPr>
          <p:cNvPr id="31" name="TextBox 30">
            <a:extLst>
              <a:ext uri="{FF2B5EF4-FFF2-40B4-BE49-F238E27FC236}">
                <a16:creationId xmlns:a16="http://schemas.microsoft.com/office/drawing/2014/main" id="{8E0A93AC-38D0-AE41-A3C7-632F0630099D}"/>
              </a:ext>
            </a:extLst>
          </p:cNvPr>
          <p:cNvSpPr txBox="1"/>
          <p:nvPr/>
        </p:nvSpPr>
        <p:spPr>
          <a:xfrm>
            <a:off x="381783" y="4922114"/>
            <a:ext cx="6278587" cy="461665"/>
          </a:xfrm>
          <a:prstGeom prst="rect">
            <a:avLst/>
          </a:prstGeom>
          <a:noFill/>
          <a:ln>
            <a:solidFill>
              <a:schemeClr val="accent1">
                <a:shade val="50000"/>
              </a:schemeClr>
            </a:solidFill>
            <a:prstDash val="dash"/>
          </a:ln>
        </p:spPr>
        <p:txBody>
          <a:bodyPr wrap="square" rtlCol="0">
            <a:spAutoFit/>
          </a:bodyPr>
          <a:lstStyle/>
          <a:p>
            <a:r>
              <a:rPr lang="en-GB" sz="1200" b="1" dirty="0"/>
              <a:t>Outsourcing</a:t>
            </a:r>
            <a:r>
              <a:rPr lang="en-GB" sz="1200" dirty="0"/>
              <a:t> is obtaining key products from alternative, cheaper locations - often abroad - than original home-sources.</a:t>
            </a:r>
            <a:endParaRPr lang="en-GB" sz="1200" dirty="0"/>
          </a:p>
        </p:txBody>
      </p:sp>
      <p:pic>
        <p:nvPicPr>
          <p:cNvPr id="32" name="Picture 31" descr="A close up of a logo&#10;&#10;Description automatically generated">
            <a:extLst>
              <a:ext uri="{FF2B5EF4-FFF2-40B4-BE49-F238E27FC236}">
                <a16:creationId xmlns:a16="http://schemas.microsoft.com/office/drawing/2014/main" id="{F99E1518-AF30-B54D-8A99-EDF5AD3AF0D7}"/>
              </a:ext>
            </a:extLst>
          </p:cNvPr>
          <p:cNvPicPr>
            <a:picLocks noChangeAspect="1"/>
          </p:cNvPicPr>
          <p:nvPr/>
        </p:nvPicPr>
        <p:blipFill>
          <a:blip r:embed="rId10"/>
          <a:stretch>
            <a:fillRect/>
          </a:stretch>
        </p:blipFill>
        <p:spPr>
          <a:xfrm>
            <a:off x="-2750" y="4856283"/>
            <a:ext cx="387350" cy="387350"/>
          </a:xfrm>
          <a:prstGeom prst="rect">
            <a:avLst/>
          </a:prstGeom>
        </p:spPr>
      </p:pic>
    </p:spTree>
    <p:extLst>
      <p:ext uri="{BB962C8B-B14F-4D97-AF65-F5344CB8AC3E}">
        <p14:creationId xmlns:p14="http://schemas.microsoft.com/office/powerpoint/2010/main" val="3508860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931AD9E-8904-DB46-B074-78BF428CB02A}"/>
              </a:ext>
            </a:extLst>
          </p:cNvPr>
          <p:cNvSpPr txBox="1"/>
          <p:nvPr/>
        </p:nvSpPr>
        <p:spPr>
          <a:xfrm>
            <a:off x="476528" y="750723"/>
            <a:ext cx="2336800" cy="307777"/>
          </a:xfrm>
          <a:prstGeom prst="rect">
            <a:avLst/>
          </a:prstGeom>
          <a:noFill/>
        </p:spPr>
        <p:txBody>
          <a:bodyPr wrap="square" rtlCol="0">
            <a:spAutoFit/>
          </a:bodyPr>
          <a:lstStyle/>
          <a:p>
            <a:r>
              <a:rPr lang="en-US" sz="1400" b="1" dirty="0"/>
              <a:t>Independent research links</a:t>
            </a:r>
          </a:p>
        </p:txBody>
      </p:sp>
      <p:pic>
        <p:nvPicPr>
          <p:cNvPr id="8" name="Picture 7" descr="A close up of a logo&#10;&#10;Description automatically generated">
            <a:extLst>
              <a:ext uri="{FF2B5EF4-FFF2-40B4-BE49-F238E27FC236}">
                <a16:creationId xmlns:a16="http://schemas.microsoft.com/office/drawing/2014/main" id="{D14560ED-672F-4448-B29A-0864A214A2E8}"/>
              </a:ext>
            </a:extLst>
          </p:cNvPr>
          <p:cNvPicPr>
            <a:picLocks noChangeAspect="1"/>
          </p:cNvPicPr>
          <p:nvPr/>
        </p:nvPicPr>
        <p:blipFill>
          <a:blip r:embed="rId2"/>
          <a:stretch>
            <a:fillRect/>
          </a:stretch>
        </p:blipFill>
        <p:spPr>
          <a:xfrm>
            <a:off x="101879" y="748580"/>
            <a:ext cx="387350" cy="387350"/>
          </a:xfrm>
          <a:prstGeom prst="rect">
            <a:avLst/>
          </a:prstGeom>
        </p:spPr>
      </p:pic>
      <p:sp>
        <p:nvSpPr>
          <p:cNvPr id="9" name="TextBox 8">
            <a:extLst>
              <a:ext uri="{FF2B5EF4-FFF2-40B4-BE49-F238E27FC236}">
                <a16:creationId xmlns:a16="http://schemas.microsoft.com/office/drawing/2014/main" id="{7F714F51-9A3D-B245-979C-387E4E852B2F}"/>
              </a:ext>
            </a:extLst>
          </p:cNvPr>
          <p:cNvSpPr txBox="1"/>
          <p:nvPr/>
        </p:nvSpPr>
        <p:spPr>
          <a:xfrm>
            <a:off x="467006" y="1098287"/>
            <a:ext cx="3233237" cy="276999"/>
          </a:xfrm>
          <a:prstGeom prst="rect">
            <a:avLst/>
          </a:prstGeom>
          <a:noFill/>
        </p:spPr>
        <p:txBody>
          <a:bodyPr wrap="square" rtlCol="0">
            <a:spAutoFit/>
          </a:bodyPr>
          <a:lstStyle/>
          <a:p>
            <a:r>
              <a:rPr lang="en-US" sz="1200" dirty="0" smtClean="0"/>
              <a:t>One </a:t>
            </a:r>
            <a:r>
              <a:rPr lang="en-US" sz="1200" dirty="0"/>
              <a:t>Child Policy- </a:t>
            </a:r>
            <a:r>
              <a:rPr lang="en-US" sz="1200" dirty="0">
                <a:hlinkClick r:id="rId3"/>
              </a:rPr>
              <a:t>https://</a:t>
            </a:r>
            <a:r>
              <a:rPr lang="en-US" sz="1200" dirty="0" smtClean="0">
                <a:hlinkClick r:id="rId3"/>
              </a:rPr>
              <a:t>bit.ly/3gpGJTN</a:t>
            </a:r>
            <a:r>
              <a:rPr lang="en-US" sz="1200" dirty="0" smtClean="0"/>
              <a:t> </a:t>
            </a:r>
            <a:endParaRPr lang="en-US" sz="1200" dirty="0"/>
          </a:p>
        </p:txBody>
      </p:sp>
      <p:sp>
        <p:nvSpPr>
          <p:cNvPr id="10" name="TextBox 9">
            <a:extLst>
              <a:ext uri="{FF2B5EF4-FFF2-40B4-BE49-F238E27FC236}">
                <a16:creationId xmlns:a16="http://schemas.microsoft.com/office/drawing/2014/main" id="{26E8E695-5321-8E4C-A8F7-0415F31126BF}"/>
              </a:ext>
            </a:extLst>
          </p:cNvPr>
          <p:cNvSpPr txBox="1"/>
          <p:nvPr/>
        </p:nvSpPr>
        <p:spPr>
          <a:xfrm>
            <a:off x="4092856" y="748580"/>
            <a:ext cx="2336800" cy="307777"/>
          </a:xfrm>
          <a:prstGeom prst="rect">
            <a:avLst/>
          </a:prstGeom>
          <a:noFill/>
        </p:spPr>
        <p:txBody>
          <a:bodyPr wrap="square" rtlCol="0">
            <a:spAutoFit/>
          </a:bodyPr>
          <a:lstStyle/>
          <a:p>
            <a:r>
              <a:rPr lang="en-US" sz="1400" b="1" dirty="0"/>
              <a:t>Video links</a:t>
            </a:r>
          </a:p>
        </p:txBody>
      </p:sp>
      <p:pic>
        <p:nvPicPr>
          <p:cNvPr id="12" name="Picture 11" descr="A close up of a logo&#10;&#10;Description automatically generated">
            <a:extLst>
              <a:ext uri="{FF2B5EF4-FFF2-40B4-BE49-F238E27FC236}">
                <a16:creationId xmlns:a16="http://schemas.microsoft.com/office/drawing/2014/main" id="{648CCB9D-31DF-A741-AC75-FBD05AC66F62}"/>
              </a:ext>
            </a:extLst>
          </p:cNvPr>
          <p:cNvPicPr>
            <a:picLocks noChangeAspect="1"/>
          </p:cNvPicPr>
          <p:nvPr/>
        </p:nvPicPr>
        <p:blipFill>
          <a:blip r:embed="rId4"/>
          <a:stretch>
            <a:fillRect/>
          </a:stretch>
        </p:blipFill>
        <p:spPr>
          <a:xfrm>
            <a:off x="3705506" y="748580"/>
            <a:ext cx="387350" cy="387350"/>
          </a:xfrm>
          <a:prstGeom prst="rect">
            <a:avLst/>
          </a:prstGeom>
        </p:spPr>
      </p:pic>
      <p:sp>
        <p:nvSpPr>
          <p:cNvPr id="13" name="TextBox 12">
            <a:extLst>
              <a:ext uri="{FF2B5EF4-FFF2-40B4-BE49-F238E27FC236}">
                <a16:creationId xmlns:a16="http://schemas.microsoft.com/office/drawing/2014/main" id="{CEBB6931-FD67-EC4E-8E9C-DDFAC0F06DEE}"/>
              </a:ext>
            </a:extLst>
          </p:cNvPr>
          <p:cNvSpPr txBox="1"/>
          <p:nvPr/>
        </p:nvSpPr>
        <p:spPr>
          <a:xfrm>
            <a:off x="4051300" y="965697"/>
            <a:ext cx="2866330" cy="1015663"/>
          </a:xfrm>
          <a:prstGeom prst="rect">
            <a:avLst/>
          </a:prstGeom>
          <a:noFill/>
        </p:spPr>
        <p:txBody>
          <a:bodyPr wrap="square" rtlCol="0">
            <a:spAutoFit/>
          </a:bodyPr>
          <a:lstStyle/>
          <a:p>
            <a:r>
              <a:rPr lang="en-GB" sz="1200" dirty="0" smtClean="0"/>
              <a:t>Gender </a:t>
            </a:r>
            <a:r>
              <a:rPr lang="en-GB" sz="1200" dirty="0" err="1" smtClean="0"/>
              <a:t>Imbalnce</a:t>
            </a:r>
            <a:r>
              <a:rPr lang="en-GB" sz="1200" dirty="0"/>
              <a:t> </a:t>
            </a:r>
            <a:r>
              <a:rPr lang="en-GB" sz="1200" dirty="0">
                <a:hlinkClick r:id="rId5"/>
              </a:rPr>
              <a:t>https://</a:t>
            </a:r>
            <a:r>
              <a:rPr lang="en-GB" sz="1200" dirty="0" smtClean="0">
                <a:hlinkClick r:id="rId5"/>
              </a:rPr>
              <a:t>bit.ly/2Ysfwtw</a:t>
            </a:r>
            <a:endParaRPr lang="en-GB" sz="1200" dirty="0" smtClean="0"/>
          </a:p>
          <a:p>
            <a:r>
              <a:rPr lang="en-GB" sz="1200" dirty="0"/>
              <a:t>Prevented births- </a:t>
            </a:r>
            <a:r>
              <a:rPr lang="en-GB" sz="1200" dirty="0">
                <a:hlinkClick r:id="rId6"/>
              </a:rPr>
              <a:t>https://</a:t>
            </a:r>
            <a:r>
              <a:rPr lang="en-GB" sz="1200" dirty="0" smtClean="0">
                <a:hlinkClick r:id="rId6"/>
              </a:rPr>
              <a:t>bit.ly/2QmYbOa</a:t>
            </a:r>
            <a:r>
              <a:rPr lang="en-GB" sz="1200" dirty="0" smtClean="0"/>
              <a:t> </a:t>
            </a:r>
          </a:p>
          <a:p>
            <a:r>
              <a:rPr lang="en-GB" sz="1200" dirty="0"/>
              <a:t>Baby hatches- </a:t>
            </a:r>
            <a:r>
              <a:rPr lang="en-GB" sz="1200" dirty="0">
                <a:hlinkClick r:id="rId7"/>
              </a:rPr>
              <a:t>https://</a:t>
            </a:r>
            <a:r>
              <a:rPr lang="en-GB" sz="1200" dirty="0" smtClean="0">
                <a:hlinkClick r:id="rId7"/>
              </a:rPr>
              <a:t>bit.ly/32nGd3A</a:t>
            </a:r>
            <a:r>
              <a:rPr lang="en-GB" sz="1200" dirty="0" smtClean="0"/>
              <a:t> </a:t>
            </a:r>
          </a:p>
          <a:p>
            <a:r>
              <a:rPr lang="en-GB" sz="1200" dirty="0" smtClean="0"/>
              <a:t>Two </a:t>
            </a:r>
            <a:r>
              <a:rPr lang="en-GB" sz="1200" dirty="0"/>
              <a:t>child policy? </a:t>
            </a:r>
            <a:r>
              <a:rPr lang="en-GB" sz="1200" dirty="0">
                <a:hlinkClick r:id="rId8"/>
              </a:rPr>
              <a:t>https://</a:t>
            </a:r>
            <a:r>
              <a:rPr lang="en-GB" sz="1200" dirty="0" smtClean="0">
                <a:hlinkClick r:id="rId8"/>
              </a:rPr>
              <a:t>bit.ly/3hpafdV</a:t>
            </a:r>
            <a:r>
              <a:rPr lang="en-GB" sz="1200" dirty="0" smtClean="0"/>
              <a:t> </a:t>
            </a:r>
            <a:endParaRPr lang="en-GB" sz="1200" dirty="0" smtClean="0"/>
          </a:p>
          <a:p>
            <a:endParaRPr lang="en-US" sz="1200" dirty="0"/>
          </a:p>
        </p:txBody>
      </p:sp>
      <p:sp>
        <p:nvSpPr>
          <p:cNvPr id="17" name="Rectangle 16">
            <a:extLst>
              <a:ext uri="{FF2B5EF4-FFF2-40B4-BE49-F238E27FC236}">
                <a16:creationId xmlns:a16="http://schemas.microsoft.com/office/drawing/2014/main" id="{0AA5FD20-CB4A-4B49-AF00-79A511B4BF9B}"/>
              </a:ext>
            </a:extLst>
          </p:cNvPr>
          <p:cNvSpPr/>
          <p:nvPr/>
        </p:nvSpPr>
        <p:spPr>
          <a:xfrm>
            <a:off x="4523617" y="1827707"/>
            <a:ext cx="2217140" cy="2173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b="1" dirty="0" smtClean="0">
                <a:solidFill>
                  <a:schemeClr val="tx1"/>
                </a:solidFill>
              </a:rPr>
              <a:t>Look at the population graph. Describe the key changes to China’s population since 1500.</a:t>
            </a:r>
          </a:p>
          <a:p>
            <a:pPr algn="ctr"/>
            <a:endParaRPr lang="en-US" sz="1400" b="1" dirty="0">
              <a:solidFill>
                <a:schemeClr val="tx1"/>
              </a:solidFill>
            </a:endParaRPr>
          </a:p>
          <a:p>
            <a:pPr algn="ctr"/>
            <a:endParaRPr lang="en-US" sz="1400" b="1" dirty="0" smtClean="0">
              <a:solidFill>
                <a:schemeClr val="tx1"/>
              </a:solidFill>
            </a:endParaRPr>
          </a:p>
          <a:p>
            <a:pPr algn="ctr"/>
            <a:endParaRPr lang="en-US" sz="1400" b="1" dirty="0">
              <a:solidFill>
                <a:schemeClr val="tx1"/>
              </a:solidFill>
            </a:endParaRPr>
          </a:p>
          <a:p>
            <a:pPr algn="ctr"/>
            <a:endParaRPr lang="en-US" sz="1400" b="1" dirty="0" smtClean="0">
              <a:solidFill>
                <a:schemeClr val="tx1"/>
              </a:solidFill>
            </a:endParaRPr>
          </a:p>
          <a:p>
            <a:pPr algn="ctr"/>
            <a:endParaRPr lang="en-US" sz="1300" dirty="0">
              <a:solidFill>
                <a:srgbClr val="002060"/>
              </a:solidFill>
            </a:endParaRPr>
          </a:p>
        </p:txBody>
      </p:sp>
      <p:pic>
        <p:nvPicPr>
          <p:cNvPr id="33" name="Picture 32" descr="A close up of a logo&#10;&#10;Description automatically generated">
            <a:extLst>
              <a:ext uri="{FF2B5EF4-FFF2-40B4-BE49-F238E27FC236}">
                <a16:creationId xmlns:a16="http://schemas.microsoft.com/office/drawing/2014/main" id="{FD7A3531-50AA-2F45-8F37-2D4FC83E21F7}"/>
              </a:ext>
            </a:extLst>
          </p:cNvPr>
          <p:cNvPicPr>
            <a:picLocks noChangeAspect="1"/>
          </p:cNvPicPr>
          <p:nvPr/>
        </p:nvPicPr>
        <p:blipFill>
          <a:blip r:embed="rId9"/>
          <a:stretch>
            <a:fillRect/>
          </a:stretch>
        </p:blipFill>
        <p:spPr>
          <a:xfrm flipH="1">
            <a:off x="4073757" y="1739050"/>
            <a:ext cx="436265" cy="436265"/>
          </a:xfrm>
          <a:prstGeom prst="rect">
            <a:avLst/>
          </a:prstGeom>
        </p:spPr>
      </p:pic>
      <p:sp>
        <p:nvSpPr>
          <p:cNvPr id="25" name="Rectangle 24">
            <a:extLst>
              <a:ext uri="{FF2B5EF4-FFF2-40B4-BE49-F238E27FC236}">
                <a16:creationId xmlns:a16="http://schemas.microsoft.com/office/drawing/2014/main" id="{E9A875FB-AC24-0D4B-917C-F1BB5A4E578E}"/>
              </a:ext>
            </a:extLst>
          </p:cNvPr>
          <p:cNvSpPr/>
          <p:nvPr/>
        </p:nvSpPr>
        <p:spPr>
          <a:xfrm>
            <a:off x="4051300" y="0"/>
            <a:ext cx="2806700" cy="69816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Lesson 5- China’s One Child Policy.</a:t>
            </a:r>
            <a:endParaRPr lang="en-US" sz="1500" dirty="0"/>
          </a:p>
        </p:txBody>
      </p:sp>
      <p:sp>
        <p:nvSpPr>
          <p:cNvPr id="27" name="TextBox 26">
            <a:extLst>
              <a:ext uri="{FF2B5EF4-FFF2-40B4-BE49-F238E27FC236}">
                <a16:creationId xmlns:a16="http://schemas.microsoft.com/office/drawing/2014/main" id="{6C6F89CE-ABB7-B044-B98A-055697C04D29}"/>
              </a:ext>
            </a:extLst>
          </p:cNvPr>
          <p:cNvSpPr txBox="1"/>
          <p:nvPr/>
        </p:nvSpPr>
        <p:spPr>
          <a:xfrm>
            <a:off x="25399" y="-37899"/>
            <a:ext cx="2038531" cy="430887"/>
          </a:xfrm>
          <a:prstGeom prst="rect">
            <a:avLst/>
          </a:prstGeom>
          <a:noFill/>
        </p:spPr>
        <p:txBody>
          <a:bodyPr wrap="square" rtlCol="0">
            <a:spAutoFit/>
          </a:bodyPr>
          <a:lstStyle/>
          <a:p>
            <a:r>
              <a:rPr lang="en-US" sz="2200" b="1" dirty="0" smtClean="0">
                <a:solidFill>
                  <a:schemeClr val="bg1"/>
                </a:solidFill>
              </a:rPr>
              <a:t>Changing China</a:t>
            </a:r>
            <a:endParaRPr lang="en-US" sz="2200" b="1" dirty="0">
              <a:solidFill>
                <a:schemeClr val="bg1"/>
              </a:solidFill>
            </a:endParaRPr>
          </a:p>
        </p:txBody>
      </p:sp>
      <p:pic>
        <p:nvPicPr>
          <p:cNvPr id="28" name="Picture 27"/>
          <p:cNvPicPr>
            <a:picLocks noChangeAspect="1"/>
          </p:cNvPicPr>
          <p:nvPr/>
        </p:nvPicPr>
        <p:blipFill rotWithShape="1">
          <a:blip r:embed="rId10"/>
          <a:srcRect b="12059"/>
          <a:stretch/>
        </p:blipFill>
        <p:spPr>
          <a:xfrm>
            <a:off x="0" y="1656"/>
            <a:ext cx="4099510" cy="703251"/>
          </a:xfrm>
          <a:prstGeom prst="rect">
            <a:avLst/>
          </a:prstGeom>
        </p:spPr>
      </p:pic>
      <p:sp>
        <p:nvSpPr>
          <p:cNvPr id="29" name="Rectangle 28"/>
          <p:cNvSpPr/>
          <p:nvPr/>
        </p:nvSpPr>
        <p:spPr>
          <a:xfrm>
            <a:off x="-42168" y="-68677"/>
            <a:ext cx="2114681" cy="461665"/>
          </a:xfrm>
          <a:prstGeom prst="rect">
            <a:avLst/>
          </a:prstGeom>
          <a:noFill/>
        </p:spPr>
        <p:txBody>
          <a:bodyPr wrap="none" lIns="91440" tIns="45720" rIns="91440" bIns="45720">
            <a:spAutoFit/>
          </a:bodyPr>
          <a:lstStyle/>
          <a:p>
            <a:pPr algn="ctr"/>
            <a:r>
              <a:rPr lang="en-US" sz="2400" dirty="0" smtClean="0">
                <a:ln w="0"/>
                <a:solidFill>
                  <a:schemeClr val="bg1"/>
                </a:solidFill>
                <a:effectLst>
                  <a:outerShdw blurRad="38100" dist="19050" dir="2700000" algn="tl" rotWithShape="0">
                    <a:schemeClr val="dk1">
                      <a:alpha val="40000"/>
                    </a:schemeClr>
                  </a:outerShdw>
                </a:effectLst>
              </a:rPr>
              <a:t>Changing China</a:t>
            </a:r>
            <a:endParaRPr lang="en-US" sz="2400" b="0" cap="none" spc="0" dirty="0">
              <a:ln w="0"/>
              <a:solidFill>
                <a:schemeClr val="bg1"/>
              </a:solidFill>
              <a:effectLst>
                <a:outerShdw blurRad="38100" dist="19050" dir="2700000" algn="tl" rotWithShape="0">
                  <a:schemeClr val="dk1">
                    <a:alpha val="40000"/>
                  </a:schemeClr>
                </a:outerShdw>
              </a:effectLst>
            </a:endParaRPr>
          </a:p>
        </p:txBody>
      </p:sp>
      <p:pic>
        <p:nvPicPr>
          <p:cNvPr id="30" name="Picture 7" descr="popgrowthsince_150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3546" y="1766222"/>
            <a:ext cx="3941663" cy="241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0"/>
          <p:cNvPicPr>
            <a:picLocks noChangeAspect="1"/>
          </p:cNvPicPr>
          <p:nvPr/>
        </p:nvPicPr>
        <p:blipFill rotWithShape="1">
          <a:blip r:embed="rId12"/>
          <a:srcRect l="21190" t="64657" r="23951" b="7358"/>
          <a:stretch/>
        </p:blipFill>
        <p:spPr>
          <a:xfrm>
            <a:off x="94793" y="4614593"/>
            <a:ext cx="6645964" cy="3407108"/>
          </a:xfrm>
          <a:prstGeom prst="rect">
            <a:avLst/>
          </a:prstGeom>
        </p:spPr>
      </p:pic>
      <p:pic>
        <p:nvPicPr>
          <p:cNvPr id="38" name="Picture 37" descr="A close up of a logo&#10;&#10;Description automatically generated">
            <a:extLst>
              <a:ext uri="{FF2B5EF4-FFF2-40B4-BE49-F238E27FC236}">
                <a16:creationId xmlns:a16="http://schemas.microsoft.com/office/drawing/2014/main" id="{D14560ED-672F-4448-B29A-0864A214A2E8}"/>
              </a:ext>
            </a:extLst>
          </p:cNvPr>
          <p:cNvPicPr>
            <a:picLocks noChangeAspect="1"/>
          </p:cNvPicPr>
          <p:nvPr/>
        </p:nvPicPr>
        <p:blipFill>
          <a:blip r:embed="rId2"/>
          <a:stretch>
            <a:fillRect/>
          </a:stretch>
        </p:blipFill>
        <p:spPr>
          <a:xfrm>
            <a:off x="56794" y="4183570"/>
            <a:ext cx="387350" cy="387350"/>
          </a:xfrm>
          <a:prstGeom prst="rect">
            <a:avLst/>
          </a:prstGeom>
        </p:spPr>
      </p:pic>
      <p:sp>
        <p:nvSpPr>
          <p:cNvPr id="39" name="Rectangle 38">
            <a:extLst>
              <a:ext uri="{FF2B5EF4-FFF2-40B4-BE49-F238E27FC236}">
                <a16:creationId xmlns:a16="http://schemas.microsoft.com/office/drawing/2014/main" id="{0AA5FD20-CB4A-4B49-AF00-79A511B4BF9B}"/>
              </a:ext>
            </a:extLst>
          </p:cNvPr>
          <p:cNvSpPr/>
          <p:nvPr/>
        </p:nvSpPr>
        <p:spPr>
          <a:xfrm>
            <a:off x="489229" y="4209669"/>
            <a:ext cx="6251528" cy="3612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b="1" dirty="0" smtClean="0">
                <a:solidFill>
                  <a:schemeClr val="tx1"/>
                </a:solidFill>
              </a:rPr>
              <a:t>Use the independent research link ‘The One Child Policy to answer the following questions about the policy.</a:t>
            </a:r>
          </a:p>
          <a:p>
            <a:pPr algn="ctr"/>
            <a:endParaRPr lang="en-US" sz="1400" b="1" dirty="0">
              <a:solidFill>
                <a:schemeClr val="tx1"/>
              </a:solidFill>
            </a:endParaRPr>
          </a:p>
          <a:p>
            <a:pPr algn="ctr"/>
            <a:endParaRPr lang="en-US" sz="1400" b="1" dirty="0" smtClean="0">
              <a:solidFill>
                <a:schemeClr val="tx1"/>
              </a:solidFill>
            </a:endParaRPr>
          </a:p>
          <a:p>
            <a:pPr algn="ctr"/>
            <a:endParaRPr lang="en-US" sz="1400" b="1" dirty="0">
              <a:solidFill>
                <a:schemeClr val="tx1"/>
              </a:solidFill>
            </a:endParaRPr>
          </a:p>
          <a:p>
            <a:pPr algn="ctr"/>
            <a:endParaRPr lang="en-US" sz="1400" b="1" dirty="0" smtClean="0">
              <a:solidFill>
                <a:schemeClr val="tx1"/>
              </a:solidFill>
            </a:endParaRPr>
          </a:p>
          <a:p>
            <a:pPr algn="ctr"/>
            <a:endParaRPr lang="en-US" sz="1300" dirty="0">
              <a:solidFill>
                <a:srgbClr val="002060"/>
              </a:solidFill>
            </a:endParaRPr>
          </a:p>
        </p:txBody>
      </p:sp>
      <p:sp>
        <p:nvSpPr>
          <p:cNvPr id="40" name="Rectangle 39">
            <a:extLst>
              <a:ext uri="{FF2B5EF4-FFF2-40B4-BE49-F238E27FC236}">
                <a16:creationId xmlns:a16="http://schemas.microsoft.com/office/drawing/2014/main" id="{0AA5FD20-CB4A-4B49-AF00-79A511B4BF9B}"/>
              </a:ext>
            </a:extLst>
          </p:cNvPr>
          <p:cNvSpPr/>
          <p:nvPr/>
        </p:nvSpPr>
        <p:spPr>
          <a:xfrm>
            <a:off x="94793" y="8087846"/>
            <a:ext cx="6645964" cy="16962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b="1" dirty="0" smtClean="0">
                <a:solidFill>
                  <a:schemeClr val="tx1"/>
                </a:solidFill>
              </a:rPr>
              <a:t>Watch the videos on gender imbalance, prevented births, baby hatches and the two child policy. Use this to create notes on the range of impacts of the One Child policy in China.</a:t>
            </a:r>
          </a:p>
          <a:p>
            <a:pPr algn="ctr"/>
            <a:endParaRPr lang="en-US" sz="1400" b="1" dirty="0">
              <a:solidFill>
                <a:schemeClr val="tx1"/>
              </a:solidFill>
            </a:endParaRPr>
          </a:p>
          <a:p>
            <a:pPr algn="ctr"/>
            <a:endParaRPr lang="en-US" sz="1400" b="1" dirty="0" smtClean="0">
              <a:solidFill>
                <a:schemeClr val="tx1"/>
              </a:solidFill>
            </a:endParaRPr>
          </a:p>
          <a:p>
            <a:pPr algn="ctr"/>
            <a:endParaRPr lang="en-US" sz="1400" b="1" dirty="0">
              <a:solidFill>
                <a:schemeClr val="tx1"/>
              </a:solidFill>
            </a:endParaRPr>
          </a:p>
          <a:p>
            <a:pPr algn="ctr"/>
            <a:endParaRPr lang="en-US" sz="1400" b="1" dirty="0" smtClean="0">
              <a:solidFill>
                <a:schemeClr val="tx1"/>
              </a:solidFill>
            </a:endParaRPr>
          </a:p>
          <a:p>
            <a:pPr algn="ctr"/>
            <a:endParaRPr lang="en-US" sz="1300" dirty="0">
              <a:solidFill>
                <a:srgbClr val="002060"/>
              </a:solidFill>
            </a:endParaRPr>
          </a:p>
        </p:txBody>
      </p:sp>
      <p:pic>
        <p:nvPicPr>
          <p:cNvPr id="41" name="Picture 40" descr="A close up of a logo&#10;&#10;Description automatically generated">
            <a:extLst>
              <a:ext uri="{FF2B5EF4-FFF2-40B4-BE49-F238E27FC236}">
                <a16:creationId xmlns:a16="http://schemas.microsoft.com/office/drawing/2014/main" id="{648CCB9D-31DF-A741-AC75-FBD05AC66F62}"/>
              </a:ext>
            </a:extLst>
          </p:cNvPr>
          <p:cNvPicPr>
            <a:picLocks noChangeAspect="1"/>
          </p:cNvPicPr>
          <p:nvPr/>
        </p:nvPicPr>
        <p:blipFill>
          <a:blip r:embed="rId4"/>
          <a:stretch>
            <a:fillRect/>
          </a:stretch>
        </p:blipFill>
        <p:spPr>
          <a:xfrm>
            <a:off x="94793" y="8285584"/>
            <a:ext cx="387350" cy="387350"/>
          </a:xfrm>
          <a:prstGeom prst="rect">
            <a:avLst/>
          </a:prstGeom>
        </p:spPr>
      </p:pic>
    </p:spTree>
    <p:extLst>
      <p:ext uri="{BB962C8B-B14F-4D97-AF65-F5344CB8AC3E}">
        <p14:creationId xmlns:p14="http://schemas.microsoft.com/office/powerpoint/2010/main" val="2714749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520FD69-743C-3240-BB11-92A55BD77E0C}"/>
              </a:ext>
            </a:extLst>
          </p:cNvPr>
          <p:cNvSpPr txBox="1"/>
          <p:nvPr/>
        </p:nvSpPr>
        <p:spPr>
          <a:xfrm>
            <a:off x="3987520" y="775664"/>
            <a:ext cx="2336800" cy="307777"/>
          </a:xfrm>
          <a:prstGeom prst="rect">
            <a:avLst/>
          </a:prstGeom>
          <a:noFill/>
        </p:spPr>
        <p:txBody>
          <a:bodyPr wrap="square" rtlCol="0">
            <a:spAutoFit/>
          </a:bodyPr>
          <a:lstStyle/>
          <a:p>
            <a:r>
              <a:rPr lang="en-US" sz="1400" b="1" dirty="0"/>
              <a:t>Video links</a:t>
            </a:r>
          </a:p>
        </p:txBody>
      </p:sp>
      <p:pic>
        <p:nvPicPr>
          <p:cNvPr id="9" name="Picture 8" descr="A close up of a logo&#10;&#10;Description automatically generated">
            <a:extLst>
              <a:ext uri="{FF2B5EF4-FFF2-40B4-BE49-F238E27FC236}">
                <a16:creationId xmlns:a16="http://schemas.microsoft.com/office/drawing/2014/main" id="{9AD18B9C-156B-2D4B-8A85-482C8645D7AF}"/>
              </a:ext>
            </a:extLst>
          </p:cNvPr>
          <p:cNvPicPr>
            <a:picLocks noChangeAspect="1"/>
          </p:cNvPicPr>
          <p:nvPr/>
        </p:nvPicPr>
        <p:blipFill>
          <a:blip r:embed="rId3"/>
          <a:stretch>
            <a:fillRect/>
          </a:stretch>
        </p:blipFill>
        <p:spPr>
          <a:xfrm>
            <a:off x="3606513" y="761048"/>
            <a:ext cx="387350" cy="387350"/>
          </a:xfrm>
          <a:prstGeom prst="rect">
            <a:avLst/>
          </a:prstGeom>
        </p:spPr>
      </p:pic>
      <p:sp>
        <p:nvSpPr>
          <p:cNvPr id="10" name="TextBox 9">
            <a:extLst>
              <a:ext uri="{FF2B5EF4-FFF2-40B4-BE49-F238E27FC236}">
                <a16:creationId xmlns:a16="http://schemas.microsoft.com/office/drawing/2014/main" id="{54B76743-367A-B44E-A676-1D27CA60237F}"/>
              </a:ext>
            </a:extLst>
          </p:cNvPr>
          <p:cNvSpPr txBox="1"/>
          <p:nvPr/>
        </p:nvSpPr>
        <p:spPr>
          <a:xfrm>
            <a:off x="3694374" y="1127440"/>
            <a:ext cx="3264942" cy="430887"/>
          </a:xfrm>
          <a:prstGeom prst="rect">
            <a:avLst/>
          </a:prstGeom>
          <a:noFill/>
        </p:spPr>
        <p:txBody>
          <a:bodyPr wrap="square" rtlCol="0">
            <a:spAutoFit/>
          </a:bodyPr>
          <a:lstStyle/>
          <a:p>
            <a:r>
              <a:rPr lang="en-GB" sz="1100" dirty="0"/>
              <a:t>Environmental problems- </a:t>
            </a:r>
            <a:r>
              <a:rPr lang="en-GB" sz="1100" dirty="0">
                <a:hlinkClick r:id="rId4"/>
              </a:rPr>
              <a:t>https://</a:t>
            </a:r>
            <a:r>
              <a:rPr lang="en-GB" sz="1100" dirty="0" smtClean="0">
                <a:hlinkClick r:id="rId4"/>
              </a:rPr>
              <a:t>binged.it/2Qi4BhJ</a:t>
            </a:r>
            <a:endParaRPr lang="en-GB" sz="1100" dirty="0" smtClean="0"/>
          </a:p>
          <a:p>
            <a:r>
              <a:rPr lang="en-GB" sz="1100" dirty="0" smtClean="0"/>
              <a:t>Forest City </a:t>
            </a:r>
            <a:r>
              <a:rPr lang="en-GB" sz="1100" dirty="0"/>
              <a:t>(optional) </a:t>
            </a:r>
            <a:r>
              <a:rPr lang="en-GB" sz="1100" dirty="0">
                <a:hlinkClick r:id="rId5"/>
              </a:rPr>
              <a:t>https://</a:t>
            </a:r>
            <a:r>
              <a:rPr lang="en-GB" sz="1100" dirty="0" smtClean="0">
                <a:hlinkClick r:id="rId5"/>
              </a:rPr>
              <a:t>bit.ly/3aR02nW</a:t>
            </a:r>
            <a:r>
              <a:rPr lang="en-GB" sz="1100" dirty="0" smtClean="0"/>
              <a:t>  </a:t>
            </a:r>
            <a:endParaRPr lang="en-US" sz="1100" dirty="0"/>
          </a:p>
        </p:txBody>
      </p:sp>
      <p:sp>
        <p:nvSpPr>
          <p:cNvPr id="11" name="TextBox 10">
            <a:extLst>
              <a:ext uri="{FF2B5EF4-FFF2-40B4-BE49-F238E27FC236}">
                <a16:creationId xmlns:a16="http://schemas.microsoft.com/office/drawing/2014/main" id="{B41E70CD-CB9A-E848-8024-96C6202C7DA3}"/>
              </a:ext>
            </a:extLst>
          </p:cNvPr>
          <p:cNvSpPr txBox="1"/>
          <p:nvPr/>
        </p:nvSpPr>
        <p:spPr>
          <a:xfrm>
            <a:off x="609316" y="763191"/>
            <a:ext cx="2336800" cy="307777"/>
          </a:xfrm>
          <a:prstGeom prst="rect">
            <a:avLst/>
          </a:prstGeom>
          <a:noFill/>
        </p:spPr>
        <p:txBody>
          <a:bodyPr wrap="square" rtlCol="0">
            <a:spAutoFit/>
          </a:bodyPr>
          <a:lstStyle/>
          <a:p>
            <a:r>
              <a:rPr lang="en-US" sz="1400" b="1" dirty="0"/>
              <a:t>Independent research links</a:t>
            </a:r>
          </a:p>
        </p:txBody>
      </p:sp>
      <p:pic>
        <p:nvPicPr>
          <p:cNvPr id="12" name="Picture 11" descr="A close up of a logo&#10;&#10;Description automatically generated">
            <a:extLst>
              <a:ext uri="{FF2B5EF4-FFF2-40B4-BE49-F238E27FC236}">
                <a16:creationId xmlns:a16="http://schemas.microsoft.com/office/drawing/2014/main" id="{60AF999B-0F55-B447-B866-8C676BC40324}"/>
              </a:ext>
            </a:extLst>
          </p:cNvPr>
          <p:cNvPicPr>
            <a:picLocks noChangeAspect="1"/>
          </p:cNvPicPr>
          <p:nvPr/>
        </p:nvPicPr>
        <p:blipFill>
          <a:blip r:embed="rId6"/>
          <a:stretch>
            <a:fillRect/>
          </a:stretch>
        </p:blipFill>
        <p:spPr>
          <a:xfrm>
            <a:off x="234667" y="786448"/>
            <a:ext cx="387350" cy="387350"/>
          </a:xfrm>
          <a:prstGeom prst="rect">
            <a:avLst/>
          </a:prstGeom>
        </p:spPr>
      </p:pic>
      <p:sp>
        <p:nvSpPr>
          <p:cNvPr id="13" name="TextBox 12">
            <a:extLst>
              <a:ext uri="{FF2B5EF4-FFF2-40B4-BE49-F238E27FC236}">
                <a16:creationId xmlns:a16="http://schemas.microsoft.com/office/drawing/2014/main" id="{2A4D52BC-B5A9-F24E-9BF7-EDB107514238}"/>
              </a:ext>
            </a:extLst>
          </p:cNvPr>
          <p:cNvSpPr txBox="1"/>
          <p:nvPr/>
        </p:nvSpPr>
        <p:spPr>
          <a:xfrm>
            <a:off x="631543" y="1181120"/>
            <a:ext cx="3022599" cy="461665"/>
          </a:xfrm>
          <a:prstGeom prst="rect">
            <a:avLst/>
          </a:prstGeom>
          <a:noFill/>
        </p:spPr>
        <p:txBody>
          <a:bodyPr wrap="square" rtlCol="0">
            <a:spAutoFit/>
          </a:bodyPr>
          <a:lstStyle/>
          <a:p>
            <a:r>
              <a:rPr lang="en-GB" sz="1200" dirty="0" smtClean="0"/>
              <a:t>China’s </a:t>
            </a:r>
            <a:r>
              <a:rPr lang="en-GB" sz="1200" dirty="0"/>
              <a:t>environmental issues- </a:t>
            </a:r>
            <a:r>
              <a:rPr lang="en-GB" sz="1200" dirty="0">
                <a:hlinkClick r:id="rId7"/>
              </a:rPr>
              <a:t>https://</a:t>
            </a:r>
            <a:r>
              <a:rPr lang="en-GB" sz="1200" dirty="0" smtClean="0">
                <a:hlinkClick r:id="rId7"/>
              </a:rPr>
              <a:t>bit.ly/3lo218e</a:t>
            </a:r>
            <a:r>
              <a:rPr lang="en-GB" sz="1200" dirty="0" smtClean="0"/>
              <a:t> </a:t>
            </a:r>
            <a:endParaRPr lang="en-GB" sz="1200" dirty="0" smtClean="0"/>
          </a:p>
        </p:txBody>
      </p:sp>
      <p:pic>
        <p:nvPicPr>
          <p:cNvPr id="15" name="Picture 14" descr="A close up of a logo&#10;&#10;Description automatically generated">
            <a:extLst>
              <a:ext uri="{FF2B5EF4-FFF2-40B4-BE49-F238E27FC236}">
                <a16:creationId xmlns:a16="http://schemas.microsoft.com/office/drawing/2014/main" id="{6E23B16C-7740-904E-8AE8-99154871A9CA}"/>
              </a:ext>
            </a:extLst>
          </p:cNvPr>
          <p:cNvPicPr>
            <a:picLocks noChangeAspect="1"/>
          </p:cNvPicPr>
          <p:nvPr/>
        </p:nvPicPr>
        <p:blipFill>
          <a:blip r:embed="rId6"/>
          <a:stretch>
            <a:fillRect/>
          </a:stretch>
        </p:blipFill>
        <p:spPr>
          <a:xfrm>
            <a:off x="113132" y="4265717"/>
            <a:ext cx="387350" cy="387350"/>
          </a:xfrm>
          <a:prstGeom prst="rect">
            <a:avLst/>
          </a:prstGeom>
        </p:spPr>
      </p:pic>
      <p:pic>
        <p:nvPicPr>
          <p:cNvPr id="25" name="Picture 24" descr="A close up of a logo&#10;&#10;Description automatically generated">
            <a:extLst>
              <a:ext uri="{FF2B5EF4-FFF2-40B4-BE49-F238E27FC236}">
                <a16:creationId xmlns:a16="http://schemas.microsoft.com/office/drawing/2014/main" id="{CF5160E5-6CA7-B64C-A2B7-BCDECCFB4434}"/>
              </a:ext>
            </a:extLst>
          </p:cNvPr>
          <p:cNvPicPr>
            <a:picLocks noChangeAspect="1"/>
          </p:cNvPicPr>
          <p:nvPr/>
        </p:nvPicPr>
        <p:blipFill>
          <a:blip r:embed="rId8"/>
          <a:stretch>
            <a:fillRect/>
          </a:stretch>
        </p:blipFill>
        <p:spPr>
          <a:xfrm flipH="1">
            <a:off x="56779" y="7398417"/>
            <a:ext cx="357447" cy="357447"/>
          </a:xfrm>
          <a:prstGeom prst="rect">
            <a:avLst/>
          </a:prstGeom>
        </p:spPr>
      </p:pic>
      <p:sp>
        <p:nvSpPr>
          <p:cNvPr id="28" name="Rectangle 27">
            <a:extLst>
              <a:ext uri="{FF2B5EF4-FFF2-40B4-BE49-F238E27FC236}">
                <a16:creationId xmlns:a16="http://schemas.microsoft.com/office/drawing/2014/main" id="{E9A875FB-AC24-0D4B-917C-F1BB5A4E578E}"/>
              </a:ext>
            </a:extLst>
          </p:cNvPr>
          <p:cNvSpPr/>
          <p:nvPr/>
        </p:nvSpPr>
        <p:spPr>
          <a:xfrm>
            <a:off x="4051300" y="0"/>
            <a:ext cx="2806700" cy="69816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Lesson 6- Environmental issues.</a:t>
            </a:r>
            <a:endParaRPr lang="en-US" sz="1500" dirty="0"/>
          </a:p>
        </p:txBody>
      </p:sp>
      <p:sp>
        <p:nvSpPr>
          <p:cNvPr id="29" name="TextBox 28">
            <a:extLst>
              <a:ext uri="{FF2B5EF4-FFF2-40B4-BE49-F238E27FC236}">
                <a16:creationId xmlns:a16="http://schemas.microsoft.com/office/drawing/2014/main" id="{6C6F89CE-ABB7-B044-B98A-055697C04D29}"/>
              </a:ext>
            </a:extLst>
          </p:cNvPr>
          <p:cNvSpPr txBox="1"/>
          <p:nvPr/>
        </p:nvSpPr>
        <p:spPr>
          <a:xfrm>
            <a:off x="25399" y="-37899"/>
            <a:ext cx="2038531" cy="430887"/>
          </a:xfrm>
          <a:prstGeom prst="rect">
            <a:avLst/>
          </a:prstGeom>
          <a:noFill/>
        </p:spPr>
        <p:txBody>
          <a:bodyPr wrap="square" rtlCol="0">
            <a:spAutoFit/>
          </a:bodyPr>
          <a:lstStyle/>
          <a:p>
            <a:r>
              <a:rPr lang="en-US" sz="2200" b="1" dirty="0" smtClean="0">
                <a:solidFill>
                  <a:schemeClr val="bg1"/>
                </a:solidFill>
              </a:rPr>
              <a:t>Changing China</a:t>
            </a:r>
            <a:endParaRPr lang="en-US" sz="2200" b="1" dirty="0">
              <a:solidFill>
                <a:schemeClr val="bg1"/>
              </a:solidFill>
            </a:endParaRPr>
          </a:p>
        </p:txBody>
      </p:sp>
      <p:pic>
        <p:nvPicPr>
          <p:cNvPr id="30" name="Picture 29"/>
          <p:cNvPicPr>
            <a:picLocks noChangeAspect="1"/>
          </p:cNvPicPr>
          <p:nvPr/>
        </p:nvPicPr>
        <p:blipFill rotWithShape="1">
          <a:blip r:embed="rId9"/>
          <a:srcRect b="12059"/>
          <a:stretch/>
        </p:blipFill>
        <p:spPr>
          <a:xfrm>
            <a:off x="0" y="1656"/>
            <a:ext cx="4099510" cy="703251"/>
          </a:xfrm>
          <a:prstGeom prst="rect">
            <a:avLst/>
          </a:prstGeom>
        </p:spPr>
      </p:pic>
      <p:sp>
        <p:nvSpPr>
          <p:cNvPr id="31" name="Rectangle 30"/>
          <p:cNvSpPr/>
          <p:nvPr/>
        </p:nvSpPr>
        <p:spPr>
          <a:xfrm>
            <a:off x="-42168" y="-68677"/>
            <a:ext cx="2114681" cy="461665"/>
          </a:xfrm>
          <a:prstGeom prst="rect">
            <a:avLst/>
          </a:prstGeom>
          <a:noFill/>
        </p:spPr>
        <p:txBody>
          <a:bodyPr wrap="none" lIns="91440" tIns="45720" rIns="91440" bIns="45720">
            <a:spAutoFit/>
          </a:bodyPr>
          <a:lstStyle/>
          <a:p>
            <a:pPr algn="ctr"/>
            <a:r>
              <a:rPr lang="en-US" sz="2400" dirty="0" smtClean="0">
                <a:ln w="0"/>
                <a:solidFill>
                  <a:schemeClr val="bg1"/>
                </a:solidFill>
                <a:effectLst>
                  <a:outerShdw blurRad="38100" dist="19050" dir="2700000" algn="tl" rotWithShape="0">
                    <a:schemeClr val="dk1">
                      <a:alpha val="40000"/>
                    </a:schemeClr>
                  </a:outerShdw>
                </a:effectLst>
              </a:rPr>
              <a:t>Changing China</a:t>
            </a:r>
            <a:endParaRPr lang="en-US" sz="2400" b="0" cap="none" spc="0" dirty="0">
              <a:ln w="0"/>
              <a:solidFill>
                <a:schemeClr val="bg1"/>
              </a:solidFill>
              <a:effectLst>
                <a:outerShdw blurRad="38100" dist="19050" dir="2700000" algn="tl" rotWithShape="0">
                  <a:schemeClr val="dk1">
                    <a:alpha val="40000"/>
                  </a:schemeClr>
                </a:outerShdw>
              </a:effectLst>
            </a:endParaRPr>
          </a:p>
        </p:txBody>
      </p:sp>
      <p:cxnSp>
        <p:nvCxnSpPr>
          <p:cNvPr id="7" name="Straight Connector 6"/>
          <p:cNvCxnSpPr/>
          <p:nvPr/>
        </p:nvCxnSpPr>
        <p:spPr>
          <a:xfrm flipH="1">
            <a:off x="3507851" y="4307653"/>
            <a:ext cx="2" cy="29114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74417" y="4540343"/>
            <a:ext cx="3505200" cy="2800767"/>
          </a:xfrm>
          <a:prstGeom prst="rect">
            <a:avLst/>
          </a:prstGeom>
        </p:spPr>
        <p:txBody>
          <a:bodyPr wrap="square">
            <a:spAutoFit/>
          </a:bodyPr>
          <a:lstStyle/>
          <a:p>
            <a:pPr marL="342900" lvl="0" indent="-342900">
              <a:buFont typeface="+mj-lt"/>
              <a:buAutoNum type="arabicPeriod"/>
            </a:pPr>
            <a:r>
              <a:rPr lang="en-GB" sz="1100" dirty="0"/>
              <a:t>How much of China’s farm land is polluted?</a:t>
            </a:r>
          </a:p>
          <a:p>
            <a:pPr marL="342900" lvl="0" indent="-342900">
              <a:buFont typeface="+mj-lt"/>
              <a:buAutoNum type="arabicPeriod"/>
            </a:pPr>
            <a:endParaRPr lang="en-GB" sz="1100" dirty="0"/>
          </a:p>
          <a:p>
            <a:pPr marL="342900" lvl="0" indent="-342900">
              <a:buFont typeface="+mj-lt"/>
              <a:buAutoNum type="arabicPeriod"/>
            </a:pPr>
            <a:endParaRPr lang="en-GB" sz="1100" dirty="0"/>
          </a:p>
          <a:p>
            <a:pPr marL="342900" lvl="0" indent="-342900">
              <a:buFont typeface="+mj-lt"/>
              <a:buAutoNum type="arabicPeriod"/>
            </a:pPr>
            <a:endParaRPr lang="en-GB" sz="1100" dirty="0"/>
          </a:p>
          <a:p>
            <a:pPr marL="342900" lvl="0" indent="-342900">
              <a:buFont typeface="+mj-lt"/>
              <a:buAutoNum type="arabicPeriod"/>
            </a:pPr>
            <a:r>
              <a:rPr lang="en-GB" sz="1100" dirty="0"/>
              <a:t>What is to blame for the polluted farmland?</a:t>
            </a:r>
          </a:p>
          <a:p>
            <a:pPr marL="342900" lvl="0" indent="-342900">
              <a:buFont typeface="+mj-lt"/>
              <a:buAutoNum type="arabicPeriod"/>
            </a:pPr>
            <a:endParaRPr lang="en-GB" sz="1100" dirty="0"/>
          </a:p>
          <a:p>
            <a:pPr marL="342900" lvl="0" indent="-342900">
              <a:buFont typeface="+mj-lt"/>
              <a:buAutoNum type="arabicPeriod"/>
            </a:pPr>
            <a:endParaRPr lang="en-GB" sz="1100" dirty="0"/>
          </a:p>
          <a:p>
            <a:pPr marL="342900" lvl="0" indent="-342900">
              <a:buFont typeface="+mj-lt"/>
              <a:buAutoNum type="arabicPeriod"/>
            </a:pPr>
            <a:endParaRPr lang="en-GB" sz="1100" dirty="0"/>
          </a:p>
          <a:p>
            <a:pPr marL="342900" lvl="0" indent="-342900">
              <a:buFont typeface="+mj-lt"/>
              <a:buAutoNum type="arabicPeriod"/>
            </a:pPr>
            <a:r>
              <a:rPr lang="en-GB" sz="1100" dirty="0"/>
              <a:t>How many children get respiratory diseases from the air pollution?</a:t>
            </a:r>
          </a:p>
          <a:p>
            <a:pPr marL="342900" lvl="0" indent="-342900">
              <a:buFont typeface="+mj-lt"/>
              <a:buAutoNum type="arabicPeriod"/>
            </a:pPr>
            <a:endParaRPr lang="en-GB" sz="1100" dirty="0"/>
          </a:p>
          <a:p>
            <a:pPr marL="342900" lvl="0" indent="-342900">
              <a:buFont typeface="+mj-lt"/>
              <a:buAutoNum type="arabicPeriod"/>
            </a:pPr>
            <a:endParaRPr lang="en-GB" sz="1100" dirty="0"/>
          </a:p>
          <a:p>
            <a:pPr marL="342900" lvl="0" indent="-342900">
              <a:buFont typeface="+mj-lt"/>
              <a:buAutoNum type="arabicPeriod"/>
            </a:pPr>
            <a:endParaRPr lang="en-GB" sz="1100" dirty="0"/>
          </a:p>
          <a:p>
            <a:pPr marL="342900" lvl="0" indent="-342900">
              <a:buFont typeface="+mj-lt"/>
              <a:buAutoNum type="arabicPeriod"/>
            </a:pPr>
            <a:endParaRPr lang="en-GB" sz="1100" dirty="0"/>
          </a:p>
          <a:p>
            <a:pPr marL="342900" lvl="0" indent="-342900">
              <a:buFont typeface="+mj-lt"/>
              <a:buAutoNum type="arabicPeriod"/>
            </a:pPr>
            <a:r>
              <a:rPr lang="en-GB" sz="1100" dirty="0"/>
              <a:t>How many people in China die each year from pollution related illnesses?</a:t>
            </a:r>
            <a:endParaRPr lang="en-GB" sz="1100" dirty="0"/>
          </a:p>
        </p:txBody>
      </p:sp>
      <p:sp>
        <p:nvSpPr>
          <p:cNvPr id="20" name="Rectangle 19"/>
          <p:cNvSpPr/>
          <p:nvPr/>
        </p:nvSpPr>
        <p:spPr>
          <a:xfrm>
            <a:off x="3520952" y="4170039"/>
            <a:ext cx="3429000" cy="3139321"/>
          </a:xfrm>
          <a:prstGeom prst="rect">
            <a:avLst/>
          </a:prstGeom>
        </p:spPr>
        <p:txBody>
          <a:bodyPr>
            <a:spAutoFit/>
          </a:bodyPr>
          <a:lstStyle/>
          <a:p>
            <a:pPr lvl="0"/>
            <a:endParaRPr lang="en-GB" sz="1100" dirty="0"/>
          </a:p>
          <a:p>
            <a:pPr marL="342900" indent="-342900">
              <a:buFont typeface="+mj-lt"/>
              <a:buAutoNum type="arabicPeriod"/>
            </a:pPr>
            <a:endParaRPr lang="en-GB" sz="1100" dirty="0"/>
          </a:p>
          <a:p>
            <a:r>
              <a:rPr lang="en-GB" sz="1100" dirty="0"/>
              <a:t>5. What is the economic cost of air pollution to the Chinese economy?</a:t>
            </a:r>
          </a:p>
          <a:p>
            <a:r>
              <a:rPr lang="en-GB" sz="1100" dirty="0"/>
              <a:t> </a:t>
            </a:r>
          </a:p>
          <a:p>
            <a:endParaRPr lang="en-GB" sz="1100" dirty="0"/>
          </a:p>
          <a:p>
            <a:pPr lvl="0"/>
            <a:r>
              <a:rPr lang="en-GB" sz="1100" dirty="0"/>
              <a:t>6. What percent of China’s river and lakes are polluted?</a:t>
            </a:r>
          </a:p>
          <a:p>
            <a:r>
              <a:rPr lang="en-GB" sz="1100" dirty="0"/>
              <a:t> </a:t>
            </a:r>
          </a:p>
          <a:p>
            <a:endParaRPr lang="en-GB" sz="1100" dirty="0"/>
          </a:p>
          <a:p>
            <a:endParaRPr lang="en-GB" sz="1100" dirty="0"/>
          </a:p>
          <a:p>
            <a:endParaRPr lang="en-GB" sz="1100" dirty="0"/>
          </a:p>
          <a:p>
            <a:endParaRPr lang="en-GB" sz="1100" dirty="0"/>
          </a:p>
          <a:p>
            <a:pPr lvl="0"/>
            <a:r>
              <a:rPr lang="en-GB" sz="1100" dirty="0"/>
              <a:t>7. What is the name of the River that has been irreversibly polluted?</a:t>
            </a:r>
          </a:p>
          <a:p>
            <a:r>
              <a:rPr lang="en-GB" sz="1100" dirty="0"/>
              <a:t> </a:t>
            </a:r>
          </a:p>
          <a:p>
            <a:endParaRPr lang="en-GB" sz="1100" dirty="0"/>
          </a:p>
          <a:p>
            <a:pPr lvl="0"/>
            <a:r>
              <a:rPr lang="en-GB" sz="1100" dirty="0"/>
              <a:t> 8.What does sulphur dioxide contribute to?</a:t>
            </a:r>
          </a:p>
          <a:p>
            <a:endParaRPr lang="en-GB" sz="1100" dirty="0"/>
          </a:p>
        </p:txBody>
      </p:sp>
      <p:sp>
        <p:nvSpPr>
          <p:cNvPr id="33" name="TextBox 32">
            <a:extLst>
              <a:ext uri="{FF2B5EF4-FFF2-40B4-BE49-F238E27FC236}">
                <a16:creationId xmlns:a16="http://schemas.microsoft.com/office/drawing/2014/main" id="{06D35621-6DB4-2147-AAB5-53DD691A029F}"/>
              </a:ext>
            </a:extLst>
          </p:cNvPr>
          <p:cNvSpPr txBox="1"/>
          <p:nvPr/>
        </p:nvSpPr>
        <p:spPr>
          <a:xfrm>
            <a:off x="234667" y="1746278"/>
            <a:ext cx="6237282" cy="430887"/>
          </a:xfrm>
          <a:prstGeom prst="rect">
            <a:avLst/>
          </a:prstGeom>
          <a:noFill/>
        </p:spPr>
        <p:txBody>
          <a:bodyPr wrap="square" rtlCol="0">
            <a:spAutoFit/>
          </a:bodyPr>
          <a:lstStyle/>
          <a:p>
            <a:r>
              <a:rPr lang="en-GB" sz="1100" dirty="0" smtClean="0"/>
              <a:t>Watch the ‘Environmental problems’ video. Use it to create spider diagram of the different environmental issues facing China. </a:t>
            </a:r>
            <a:endParaRPr lang="en-US" sz="1100" dirty="0">
              <a:solidFill>
                <a:srgbClr val="002060"/>
              </a:solidFill>
            </a:endParaRPr>
          </a:p>
        </p:txBody>
      </p:sp>
      <p:sp>
        <p:nvSpPr>
          <p:cNvPr id="34" name="Rounded Rectangle 33">
            <a:extLst>
              <a:ext uri="{FF2B5EF4-FFF2-40B4-BE49-F238E27FC236}">
                <a16:creationId xmlns:a16="http://schemas.microsoft.com/office/drawing/2014/main" id="{77751DAD-9BB4-5D4D-A08F-14C2AEEB619B}"/>
              </a:ext>
            </a:extLst>
          </p:cNvPr>
          <p:cNvSpPr/>
          <p:nvPr/>
        </p:nvSpPr>
        <p:spPr>
          <a:xfrm>
            <a:off x="2828165" y="2692731"/>
            <a:ext cx="1371600" cy="596498"/>
          </a:xfrm>
          <a:prstGeom prst="roundRect">
            <a:avLst>
              <a:gd name="adj" fmla="val 42473"/>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Environmental problems.</a:t>
            </a:r>
            <a:endParaRPr lang="en-US" sz="1200" dirty="0"/>
          </a:p>
        </p:txBody>
      </p:sp>
      <p:sp>
        <p:nvSpPr>
          <p:cNvPr id="35" name="Rectangle 34"/>
          <p:cNvSpPr/>
          <p:nvPr/>
        </p:nvSpPr>
        <p:spPr>
          <a:xfrm>
            <a:off x="466694" y="7451814"/>
            <a:ext cx="6213768" cy="415498"/>
          </a:xfrm>
          <a:prstGeom prst="rect">
            <a:avLst/>
          </a:prstGeom>
        </p:spPr>
        <p:txBody>
          <a:bodyPr wrap="square">
            <a:spAutoFit/>
          </a:bodyPr>
          <a:lstStyle/>
          <a:p>
            <a:pPr algn="ctr"/>
            <a:r>
              <a:rPr lang="en-GB" altLang="en-US" sz="1050" b="1" u="sng" dirty="0"/>
              <a:t>Explain</a:t>
            </a:r>
            <a:r>
              <a:rPr lang="en-GB" altLang="en-US" sz="1050" u="sng" dirty="0"/>
              <a:t> the different impacts of China’s </a:t>
            </a:r>
            <a:r>
              <a:rPr lang="en-GB" altLang="en-US" sz="1050" b="1" u="sng" dirty="0"/>
              <a:t>economic</a:t>
            </a:r>
            <a:r>
              <a:rPr lang="en-GB" altLang="en-US" sz="1050" u="sng" dirty="0"/>
              <a:t> </a:t>
            </a:r>
            <a:r>
              <a:rPr lang="en-GB" altLang="en-US" sz="1050" b="1" u="sng" dirty="0" smtClean="0"/>
              <a:t>growth. To fully explain this, try to link back to previous lessons about what the causes of this environmental damage could be! Manufacturing? Population growth? </a:t>
            </a:r>
            <a:endParaRPr lang="en-GB" altLang="en-US" sz="1050" b="1" u="sng" dirty="0"/>
          </a:p>
        </p:txBody>
      </p:sp>
      <p:sp>
        <p:nvSpPr>
          <p:cNvPr id="36" name="Rectangle 35">
            <a:extLst>
              <a:ext uri="{FF2B5EF4-FFF2-40B4-BE49-F238E27FC236}">
                <a16:creationId xmlns:a16="http://schemas.microsoft.com/office/drawing/2014/main" id="{0AA5FD20-CB4A-4B49-AF00-79A511B4BF9B}"/>
              </a:ext>
            </a:extLst>
          </p:cNvPr>
          <p:cNvSpPr/>
          <p:nvPr/>
        </p:nvSpPr>
        <p:spPr>
          <a:xfrm>
            <a:off x="56779" y="7451320"/>
            <a:ext cx="6676151" cy="23433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dirty="0">
              <a:solidFill>
                <a:srgbClr val="002060"/>
              </a:solidFill>
            </a:endParaRPr>
          </a:p>
        </p:txBody>
      </p:sp>
      <p:sp>
        <p:nvSpPr>
          <p:cNvPr id="37" name="Rectangle 36">
            <a:extLst>
              <a:ext uri="{FF2B5EF4-FFF2-40B4-BE49-F238E27FC236}">
                <a16:creationId xmlns:a16="http://schemas.microsoft.com/office/drawing/2014/main" id="{0AA5FD20-CB4A-4B49-AF00-79A511B4BF9B}"/>
              </a:ext>
            </a:extLst>
          </p:cNvPr>
          <p:cNvSpPr/>
          <p:nvPr/>
        </p:nvSpPr>
        <p:spPr>
          <a:xfrm>
            <a:off x="38100" y="1794435"/>
            <a:ext cx="6676151" cy="23433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dirty="0">
              <a:solidFill>
                <a:srgbClr val="002060"/>
              </a:solidFill>
            </a:endParaRPr>
          </a:p>
        </p:txBody>
      </p:sp>
      <p:sp>
        <p:nvSpPr>
          <p:cNvPr id="38" name="Rectangle 37">
            <a:extLst>
              <a:ext uri="{FF2B5EF4-FFF2-40B4-BE49-F238E27FC236}">
                <a16:creationId xmlns:a16="http://schemas.microsoft.com/office/drawing/2014/main" id="{0AA5FD20-CB4A-4B49-AF00-79A511B4BF9B}"/>
              </a:ext>
            </a:extLst>
          </p:cNvPr>
          <p:cNvSpPr/>
          <p:nvPr/>
        </p:nvSpPr>
        <p:spPr>
          <a:xfrm>
            <a:off x="38099" y="4150797"/>
            <a:ext cx="6676151" cy="3137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dirty="0">
              <a:solidFill>
                <a:srgbClr val="002060"/>
              </a:solidFill>
            </a:endParaRPr>
          </a:p>
        </p:txBody>
      </p:sp>
    </p:spTree>
    <p:extLst>
      <p:ext uri="{BB962C8B-B14F-4D97-AF65-F5344CB8AC3E}">
        <p14:creationId xmlns:p14="http://schemas.microsoft.com/office/powerpoint/2010/main" val="3561889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DC8571699DD14684AC3400C5E00B29" ma:contentTypeVersion="13" ma:contentTypeDescription="Create a new document." ma:contentTypeScope="" ma:versionID="32832c74d693d07b50168200e0649df8">
  <xsd:schema xmlns:xsd="http://www.w3.org/2001/XMLSchema" xmlns:xs="http://www.w3.org/2001/XMLSchema" xmlns:p="http://schemas.microsoft.com/office/2006/metadata/properties" xmlns:ns3="631d9926-3f21-4c54-a349-ef08e98e3a75" xmlns:ns4="4e242333-3bba-466d-9d7e-ad9b3dad63d6" targetNamespace="http://schemas.microsoft.com/office/2006/metadata/properties" ma:root="true" ma:fieldsID="de8cc1953e2ce1b9f962c6228440e4af" ns3:_="" ns4:_="">
    <xsd:import namespace="631d9926-3f21-4c54-a349-ef08e98e3a75"/>
    <xsd:import namespace="4e242333-3bba-466d-9d7e-ad9b3dad63d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1d9926-3f21-4c54-a349-ef08e98e3a7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242333-3bba-466d-9d7e-ad9b3dad63d6"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363766-A032-4696-BEA7-1FA95211AC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1d9926-3f21-4c54-a349-ef08e98e3a75"/>
    <ds:schemaRef ds:uri="4e242333-3bba-466d-9d7e-ad9b3dad6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83BE8A-FA7F-4996-97E9-6F3E69180855}">
  <ds:schemaRefs>
    <ds:schemaRef ds:uri="http://schemas.microsoft.com/sharepoint/v3/contenttype/forms"/>
  </ds:schemaRefs>
</ds:datastoreItem>
</file>

<file path=customXml/itemProps3.xml><?xml version="1.0" encoding="utf-8"?>
<ds:datastoreItem xmlns:ds="http://schemas.openxmlformats.org/officeDocument/2006/customXml" ds:itemID="{8FD2DA95-1978-48E0-B8B1-3ED9F49E18D9}">
  <ds:schemaRefs>
    <ds:schemaRef ds:uri="http://purl.org/dc/terms/"/>
    <ds:schemaRef ds:uri="http://schemas.microsoft.com/office/2006/documentManagement/types"/>
    <ds:schemaRef ds:uri="4e242333-3bba-466d-9d7e-ad9b3dad63d6"/>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631d9926-3f21-4c54-a349-ef08e98e3a7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3749</TotalTime>
  <Words>1218</Words>
  <Application>Microsoft Office PowerPoint</Application>
  <PresentationFormat>A4 Paper (210x297 mm)</PresentationFormat>
  <Paragraphs>139</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Payne</dc:creator>
  <cp:lastModifiedBy>TWestby</cp:lastModifiedBy>
  <cp:revision>66</cp:revision>
  <dcterms:created xsi:type="dcterms:W3CDTF">2020-03-22T17:19:13Z</dcterms:created>
  <dcterms:modified xsi:type="dcterms:W3CDTF">2020-08-25T08:49:20Z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0x01010049DC8571699DD14684AC3400C5E00B29</vt:lpwstr>
  </property>
</Properties>
</file>