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57" r:id="rId5"/>
    <p:sldId id="260" r:id="rId6"/>
    <p:sldId id="261" r:id="rId7"/>
  </p:sldIdLst>
  <p:sldSz cx="6858000" cy="9906000" type="A4"/>
  <p:notesSz cx="68580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235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3070860"/>
            <a:ext cx="5829300" cy="2080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547360"/>
            <a:ext cx="4800600" cy="2476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429000" y="0"/>
            <a:ext cx="3429000" cy="1119505"/>
          </a:xfrm>
          <a:custGeom>
            <a:avLst/>
            <a:gdLst/>
            <a:ahLst/>
            <a:cxnLst/>
            <a:rect l="l" t="t" r="r" b="b"/>
            <a:pathLst>
              <a:path w="3429000" h="1119505">
                <a:moveTo>
                  <a:pt x="0" y="0"/>
                </a:moveTo>
                <a:lnTo>
                  <a:pt x="3429000" y="0"/>
                </a:lnTo>
                <a:lnTo>
                  <a:pt x="3429000" y="1119144"/>
                </a:lnTo>
                <a:lnTo>
                  <a:pt x="0" y="1119144"/>
                </a:lnTo>
                <a:lnTo>
                  <a:pt x="0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3677" y="154939"/>
            <a:ext cx="6430644" cy="7600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278380"/>
            <a:ext cx="617220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9212580"/>
            <a:ext cx="219456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bbc.co.uk/bitesize/guides/zmwxsbk/revision/1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tTYHZ7exBS0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hyperlink" Target="https://kids.kiddle.co/Coast" TargetMode="Externa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2.png"/><Relationship Id="rId3" Type="http://schemas.openxmlformats.org/officeDocument/2006/relationships/hyperlink" Target="https://www.bbc.co.uk/bitesize/guides/zmwxsbk/revision/3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hyperlink" Target="https://www.youtube.com/watch?v=_LRc6k-clzE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bbc.in/2XLKPQr" TargetMode="External"/><Relationship Id="rId7" Type="http://schemas.openxmlformats.org/officeDocument/2006/relationships/hyperlink" Target="https://bbc.in/2RR1Chf" TargetMode="External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bbc.in/34M9K8d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hyperlink" Target="https://bbc.in/3ctRToV" TargetMode="Externa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11" Type="http://schemas.openxmlformats.org/officeDocument/2006/relationships/image" Target="../media/image18.png"/><Relationship Id="rId5" Type="http://schemas.openxmlformats.org/officeDocument/2006/relationships/hyperlink" Target="https://www.youtube.com/watch?v=F7xNJiU3ZgE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s://www.youtube.com/watch?v=_eeKpz8oD7E" TargetMode="Externa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bbc.co.uk/bitesize/guides/z2234j6/revision/4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youtube.com/watch?v=IXtVnzzrQU4" TargetMode="External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6033" y="393973"/>
            <a:ext cx="317944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0925" marR="5080" indent="-1038860" algn="ctr">
              <a:lnSpc>
                <a:spcPct val="100000"/>
              </a:lnSpc>
              <a:spcBef>
                <a:spcPts val="100"/>
              </a:spcBef>
            </a:pPr>
            <a:r>
              <a:rPr lang="en-GB" sz="2000" spc="-45" dirty="0" smtClean="0">
                <a:solidFill>
                  <a:srgbClr val="FFFFFF"/>
                </a:solidFill>
                <a:latin typeface="Calibri"/>
                <a:cs typeface="Calibri"/>
              </a:rPr>
              <a:t>Lesson 1: </a:t>
            </a:r>
            <a:r>
              <a:rPr sz="2000" spc="-45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lang="en-GB" sz="2000" spc="-45" dirty="0" smtClean="0">
                <a:solidFill>
                  <a:srgbClr val="FFFFFF"/>
                </a:solidFill>
                <a:latin typeface="Calibri"/>
                <a:cs typeface="Calibri"/>
              </a:rPr>
              <a:t>HAT IS THE COASTAL ZONE?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348" y="1207497"/>
            <a:ext cx="387350" cy="387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5959" y="1124289"/>
            <a:ext cx="2187242" cy="129426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ct val="106900"/>
              </a:lnSpc>
              <a:spcBef>
                <a:spcPts val="190"/>
              </a:spcBef>
            </a:pPr>
            <a:r>
              <a:rPr sz="1400" b="1" spc="-5" dirty="0">
                <a:latin typeface="Calibri"/>
                <a:cs typeface="Calibri"/>
              </a:rPr>
              <a:t>Independent </a:t>
            </a:r>
            <a:r>
              <a:rPr sz="1400" b="1" spc="-10" dirty="0">
                <a:latin typeface="Calibri"/>
                <a:cs typeface="Calibri"/>
              </a:rPr>
              <a:t>research </a:t>
            </a:r>
            <a:r>
              <a:rPr sz="1400" b="1" spc="-5" dirty="0">
                <a:latin typeface="Calibri"/>
                <a:cs typeface="Calibri"/>
              </a:rPr>
              <a:t>links  </a:t>
            </a:r>
            <a:endParaRPr lang="en-GB" sz="1400" b="1" spc="-5" dirty="0" smtClean="0">
              <a:latin typeface="Calibri"/>
              <a:cs typeface="Calibri"/>
            </a:endParaRPr>
          </a:p>
          <a:p>
            <a:pPr marL="12700" marR="5080">
              <a:lnSpc>
                <a:spcPct val="106900"/>
              </a:lnSpc>
              <a:spcBef>
                <a:spcPts val="190"/>
              </a:spcBef>
            </a:pPr>
            <a:r>
              <a:rPr sz="1200" spc="-5" dirty="0" smtClean="0">
                <a:latin typeface="Calibri"/>
                <a:cs typeface="Calibri"/>
              </a:rPr>
              <a:t>BBC </a:t>
            </a:r>
            <a:r>
              <a:rPr sz="1200" spc="-10" dirty="0">
                <a:latin typeface="Calibri"/>
                <a:cs typeface="Calibri"/>
              </a:rPr>
              <a:t>Bitesize </a:t>
            </a:r>
            <a:r>
              <a:rPr sz="1200" dirty="0">
                <a:latin typeface="Calibri"/>
                <a:cs typeface="Calibri"/>
              </a:rPr>
              <a:t>- </a:t>
            </a:r>
            <a:r>
              <a:rPr sz="1200" spc="-5" dirty="0">
                <a:latin typeface="Calibri"/>
                <a:cs typeface="Calibri"/>
              </a:rPr>
              <a:t>Coastal </a:t>
            </a:r>
            <a:r>
              <a:rPr sz="1200" spc="-10" dirty="0">
                <a:latin typeface="Calibri"/>
                <a:cs typeface="Calibri"/>
              </a:rPr>
              <a:t>Landforms  </a:t>
            </a:r>
            <a:r>
              <a:rPr lang="en-GB" sz="1200" u="sng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cs typeface="Calibri"/>
                <a:hlinkClick r:id="rId3"/>
              </a:rPr>
              <a:t>https://</a:t>
            </a:r>
            <a:r>
              <a:rPr lang="en-GB" sz="1200" u="sng" spc="-5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cs typeface="Calibri"/>
                <a:hlinkClick r:id="rId3"/>
              </a:rPr>
              <a:t>www.bbc.co.uk/bitesize/guides/zmwxsbk/revision/1</a:t>
            </a:r>
            <a:endParaRPr lang="en-GB" sz="1200" u="sng" spc="-5" dirty="0" smtClean="0">
              <a:solidFill>
                <a:srgbClr val="0563C1"/>
              </a:solidFill>
              <a:uFill>
                <a:solidFill>
                  <a:srgbClr val="0563C1"/>
                </a:solidFill>
              </a:uFill>
              <a:cs typeface="Calibri"/>
            </a:endParaRPr>
          </a:p>
          <a:p>
            <a:pPr marL="12700" marR="5080">
              <a:lnSpc>
                <a:spcPct val="106900"/>
              </a:lnSpc>
              <a:spcBef>
                <a:spcPts val="190"/>
              </a:spcBef>
            </a:pPr>
            <a:r>
              <a:rPr lang="en-GB" sz="1200" spc="-5" dirty="0" err="1" smtClean="0">
                <a:latin typeface="Calibri"/>
                <a:cs typeface="Calibri"/>
              </a:rPr>
              <a:t>Kiddle</a:t>
            </a:r>
            <a:r>
              <a:rPr lang="en-GB" sz="1200" spc="-5" dirty="0" smtClean="0">
                <a:latin typeface="Calibri"/>
                <a:cs typeface="Calibri"/>
              </a:rPr>
              <a:t> </a:t>
            </a:r>
            <a:r>
              <a:rPr lang="en-GB" sz="1200" spc="-5" dirty="0" err="1" smtClean="0">
                <a:latin typeface="Calibri"/>
                <a:cs typeface="Calibri"/>
              </a:rPr>
              <a:t>Encyclopedia</a:t>
            </a:r>
            <a:r>
              <a:rPr lang="en-GB" sz="1200" spc="-5" dirty="0" smtClean="0">
                <a:latin typeface="Calibri"/>
                <a:cs typeface="Calibri"/>
              </a:rPr>
              <a:t> - Coasts</a:t>
            </a:r>
            <a:r>
              <a:rPr sz="1200" spc="-5" dirty="0" smtClean="0">
                <a:latin typeface="Calibri"/>
                <a:cs typeface="Calibri"/>
              </a:rPr>
              <a:t>  </a:t>
            </a:r>
            <a:r>
              <a:rPr lang="en-GB" sz="1200" dirty="0">
                <a:hlinkClick r:id="rId4"/>
              </a:rPr>
              <a:t>https://kids.kiddle.co/Coast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74179" y="1138399"/>
            <a:ext cx="387350" cy="387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95800" y="1207497"/>
            <a:ext cx="2362200" cy="92006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756920" indent="1905">
              <a:lnSpc>
                <a:spcPct val="109000"/>
              </a:lnSpc>
              <a:spcBef>
                <a:spcPts val="235"/>
              </a:spcBef>
            </a:pPr>
            <a:r>
              <a:rPr sz="1400" b="1" spc="-5" dirty="0">
                <a:latin typeface="Calibri"/>
                <a:cs typeface="Calibri"/>
              </a:rPr>
              <a:t>Video links  </a:t>
            </a:r>
            <a:endParaRPr lang="en-GB" sz="1400" b="1" spc="-5" dirty="0" smtClean="0">
              <a:latin typeface="Calibri"/>
              <a:cs typeface="Calibri"/>
            </a:endParaRPr>
          </a:p>
          <a:p>
            <a:pPr marL="12700" marR="756920" indent="1905">
              <a:lnSpc>
                <a:spcPct val="109000"/>
              </a:lnSpc>
              <a:spcBef>
                <a:spcPts val="235"/>
              </a:spcBef>
            </a:pPr>
            <a:r>
              <a:rPr lang="en-GB" sz="1200" spc="-10" dirty="0" smtClean="0">
                <a:latin typeface="Calibri"/>
                <a:cs typeface="Calibri"/>
              </a:rPr>
              <a:t>Coastlines</a:t>
            </a:r>
          </a:p>
          <a:p>
            <a:pPr marL="12700" marR="756920" indent="1905">
              <a:lnSpc>
                <a:spcPct val="109000"/>
              </a:lnSpc>
              <a:spcBef>
                <a:spcPts val="235"/>
              </a:spcBef>
            </a:pPr>
            <a:r>
              <a:rPr lang="en-GB" sz="1200" dirty="0">
                <a:cs typeface="Calibri"/>
                <a:hlinkClick r:id="rId6"/>
              </a:rPr>
              <a:t>https://</a:t>
            </a:r>
            <a:r>
              <a:rPr lang="en-GB" sz="1200" dirty="0" smtClean="0">
                <a:cs typeface="Calibri"/>
                <a:hlinkClick r:id="rId6"/>
              </a:rPr>
              <a:t>www.youtube.com/watch?v=tTYHZ7exBS0</a:t>
            </a:r>
            <a:r>
              <a:rPr lang="en-GB" sz="1200" dirty="0" smtClean="0">
                <a:cs typeface="Calibri"/>
              </a:rPr>
              <a:t> 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2514" y="3856218"/>
            <a:ext cx="387350" cy="3873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127" y="2367479"/>
            <a:ext cx="461681" cy="4616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5348" y="2888581"/>
            <a:ext cx="461681" cy="3585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6739" y="2429987"/>
            <a:ext cx="6095365" cy="403957"/>
          </a:xfrm>
          <a:prstGeom prst="rect">
            <a:avLst/>
          </a:prstGeom>
          <a:ln w="9525">
            <a:solidFill>
              <a:srgbClr val="4472C4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lang="en-GB" sz="1200" b="1" dirty="0">
                <a:cs typeface="Calibri"/>
              </a:rPr>
              <a:t>The coastal zone </a:t>
            </a:r>
            <a:r>
              <a:rPr lang="en-GB" sz="1200" dirty="0">
                <a:cs typeface="Calibri"/>
              </a:rPr>
              <a:t>is a narrow stretch between the land and the sea. The sea, land and air constantly change its shape and form.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21203" y="2870547"/>
            <a:ext cx="6095365" cy="932778"/>
            <a:chOff x="641996" y="2800225"/>
            <a:chExt cx="6095365" cy="932778"/>
          </a:xfrm>
        </p:grpSpPr>
        <p:sp>
          <p:nvSpPr>
            <p:cNvPr id="12" name="object 12"/>
            <p:cNvSpPr/>
            <p:nvPr/>
          </p:nvSpPr>
          <p:spPr>
            <a:xfrm>
              <a:off x="641996" y="2800225"/>
              <a:ext cx="6095365" cy="932778"/>
            </a:xfrm>
            <a:custGeom>
              <a:avLst/>
              <a:gdLst/>
              <a:ahLst/>
              <a:cxnLst/>
              <a:rect l="l" t="t" r="r" b="b"/>
              <a:pathLst>
                <a:path w="6095365" h="535304">
                  <a:moveTo>
                    <a:pt x="0" y="0"/>
                  </a:moveTo>
                  <a:lnTo>
                    <a:pt x="6095356" y="0"/>
                  </a:lnTo>
                  <a:lnTo>
                    <a:pt x="6095356" y="534730"/>
                  </a:lnTo>
                  <a:lnTo>
                    <a:pt x="0" y="534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708373" y="2826557"/>
              <a:ext cx="5921025" cy="880113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12700" marR="5080">
                <a:lnSpc>
                  <a:spcPct val="101400"/>
                </a:lnSpc>
                <a:spcBef>
                  <a:spcPts val="75"/>
                </a:spcBef>
              </a:pPr>
              <a:r>
                <a:rPr lang="en-GB" sz="1400" spc="-10" dirty="0" smtClean="0">
                  <a:solidFill>
                    <a:srgbClr val="FFFFFF"/>
                  </a:solidFill>
                  <a:latin typeface="Calibri"/>
                  <a:cs typeface="Calibri"/>
                </a:rPr>
                <a:t>We use the coast in many different ways, especially here in the UK as we live on an island, so the coast is all around us</a:t>
              </a:r>
              <a:r>
                <a:rPr sz="1400" dirty="0" smtClean="0">
                  <a:solidFill>
                    <a:srgbClr val="FFFFFF"/>
                  </a:solidFill>
                  <a:latin typeface="Calibri"/>
                  <a:cs typeface="Calibri"/>
                </a:rPr>
                <a:t>.</a:t>
              </a:r>
              <a:r>
                <a:rPr lang="en-GB" sz="1400" dirty="0" smtClean="0">
                  <a:solidFill>
                    <a:srgbClr val="FFFFFF"/>
                  </a:solidFill>
                  <a:latin typeface="Calibri"/>
                  <a:cs typeface="Calibri"/>
                </a:rPr>
                <a:t>  Read about some of the uses of the coast on the </a:t>
              </a:r>
              <a:r>
                <a:rPr lang="en-GB" sz="1400" i="1" dirty="0" err="1" smtClean="0">
                  <a:solidFill>
                    <a:srgbClr val="FFFFFF"/>
                  </a:solidFill>
                  <a:latin typeface="Calibri"/>
                  <a:cs typeface="Calibri"/>
                </a:rPr>
                <a:t>Kiddle</a:t>
              </a:r>
              <a:r>
                <a:rPr lang="en-GB" sz="1400" i="1" dirty="0" smtClean="0">
                  <a:solidFill>
                    <a:srgbClr val="FFFFFF"/>
                  </a:solidFill>
                  <a:latin typeface="Calibri"/>
                  <a:cs typeface="Calibri"/>
                </a:rPr>
                <a:t> article </a:t>
              </a:r>
              <a:r>
                <a:rPr lang="en-GB" sz="1400" dirty="0" smtClean="0">
                  <a:solidFill>
                    <a:srgbClr val="FFFFFF"/>
                  </a:solidFill>
                  <a:latin typeface="Calibri"/>
                  <a:cs typeface="Calibri"/>
                </a:rPr>
                <a:t>and try to explain what each use means.  </a:t>
              </a:r>
              <a:r>
                <a:rPr lang="en-GB" sz="1400" b="1" dirty="0" smtClean="0">
                  <a:solidFill>
                    <a:srgbClr val="FFFFFF"/>
                  </a:solidFill>
                  <a:latin typeface="Calibri"/>
                  <a:cs typeface="Calibri"/>
                </a:rPr>
                <a:t>Challenge – can you find examples of places around the UK where the coasts are used in these ways?</a:t>
              </a:r>
              <a:endParaRPr sz="1400" b="1" dirty="0">
                <a:latin typeface="Calibri"/>
                <a:cs typeface="Calibri"/>
              </a:endParaRPr>
            </a:p>
          </p:txBody>
        </p:sp>
      </p:grpSp>
      <p:sp>
        <p:nvSpPr>
          <p:cNvPr id="14" name="object 14"/>
          <p:cNvSpPr/>
          <p:nvPr/>
        </p:nvSpPr>
        <p:spPr>
          <a:xfrm>
            <a:off x="125565" y="5377114"/>
            <a:ext cx="461681" cy="4616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09581" y="5462276"/>
            <a:ext cx="3784600" cy="2691123"/>
          </a:xfrm>
          <a:custGeom>
            <a:avLst/>
            <a:gdLst/>
            <a:ahLst/>
            <a:cxnLst/>
            <a:rect l="l" t="t" r="r" b="b"/>
            <a:pathLst>
              <a:path w="3784600" h="1731009">
                <a:moveTo>
                  <a:pt x="0" y="0"/>
                </a:moveTo>
                <a:lnTo>
                  <a:pt x="3784241" y="0"/>
                </a:lnTo>
                <a:lnTo>
                  <a:pt x="3784241" y="1730543"/>
                </a:lnTo>
                <a:lnTo>
                  <a:pt x="0" y="173054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41996" y="5445419"/>
            <a:ext cx="2196465" cy="2679773"/>
          </a:xfrm>
          <a:prstGeom prst="rect">
            <a:avLst/>
          </a:prstGeom>
          <a:ln w="12700">
            <a:solidFill>
              <a:srgbClr val="2F528F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1440" marR="243840">
              <a:lnSpc>
                <a:spcPct val="99400"/>
              </a:lnSpc>
              <a:spcBef>
                <a:spcPts val="265"/>
              </a:spcBef>
            </a:pPr>
            <a:r>
              <a:rPr sz="1200" b="1" dirty="0">
                <a:latin typeface="Calibri"/>
                <a:cs typeface="Calibri"/>
              </a:rPr>
              <a:t>Look </a:t>
            </a:r>
            <a:r>
              <a:rPr sz="1200" spc="-10" dirty="0">
                <a:latin typeface="Calibri"/>
                <a:cs typeface="Calibri"/>
              </a:rPr>
              <a:t>at </a:t>
            </a:r>
            <a:r>
              <a:rPr sz="1200" spc="-5" dirty="0">
                <a:latin typeface="Calibri"/>
                <a:cs typeface="Calibri"/>
              </a:rPr>
              <a:t>the </a:t>
            </a:r>
            <a:r>
              <a:rPr lang="en-GB" sz="1200" spc="-5" dirty="0" smtClean="0">
                <a:latin typeface="Calibri"/>
                <a:cs typeface="Calibri"/>
              </a:rPr>
              <a:t>diagram of the coastal zone to the right</a:t>
            </a:r>
            <a:r>
              <a:rPr sz="1200" spc="-15" dirty="0" smtClean="0">
                <a:latin typeface="Calibri"/>
                <a:cs typeface="Calibri"/>
              </a:rPr>
              <a:t>. </a:t>
            </a:r>
            <a:r>
              <a:rPr lang="en-GB" sz="1200" b="1" spc="-15" dirty="0" smtClean="0">
                <a:latin typeface="Calibri"/>
                <a:cs typeface="Calibri"/>
              </a:rPr>
              <a:t>DESCRIBE</a:t>
            </a:r>
            <a:r>
              <a:rPr sz="1200" b="1" spc="-15" dirty="0" smtClean="0">
                <a:latin typeface="Calibri"/>
                <a:cs typeface="Calibri"/>
              </a:rPr>
              <a:t> </a:t>
            </a:r>
            <a:r>
              <a:rPr lang="en-GB" sz="1200" spc="-15" dirty="0" smtClean="0">
                <a:latin typeface="Calibri"/>
                <a:cs typeface="Calibri"/>
              </a:rPr>
              <a:t>the features of the coastal zone (remember to use the labels in the diagram and SAY WHAT YOU SEE)</a:t>
            </a:r>
            <a:r>
              <a:rPr sz="1200" spc="-10" dirty="0" smtClean="0">
                <a:latin typeface="Calibri"/>
                <a:cs typeface="Calibri"/>
              </a:rPr>
              <a:t>.</a:t>
            </a:r>
            <a:endParaRPr lang="en-GB" sz="1200" spc="-10" dirty="0" smtClean="0">
              <a:latin typeface="Calibri"/>
              <a:cs typeface="Calibri"/>
            </a:endParaRPr>
          </a:p>
          <a:p>
            <a:pPr marL="91440" marR="243840">
              <a:lnSpc>
                <a:spcPct val="99400"/>
              </a:lnSpc>
              <a:spcBef>
                <a:spcPts val="265"/>
              </a:spcBef>
            </a:pPr>
            <a:endParaRPr lang="en-GB" sz="1200" spc="-10" dirty="0">
              <a:latin typeface="Calibri"/>
              <a:cs typeface="Calibri"/>
            </a:endParaRPr>
          </a:p>
          <a:p>
            <a:pPr marL="91440" marR="243840">
              <a:lnSpc>
                <a:spcPct val="99400"/>
              </a:lnSpc>
              <a:spcBef>
                <a:spcPts val="265"/>
              </a:spcBef>
            </a:pPr>
            <a:endParaRPr lang="en-GB" sz="1200" spc="-10" dirty="0" smtClean="0">
              <a:latin typeface="Calibri"/>
              <a:cs typeface="Calibri"/>
            </a:endParaRPr>
          </a:p>
          <a:p>
            <a:pPr marL="91440" marR="243840">
              <a:lnSpc>
                <a:spcPct val="99400"/>
              </a:lnSpc>
              <a:spcBef>
                <a:spcPts val="265"/>
              </a:spcBef>
            </a:pPr>
            <a:endParaRPr lang="en-GB" sz="1200" spc="-10" dirty="0">
              <a:latin typeface="Calibri"/>
              <a:cs typeface="Calibri"/>
            </a:endParaRPr>
          </a:p>
          <a:p>
            <a:pPr marL="91440" marR="243840">
              <a:lnSpc>
                <a:spcPct val="99400"/>
              </a:lnSpc>
              <a:spcBef>
                <a:spcPts val="265"/>
              </a:spcBef>
            </a:pPr>
            <a:endParaRPr lang="en-GB" sz="1200" spc="-10" dirty="0" smtClean="0">
              <a:latin typeface="Calibri"/>
              <a:cs typeface="Calibri"/>
            </a:endParaRPr>
          </a:p>
          <a:p>
            <a:pPr marL="91440" marR="243840">
              <a:lnSpc>
                <a:spcPct val="99400"/>
              </a:lnSpc>
              <a:spcBef>
                <a:spcPts val="265"/>
              </a:spcBef>
            </a:pPr>
            <a:endParaRPr lang="en-GB" sz="1200" spc="-10" dirty="0">
              <a:latin typeface="Calibri"/>
              <a:cs typeface="Calibri"/>
            </a:endParaRPr>
          </a:p>
          <a:p>
            <a:pPr marL="91440" marR="243840">
              <a:lnSpc>
                <a:spcPct val="99400"/>
              </a:lnSpc>
              <a:spcBef>
                <a:spcPts val="265"/>
              </a:spcBef>
            </a:pPr>
            <a:endParaRPr lang="en-GB" sz="1200" spc="-10" dirty="0" smtClean="0">
              <a:latin typeface="Calibri"/>
              <a:cs typeface="Calibri"/>
            </a:endParaRPr>
          </a:p>
          <a:p>
            <a:pPr marL="91440" marR="243840">
              <a:lnSpc>
                <a:spcPct val="99400"/>
              </a:lnSpc>
              <a:spcBef>
                <a:spcPts val="265"/>
              </a:spcBef>
            </a:pPr>
            <a:endParaRPr lang="en-GB" sz="1200" spc="-10" dirty="0" smtClean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71205" y="8354219"/>
            <a:ext cx="387350" cy="3873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1204" y="8296126"/>
            <a:ext cx="6095365" cy="1305074"/>
          </a:xfrm>
          <a:custGeom>
            <a:avLst/>
            <a:gdLst/>
            <a:ahLst/>
            <a:cxnLst/>
            <a:rect l="l" t="t" r="r" b="b"/>
            <a:pathLst>
              <a:path w="6095365" h="535304">
                <a:moveTo>
                  <a:pt x="0" y="0"/>
                </a:moveTo>
                <a:lnTo>
                  <a:pt x="6095357" y="0"/>
                </a:lnTo>
                <a:lnTo>
                  <a:pt x="6095357" y="534732"/>
                </a:lnTo>
                <a:lnTo>
                  <a:pt x="0" y="534732"/>
                </a:lnTo>
                <a:lnTo>
                  <a:pt x="0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71416" y="8386158"/>
            <a:ext cx="6016625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1400" spc="-5" dirty="0" smtClean="0">
                <a:solidFill>
                  <a:srgbClr val="FFFFFF"/>
                </a:solidFill>
                <a:latin typeface="Calibri"/>
                <a:cs typeface="Calibri"/>
              </a:rPr>
              <a:t>Now, let’s practice using diagrams to illustrate knowledge.  </a:t>
            </a:r>
            <a:r>
              <a:rPr sz="1400" spc="-5" dirty="0" smtClean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separate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piece of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paper, </a:t>
            </a:r>
            <a:r>
              <a:rPr lang="en-GB" sz="1400" spc="-10" dirty="0" smtClean="0">
                <a:solidFill>
                  <a:srgbClr val="FFFFFF"/>
                </a:solidFill>
                <a:latin typeface="Calibri"/>
                <a:cs typeface="Calibri"/>
              </a:rPr>
              <a:t>DRAW</a:t>
            </a:r>
            <a:r>
              <a:rPr sz="1400" spc="-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 labeled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diagram </a:t>
            </a:r>
            <a:r>
              <a:rPr sz="1400" spc="-5" dirty="0" smtClean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lang="en-GB" sz="1400" spc="-5" dirty="0" smtClean="0">
                <a:solidFill>
                  <a:srgbClr val="FFFFFF"/>
                </a:solidFill>
                <a:latin typeface="Calibri"/>
                <a:cs typeface="Calibri"/>
              </a:rPr>
              <a:t> illustrate the different parts of the coast from the diagram provided above.  </a:t>
            </a:r>
            <a:r>
              <a:rPr lang="en-GB" sz="1400" b="1" i="1" spc="-5" dirty="0" smtClean="0">
                <a:solidFill>
                  <a:srgbClr val="FFFFFF"/>
                </a:solidFill>
                <a:latin typeface="Calibri"/>
                <a:cs typeface="Calibri"/>
              </a:rPr>
              <a:t>Challenge – can you suggest which human uses of the coast would happen in the different locations  on the coastline diagram?  Add these in a different colour on your diagram.</a:t>
            </a:r>
            <a:endParaRPr sz="1400" b="1" i="1" dirty="0">
              <a:latin typeface="Calibri"/>
              <a:cs typeface="Calibri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812982"/>
              </p:ext>
            </p:extLst>
          </p:nvPr>
        </p:nvGraphicFramePr>
        <p:xfrm>
          <a:off x="626177" y="3861101"/>
          <a:ext cx="6116010" cy="145844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736023">
                  <a:extLst>
                    <a:ext uri="{9D8B030D-6E8A-4147-A177-3AD203B41FA5}">
                      <a16:colId xmlns:a16="http://schemas.microsoft.com/office/drawing/2014/main" val="2679880326"/>
                    </a:ext>
                  </a:extLst>
                </a:gridCol>
                <a:gridCol w="2341317">
                  <a:extLst>
                    <a:ext uri="{9D8B030D-6E8A-4147-A177-3AD203B41FA5}">
                      <a16:colId xmlns:a16="http://schemas.microsoft.com/office/drawing/2014/main" val="669324584"/>
                    </a:ext>
                  </a:extLst>
                </a:gridCol>
                <a:gridCol w="2038670">
                  <a:extLst>
                    <a:ext uri="{9D8B030D-6E8A-4147-A177-3AD203B41FA5}">
                      <a16:colId xmlns:a16="http://schemas.microsoft.com/office/drawing/2014/main" val="2999359490"/>
                    </a:ext>
                  </a:extLst>
                </a:gridCol>
              </a:tblGrid>
              <a:tr h="28079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Use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Explain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Place example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587376"/>
                  </a:ext>
                </a:extLst>
              </a:tr>
              <a:tr h="280792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dk1"/>
                          </a:solidFill>
                        </a:rPr>
                        <a:t>Defence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545664"/>
                  </a:ext>
                </a:extLst>
              </a:tr>
              <a:tr h="280792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Transport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638649"/>
                  </a:ext>
                </a:extLst>
              </a:tr>
              <a:tr h="280792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Tourism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661341"/>
                  </a:ext>
                </a:extLst>
              </a:tr>
              <a:tr h="280792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Settlements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520455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48894" y="5578325"/>
            <a:ext cx="3705973" cy="24907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-14348"/>
            <a:ext cx="3439921" cy="112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18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2514" y="1273375"/>
            <a:ext cx="387350" cy="387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7029" y="1217517"/>
            <a:ext cx="3008938" cy="873381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ct val="106900"/>
              </a:lnSpc>
              <a:spcBef>
                <a:spcPts val="190"/>
              </a:spcBef>
            </a:pPr>
            <a:r>
              <a:rPr sz="1400" b="1" spc="-5" dirty="0">
                <a:latin typeface="Calibri"/>
                <a:cs typeface="Calibri"/>
              </a:rPr>
              <a:t>Independent </a:t>
            </a:r>
            <a:r>
              <a:rPr sz="1400" b="1" spc="-10" dirty="0">
                <a:latin typeface="Calibri"/>
                <a:cs typeface="Calibri"/>
              </a:rPr>
              <a:t>research </a:t>
            </a:r>
            <a:r>
              <a:rPr sz="1400" b="1" spc="-5" dirty="0">
                <a:latin typeface="Calibri"/>
                <a:cs typeface="Calibri"/>
              </a:rPr>
              <a:t>links  </a:t>
            </a:r>
            <a:endParaRPr lang="en-GB" sz="1400" b="1" spc="-5" dirty="0" smtClean="0">
              <a:latin typeface="Calibri"/>
              <a:cs typeface="Calibri"/>
            </a:endParaRPr>
          </a:p>
          <a:p>
            <a:pPr marL="12700" marR="5080">
              <a:lnSpc>
                <a:spcPct val="106900"/>
              </a:lnSpc>
              <a:spcBef>
                <a:spcPts val="190"/>
              </a:spcBef>
            </a:pPr>
            <a:r>
              <a:rPr sz="1200" spc="-5" dirty="0" smtClean="0">
                <a:latin typeface="Calibri"/>
                <a:cs typeface="Calibri"/>
              </a:rPr>
              <a:t>BBC </a:t>
            </a:r>
            <a:r>
              <a:rPr sz="1200" spc="-10" dirty="0">
                <a:latin typeface="Calibri"/>
                <a:cs typeface="Calibri"/>
              </a:rPr>
              <a:t>Bitesize </a:t>
            </a:r>
            <a:r>
              <a:rPr sz="1200" spc="-5" dirty="0">
                <a:latin typeface="Calibri"/>
                <a:cs typeface="Calibri"/>
              </a:rPr>
              <a:t>KS3 </a:t>
            </a:r>
            <a:r>
              <a:rPr lang="en-GB" sz="1200" dirty="0" smtClean="0">
                <a:latin typeface="Calibri"/>
                <a:cs typeface="Calibri"/>
              </a:rPr>
              <a:t>–</a:t>
            </a:r>
            <a:r>
              <a:rPr sz="1200" dirty="0" smtClean="0">
                <a:latin typeface="Calibri"/>
                <a:cs typeface="Calibri"/>
              </a:rPr>
              <a:t> </a:t>
            </a:r>
            <a:r>
              <a:rPr lang="en-GB" sz="1200" spc="-5" dirty="0" smtClean="0">
                <a:latin typeface="Calibri"/>
                <a:cs typeface="Calibri"/>
              </a:rPr>
              <a:t>The importance of waves</a:t>
            </a:r>
            <a:r>
              <a:rPr sz="1200" spc="-5" dirty="0" smtClean="0">
                <a:latin typeface="Calibri"/>
                <a:cs typeface="Calibri"/>
              </a:rPr>
              <a:t> </a:t>
            </a:r>
            <a:r>
              <a:rPr lang="en-GB" sz="12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cs typeface="Calibri"/>
                <a:hlinkClick r:id="rId3"/>
              </a:rPr>
              <a:t>https://</a:t>
            </a:r>
            <a:r>
              <a:rPr lang="en-GB" sz="1200" u="sng" spc="-10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cs typeface="Calibri"/>
                <a:hlinkClick r:id="rId3"/>
              </a:rPr>
              <a:t>www.bbc.co.uk/bitesize/guides/zmwxsbk/revision/3</a:t>
            </a:r>
            <a:r>
              <a:rPr lang="en-GB" sz="1200" u="sng" spc="-10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cs typeface="Calibri"/>
              </a:rPr>
              <a:t> </a:t>
            </a:r>
          </a:p>
        </p:txBody>
      </p:sp>
      <p:sp>
        <p:nvSpPr>
          <p:cNvPr id="5" name="object 5"/>
          <p:cNvSpPr/>
          <p:nvPr/>
        </p:nvSpPr>
        <p:spPr>
          <a:xfrm>
            <a:off x="3679729" y="1218698"/>
            <a:ext cx="387350" cy="387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80841" y="1159086"/>
            <a:ext cx="2320925" cy="934166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4604" algn="just">
              <a:lnSpc>
                <a:spcPct val="100000"/>
              </a:lnSpc>
              <a:spcBef>
                <a:spcPts val="750"/>
              </a:spcBef>
            </a:pPr>
            <a:r>
              <a:rPr sz="1400" b="1" spc="-5" dirty="0">
                <a:latin typeface="Calibri"/>
                <a:cs typeface="Calibri"/>
              </a:rPr>
              <a:t>Video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links</a:t>
            </a:r>
            <a:endParaRPr sz="1400" dirty="0">
              <a:latin typeface="Calibri"/>
              <a:cs typeface="Calibri"/>
            </a:endParaRPr>
          </a:p>
          <a:p>
            <a:pPr marL="12700" marR="5080" algn="just">
              <a:lnSpc>
                <a:spcPct val="100800"/>
              </a:lnSpc>
              <a:spcBef>
                <a:spcPts val="550"/>
              </a:spcBef>
            </a:pPr>
            <a:r>
              <a:rPr lang="en-GB" sz="1200" dirty="0" smtClean="0">
                <a:latin typeface="Calibri"/>
                <a:cs typeface="Calibri"/>
              </a:rPr>
              <a:t>How do waves work?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ts val="1390"/>
              </a:lnSpc>
            </a:pPr>
            <a:r>
              <a:rPr lang="en-GB" sz="1200" u="sng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cs typeface="Calibri"/>
                <a:hlinkClick r:id="rId5"/>
              </a:rPr>
              <a:t>https://www.youtube.com/watch?v=_</a:t>
            </a:r>
            <a:r>
              <a:rPr lang="en-GB" sz="1200" u="sng" spc="-5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cs typeface="Calibri"/>
                <a:hlinkClick r:id="rId5"/>
              </a:rPr>
              <a:t>LRc6k-clzE</a:t>
            </a:r>
            <a:r>
              <a:rPr lang="en-GB" sz="1200" u="sng" spc="-5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cs typeface="Calibri"/>
              </a:rPr>
              <a:t> 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1996" y="2894535"/>
            <a:ext cx="6075680" cy="795731"/>
          </a:xfrm>
          <a:prstGeom prst="rect">
            <a:avLst/>
          </a:prstGeom>
          <a:ln w="12700">
            <a:solidFill>
              <a:srgbClr val="2F528F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1440" marR="190500">
              <a:lnSpc>
                <a:spcPct val="100000"/>
              </a:lnSpc>
              <a:spcBef>
                <a:spcPts val="245"/>
              </a:spcBef>
              <a:tabLst>
                <a:tab pos="1422400" algn="l"/>
                <a:tab pos="5372735" algn="l"/>
              </a:tabLst>
            </a:pPr>
            <a:r>
              <a:rPr lang="en-GB" sz="1200" spc="-5" dirty="0">
                <a:cs typeface="Calibri"/>
              </a:rPr>
              <a:t>The power of waves is one of the most important forces that changes the shape of the coast. Waves are created by </a:t>
            </a:r>
            <a:r>
              <a:rPr lang="en-GB" sz="1200" spc="-5" dirty="0" smtClean="0">
                <a:cs typeface="Calibri"/>
              </a:rPr>
              <a:t>______ ____________ </a:t>
            </a:r>
            <a:r>
              <a:rPr lang="en-GB" sz="1200" spc="-5" dirty="0">
                <a:cs typeface="Calibri"/>
              </a:rPr>
              <a:t>over the surface of the </a:t>
            </a:r>
            <a:r>
              <a:rPr lang="en-GB" sz="1200" spc="-5" dirty="0" smtClean="0">
                <a:cs typeface="Calibri"/>
              </a:rPr>
              <a:t>sea. The </a:t>
            </a:r>
            <a:r>
              <a:rPr lang="en-GB" sz="1200" spc="-5" dirty="0">
                <a:cs typeface="Calibri"/>
              </a:rPr>
              <a:t>size of a wave depends </a:t>
            </a:r>
            <a:r>
              <a:rPr lang="en-GB" sz="1200" spc="-5" dirty="0" smtClean="0">
                <a:cs typeface="Calibri"/>
              </a:rPr>
              <a:t>on: length </a:t>
            </a:r>
            <a:r>
              <a:rPr lang="en-GB" sz="1200" spc="-5" dirty="0">
                <a:cs typeface="Calibri"/>
              </a:rPr>
              <a:t>of </a:t>
            </a:r>
            <a:r>
              <a:rPr lang="en-GB" sz="1200" spc="-5" dirty="0" smtClean="0">
                <a:cs typeface="Calibri"/>
              </a:rPr>
              <a:t>________ </a:t>
            </a:r>
            <a:r>
              <a:rPr lang="en-GB" sz="1200" spc="-5" dirty="0">
                <a:cs typeface="Calibri"/>
              </a:rPr>
              <a:t>the wind has been </a:t>
            </a:r>
            <a:r>
              <a:rPr lang="en-GB" sz="1200" spc="-5" dirty="0" smtClean="0">
                <a:cs typeface="Calibri"/>
              </a:rPr>
              <a:t>blowing, the ________ </a:t>
            </a:r>
            <a:r>
              <a:rPr lang="en-GB" sz="1200" spc="-5" dirty="0">
                <a:cs typeface="Calibri"/>
              </a:rPr>
              <a:t>of the </a:t>
            </a:r>
            <a:r>
              <a:rPr lang="en-GB" sz="1200" spc="-5" dirty="0" smtClean="0">
                <a:cs typeface="Calibri"/>
              </a:rPr>
              <a:t>wind, and the ______ </a:t>
            </a:r>
            <a:r>
              <a:rPr lang="en-GB" sz="1200" spc="-5" dirty="0">
                <a:cs typeface="Calibri"/>
              </a:rPr>
              <a:t>- how far the wind has travelled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2513" y="3864017"/>
            <a:ext cx="387349" cy="3873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127" y="2878090"/>
            <a:ext cx="387350" cy="3873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3429000" cy="11191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348" y="2427189"/>
            <a:ext cx="461681" cy="3585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41996" y="2427189"/>
            <a:ext cx="6075680" cy="358775"/>
          </a:xfrm>
          <a:prstGeom prst="rect">
            <a:avLst/>
          </a:prstGeom>
          <a:solidFill>
            <a:srgbClr val="ED7D31"/>
          </a:solidFill>
        </p:spPr>
        <p:txBody>
          <a:bodyPr vert="horz" wrap="square" lIns="0" tIns="685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40"/>
              </a:spcBef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Read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information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in the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first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BBC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Bitesize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link. Complete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following</a:t>
            </a:r>
            <a:r>
              <a:rPr sz="13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sentences.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2988" y="3779566"/>
            <a:ext cx="6093482" cy="627095"/>
          </a:xfrm>
          <a:prstGeom prst="rect">
            <a:avLst/>
          </a:prstGeom>
          <a:solidFill>
            <a:srgbClr val="ED7D31"/>
          </a:solidFill>
        </p:spPr>
        <p:txBody>
          <a:bodyPr vert="horz" wrap="square" lIns="0" tIns="72390" rIns="0" bIns="0" rtlCol="0">
            <a:spAutoFit/>
          </a:bodyPr>
          <a:lstStyle/>
          <a:p>
            <a:pPr marL="92710" marR="86360" indent="635">
              <a:lnSpc>
                <a:spcPct val="100200"/>
              </a:lnSpc>
              <a:spcBef>
                <a:spcPts val="57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Using the 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information from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200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BBC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Bitesize 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link and the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video,  </a:t>
            </a:r>
            <a:r>
              <a:rPr lang="en-GB" sz="12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WRITE </a:t>
            </a:r>
            <a:r>
              <a:rPr lang="en-GB" sz="1200" spc="-10" dirty="0" smtClean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200" spc="-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lang="en-GB" sz="1200" spc="-5" dirty="0" smtClean="0">
                <a:solidFill>
                  <a:srgbClr val="FFFFFF"/>
                </a:solidFill>
                <a:latin typeface="Calibri"/>
                <a:cs typeface="Calibri"/>
              </a:rPr>
              <a:t>correct</a:t>
            </a:r>
            <a:r>
              <a:rPr sz="1200" spc="-5" dirty="0" smtClean="0">
                <a:solidFill>
                  <a:srgbClr val="FFFFFF"/>
                </a:solidFill>
                <a:latin typeface="Calibri"/>
                <a:cs typeface="Calibri"/>
              </a:rPr>
              <a:t> definition</a:t>
            </a:r>
            <a:r>
              <a:rPr lang="en-GB"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200" spc="-5" dirty="0" smtClean="0">
                <a:solidFill>
                  <a:srgbClr val="FFFFFF"/>
                </a:solidFill>
                <a:latin typeface="Calibri"/>
                <a:cs typeface="Calibri"/>
              </a:rPr>
              <a:t>and then label the diagram below with SWASH and BACKWASH in the correct positions.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3" name="object 2"/>
          <p:cNvSpPr txBox="1"/>
          <p:nvPr/>
        </p:nvSpPr>
        <p:spPr>
          <a:xfrm>
            <a:off x="3556033" y="393973"/>
            <a:ext cx="31794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0925" marR="5080" indent="-1038860" algn="ctr">
              <a:lnSpc>
                <a:spcPct val="100000"/>
              </a:lnSpc>
              <a:spcBef>
                <a:spcPts val="100"/>
              </a:spcBef>
            </a:pPr>
            <a:r>
              <a:rPr lang="en-GB" sz="2000" spc="-45" dirty="0" smtClean="0">
                <a:solidFill>
                  <a:srgbClr val="FFFFFF"/>
                </a:solidFill>
                <a:latin typeface="Calibri"/>
                <a:cs typeface="Calibri"/>
              </a:rPr>
              <a:t>Lesson 2: </a:t>
            </a:r>
            <a:r>
              <a:rPr sz="2000" spc="-45" dirty="0" smtClean="0">
                <a:solidFill>
                  <a:srgbClr val="FFFFFF"/>
                </a:solidFill>
                <a:latin typeface="Calibri"/>
                <a:cs typeface="Calibri"/>
              </a:rPr>
              <a:t>WAVES</a:t>
            </a:r>
            <a:r>
              <a:rPr lang="en-GB" sz="2000" spc="-45" dirty="0" smtClean="0">
                <a:solidFill>
                  <a:srgbClr val="FFFFFF"/>
                </a:solidFill>
                <a:latin typeface="Calibri"/>
                <a:cs typeface="Calibri"/>
              </a:rPr>
              <a:t> AT WORK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0" name="object 14"/>
          <p:cNvSpPr/>
          <p:nvPr/>
        </p:nvSpPr>
        <p:spPr>
          <a:xfrm>
            <a:off x="132513" y="6226889"/>
            <a:ext cx="461681" cy="4616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5"/>
          <p:cNvSpPr/>
          <p:nvPr/>
        </p:nvSpPr>
        <p:spPr>
          <a:xfrm>
            <a:off x="2963937" y="8065037"/>
            <a:ext cx="3771541" cy="168605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7"/>
          <p:cNvSpPr/>
          <p:nvPr/>
        </p:nvSpPr>
        <p:spPr>
          <a:xfrm>
            <a:off x="2963938" y="6200385"/>
            <a:ext cx="3771540" cy="171784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9"/>
          <p:cNvSpPr txBox="1"/>
          <p:nvPr/>
        </p:nvSpPr>
        <p:spPr>
          <a:xfrm>
            <a:off x="641996" y="6200385"/>
            <a:ext cx="2196465" cy="3550920"/>
          </a:xfrm>
          <a:prstGeom prst="rect">
            <a:avLst/>
          </a:prstGeom>
          <a:ln w="12700">
            <a:solidFill>
              <a:srgbClr val="2F528F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1440" marR="243840">
              <a:lnSpc>
                <a:spcPct val="99400"/>
              </a:lnSpc>
              <a:spcBef>
                <a:spcPts val="265"/>
              </a:spcBef>
            </a:pPr>
            <a:r>
              <a:rPr sz="1200" b="1" dirty="0">
                <a:latin typeface="Calibri"/>
                <a:cs typeface="Calibri"/>
              </a:rPr>
              <a:t>Look </a:t>
            </a:r>
            <a:r>
              <a:rPr sz="1200" spc="-10" dirty="0">
                <a:latin typeface="Calibri"/>
                <a:cs typeface="Calibri"/>
              </a:rPr>
              <a:t>at </a:t>
            </a:r>
            <a:r>
              <a:rPr sz="1200" spc="-5" dirty="0">
                <a:latin typeface="Calibri"/>
                <a:cs typeface="Calibri"/>
              </a:rPr>
              <a:t>the two </a:t>
            </a:r>
            <a:r>
              <a:rPr sz="1200" spc="-10" dirty="0">
                <a:latin typeface="Calibri"/>
                <a:cs typeface="Calibri"/>
              </a:rPr>
              <a:t>diagrams  </a:t>
            </a:r>
            <a:r>
              <a:rPr sz="1200" spc="-15" dirty="0">
                <a:latin typeface="Calibri"/>
                <a:cs typeface="Calibri"/>
              </a:rPr>
              <a:t>below. </a:t>
            </a:r>
            <a:r>
              <a:rPr sz="1200" b="1" spc="-15" dirty="0">
                <a:latin typeface="Calibri"/>
                <a:cs typeface="Calibri"/>
              </a:rPr>
              <a:t>State </a:t>
            </a:r>
            <a:r>
              <a:rPr sz="1200" spc="-10" dirty="0">
                <a:latin typeface="Calibri"/>
                <a:cs typeface="Calibri"/>
              </a:rPr>
              <a:t>three differences  </a:t>
            </a:r>
            <a:r>
              <a:rPr sz="1200" spc="-5" dirty="0">
                <a:latin typeface="Calibri"/>
                <a:cs typeface="Calibri"/>
              </a:rPr>
              <a:t>between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10" dirty="0">
                <a:latin typeface="Calibri"/>
                <a:cs typeface="Calibri"/>
              </a:rPr>
              <a:t>destructive </a:t>
            </a:r>
            <a:r>
              <a:rPr sz="1200" spc="-5" dirty="0">
                <a:latin typeface="Calibri"/>
                <a:cs typeface="Calibri"/>
              </a:rPr>
              <a:t>and </a:t>
            </a:r>
            <a:r>
              <a:rPr sz="1200" dirty="0">
                <a:latin typeface="Calibri"/>
                <a:cs typeface="Calibri"/>
              </a:rPr>
              <a:t>a  </a:t>
            </a:r>
            <a:r>
              <a:rPr sz="1200" spc="-10" dirty="0">
                <a:latin typeface="Calibri"/>
                <a:cs typeface="Calibri"/>
              </a:rPr>
              <a:t>constructive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wave.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41996" y="5122449"/>
            <a:ext cx="6114386" cy="1048418"/>
            <a:chOff x="372233" y="5044765"/>
            <a:chExt cx="6380830" cy="104841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72233" y="5044765"/>
              <a:ext cx="6367599" cy="104841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173828" y="5217021"/>
              <a:ext cx="769771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983292" y="5066623"/>
              <a:ext cx="769771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970582"/>
              </p:ext>
            </p:extLst>
          </p:nvPr>
        </p:nvGraphicFramePr>
        <p:xfrm>
          <a:off x="641996" y="4487079"/>
          <a:ext cx="6075680" cy="58304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15138">
                  <a:extLst>
                    <a:ext uri="{9D8B030D-6E8A-4147-A177-3AD203B41FA5}">
                      <a16:colId xmlns:a16="http://schemas.microsoft.com/office/drawing/2014/main" val="1885158079"/>
                    </a:ext>
                  </a:extLst>
                </a:gridCol>
                <a:gridCol w="4860542">
                  <a:extLst>
                    <a:ext uri="{9D8B030D-6E8A-4147-A177-3AD203B41FA5}">
                      <a16:colId xmlns:a16="http://schemas.microsoft.com/office/drawing/2014/main" val="983867726"/>
                    </a:ext>
                  </a:extLst>
                </a:gridCol>
              </a:tblGrid>
              <a:tr h="232137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swash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585356"/>
                  </a:ext>
                </a:extLst>
              </a:tr>
              <a:tr h="308724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backwash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41596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2514" y="1273375"/>
            <a:ext cx="387350" cy="387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8077" y="1215982"/>
            <a:ext cx="2247900" cy="101600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ct val="106900"/>
              </a:lnSpc>
              <a:spcBef>
                <a:spcPts val="190"/>
              </a:spcBef>
            </a:pPr>
            <a:r>
              <a:rPr sz="1400" b="1" spc="-5" dirty="0">
                <a:latin typeface="Calibri"/>
                <a:cs typeface="Calibri"/>
              </a:rPr>
              <a:t>Independent </a:t>
            </a:r>
            <a:r>
              <a:rPr sz="1400" b="1" spc="-10" dirty="0">
                <a:latin typeface="Calibri"/>
                <a:cs typeface="Calibri"/>
              </a:rPr>
              <a:t>research </a:t>
            </a:r>
            <a:r>
              <a:rPr sz="1400" b="1" spc="-5" dirty="0">
                <a:latin typeface="Calibri"/>
                <a:cs typeface="Calibri"/>
              </a:rPr>
              <a:t>links  </a:t>
            </a:r>
            <a:r>
              <a:rPr sz="1200" spc="-5" dirty="0">
                <a:latin typeface="Calibri"/>
                <a:cs typeface="Calibri"/>
              </a:rPr>
              <a:t>BBC </a:t>
            </a:r>
            <a:r>
              <a:rPr sz="1200" spc="-10" dirty="0">
                <a:latin typeface="Calibri"/>
                <a:cs typeface="Calibri"/>
              </a:rPr>
              <a:t>Bitesize </a:t>
            </a:r>
            <a:r>
              <a:rPr sz="1200" spc="-5" dirty="0">
                <a:latin typeface="Calibri"/>
                <a:cs typeface="Calibri"/>
              </a:rPr>
              <a:t>KS3 </a:t>
            </a:r>
            <a:r>
              <a:rPr sz="1200" dirty="0">
                <a:latin typeface="Calibri"/>
                <a:cs typeface="Calibri"/>
              </a:rPr>
              <a:t>- </a:t>
            </a:r>
            <a:r>
              <a:rPr sz="1200" spc="-5" dirty="0">
                <a:latin typeface="Calibri"/>
                <a:cs typeface="Calibri"/>
              </a:rPr>
              <a:t>Coastal processes  </a:t>
            </a:r>
            <a:r>
              <a:rPr sz="12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https://bbc.in/2V5kMCi</a:t>
            </a:r>
            <a:endParaRPr sz="1200">
              <a:latin typeface="Calibri"/>
              <a:cs typeface="Calibri"/>
            </a:endParaRPr>
          </a:p>
          <a:p>
            <a:pPr marL="12700" marR="55880">
              <a:lnSpc>
                <a:spcPts val="1390"/>
              </a:lnSpc>
              <a:spcBef>
                <a:spcPts val="60"/>
              </a:spcBef>
            </a:pPr>
            <a:r>
              <a:rPr sz="1200" spc="-5" dirty="0">
                <a:latin typeface="Calibri"/>
                <a:cs typeface="Calibri"/>
              </a:rPr>
              <a:t>BBC </a:t>
            </a:r>
            <a:r>
              <a:rPr sz="1200" spc="-10" dirty="0">
                <a:latin typeface="Calibri"/>
                <a:cs typeface="Calibri"/>
              </a:rPr>
              <a:t>Bitesize </a:t>
            </a:r>
            <a:r>
              <a:rPr sz="1200" spc="-5" dirty="0">
                <a:latin typeface="Calibri"/>
                <a:cs typeface="Calibri"/>
              </a:rPr>
              <a:t>KS3 </a:t>
            </a:r>
            <a:r>
              <a:rPr sz="1200" dirty="0">
                <a:latin typeface="Calibri"/>
                <a:cs typeface="Calibri"/>
              </a:rPr>
              <a:t>– </a:t>
            </a:r>
            <a:r>
              <a:rPr sz="1200" spc="-15" dirty="0">
                <a:latin typeface="Calibri"/>
                <a:cs typeface="Calibri"/>
              </a:rPr>
              <a:t>Types </a:t>
            </a:r>
            <a:r>
              <a:rPr sz="1200" dirty="0">
                <a:latin typeface="Calibri"/>
                <a:cs typeface="Calibri"/>
              </a:rPr>
              <a:t>of </a:t>
            </a:r>
            <a:r>
              <a:rPr sz="1200" spc="-5" dirty="0">
                <a:latin typeface="Calibri"/>
                <a:cs typeface="Calibri"/>
              </a:rPr>
              <a:t>erosion  </a:t>
            </a:r>
            <a:r>
              <a:rPr sz="1200" u="sng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https://bbc.in/3a41GAC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79729" y="1218698"/>
            <a:ext cx="387350" cy="387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80841" y="1159086"/>
            <a:ext cx="2320925" cy="112141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4604" algn="just">
              <a:lnSpc>
                <a:spcPct val="100000"/>
              </a:lnSpc>
              <a:spcBef>
                <a:spcPts val="750"/>
              </a:spcBef>
            </a:pPr>
            <a:r>
              <a:rPr sz="1400" b="1" spc="-5" dirty="0">
                <a:latin typeface="Calibri"/>
                <a:cs typeface="Calibri"/>
              </a:rPr>
              <a:t>Video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links</a:t>
            </a:r>
            <a:endParaRPr sz="1400">
              <a:latin typeface="Calibri"/>
              <a:cs typeface="Calibri"/>
            </a:endParaRPr>
          </a:p>
          <a:p>
            <a:pPr marL="12700" marR="5080" algn="just">
              <a:lnSpc>
                <a:spcPct val="100800"/>
              </a:lnSpc>
              <a:spcBef>
                <a:spcPts val="550"/>
              </a:spcBef>
            </a:pPr>
            <a:r>
              <a:rPr sz="1200" dirty="0">
                <a:latin typeface="Calibri"/>
                <a:cs typeface="Calibri"/>
              </a:rPr>
              <a:t>Time </a:t>
            </a:r>
            <a:r>
              <a:rPr sz="1200" spc="-10" dirty="0">
                <a:latin typeface="Calibri"/>
                <a:cs typeface="Calibri"/>
              </a:rPr>
              <a:t>for Geography </a:t>
            </a:r>
            <a:r>
              <a:rPr sz="1200" dirty="0">
                <a:latin typeface="Calibri"/>
                <a:cs typeface="Calibri"/>
              </a:rPr>
              <a:t>– </a:t>
            </a:r>
            <a:r>
              <a:rPr sz="1200" spc="-10" dirty="0">
                <a:latin typeface="Calibri"/>
                <a:cs typeface="Calibri"/>
              </a:rPr>
              <a:t>Four </a:t>
            </a:r>
            <a:r>
              <a:rPr sz="1200" spc="-5" dirty="0">
                <a:latin typeface="Calibri"/>
                <a:cs typeface="Calibri"/>
              </a:rPr>
              <a:t>processes  </a:t>
            </a:r>
            <a:r>
              <a:rPr sz="1200" dirty="0">
                <a:latin typeface="Calibri"/>
                <a:cs typeface="Calibri"/>
              </a:rPr>
              <a:t>of </a:t>
            </a:r>
            <a:r>
              <a:rPr sz="1200" spc="-5" dirty="0">
                <a:latin typeface="Calibri"/>
                <a:cs typeface="Calibri"/>
              </a:rPr>
              <a:t>erosion </a:t>
            </a:r>
            <a:r>
              <a:rPr sz="1200" i="1" spc="-5" dirty="0">
                <a:latin typeface="Calibri"/>
                <a:cs typeface="Calibri"/>
              </a:rPr>
              <a:t>(GCSE video but </a:t>
            </a:r>
            <a:r>
              <a:rPr sz="1200" i="1" spc="-10" dirty="0">
                <a:latin typeface="Calibri"/>
                <a:cs typeface="Calibri"/>
              </a:rPr>
              <a:t>explains </a:t>
            </a:r>
            <a:r>
              <a:rPr sz="1200" i="1" spc="-5" dirty="0">
                <a:latin typeface="Calibri"/>
                <a:cs typeface="Calibri"/>
              </a:rPr>
              <a:t>it  well)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90"/>
              </a:lnSpc>
            </a:pPr>
            <a:r>
              <a:rPr sz="1200" u="sng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https://bit.ly/2V0cN9s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1996" y="2894535"/>
            <a:ext cx="6075680" cy="869315"/>
          </a:xfrm>
          <a:prstGeom prst="rect">
            <a:avLst/>
          </a:prstGeom>
          <a:ln w="12700">
            <a:solidFill>
              <a:srgbClr val="2F528F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1440" marR="190500">
              <a:lnSpc>
                <a:spcPct val="100000"/>
              </a:lnSpc>
              <a:spcBef>
                <a:spcPts val="245"/>
              </a:spcBef>
              <a:tabLst>
                <a:tab pos="1422400" algn="l"/>
                <a:tab pos="5372735" algn="l"/>
              </a:tabLst>
            </a:pPr>
            <a:r>
              <a:rPr sz="1200" spc="-5" dirty="0">
                <a:latin typeface="Calibri"/>
                <a:cs typeface="Calibri"/>
              </a:rPr>
              <a:t>The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1200" spc="-5" dirty="0">
                <a:latin typeface="Calibri"/>
                <a:cs typeface="Calibri"/>
              </a:rPr>
              <a:t>is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10" dirty="0">
                <a:latin typeface="Calibri"/>
                <a:cs typeface="Calibri"/>
              </a:rPr>
              <a:t>narrow stretch </a:t>
            </a:r>
            <a:r>
              <a:rPr sz="1200" spc="-5" dirty="0">
                <a:latin typeface="Calibri"/>
                <a:cs typeface="Calibri"/>
              </a:rPr>
              <a:t>between the land and the </a:t>
            </a:r>
            <a:r>
              <a:rPr sz="1200" dirty="0">
                <a:latin typeface="Calibri"/>
                <a:cs typeface="Calibri"/>
              </a:rPr>
              <a:t>sea. </a:t>
            </a:r>
            <a:r>
              <a:rPr sz="1200" spc="-5" dirty="0">
                <a:latin typeface="Calibri"/>
                <a:cs typeface="Calibri"/>
              </a:rPr>
              <a:t>The </a:t>
            </a:r>
            <a:r>
              <a:rPr sz="1200" dirty="0">
                <a:latin typeface="Calibri"/>
                <a:cs typeface="Calibri"/>
              </a:rPr>
              <a:t>sea, </a:t>
            </a:r>
            <a:r>
              <a:rPr sz="1200" spc="-5" dirty="0">
                <a:latin typeface="Calibri"/>
                <a:cs typeface="Calibri"/>
              </a:rPr>
              <a:t>land and </a:t>
            </a:r>
            <a:r>
              <a:rPr sz="1200" dirty="0">
                <a:latin typeface="Calibri"/>
                <a:cs typeface="Calibri"/>
              </a:rPr>
              <a:t>air  </a:t>
            </a:r>
            <a:r>
              <a:rPr sz="1200" spc="-10" dirty="0">
                <a:latin typeface="Calibri"/>
                <a:cs typeface="Calibri"/>
              </a:rPr>
              <a:t>constantly </a:t>
            </a:r>
            <a:r>
              <a:rPr sz="1200" spc="-5" dirty="0">
                <a:latin typeface="Calibri"/>
                <a:cs typeface="Calibri"/>
              </a:rPr>
              <a:t>change its shape and </a:t>
            </a:r>
            <a:r>
              <a:rPr sz="1200" spc="-10" dirty="0">
                <a:latin typeface="Calibri"/>
                <a:cs typeface="Calibri"/>
              </a:rPr>
              <a:t>form. </a:t>
            </a:r>
            <a:r>
              <a:rPr sz="1200" b="1" spc="-5" dirty="0">
                <a:latin typeface="Calibri"/>
                <a:cs typeface="Calibri"/>
              </a:rPr>
              <a:t>Erosion </a:t>
            </a:r>
            <a:r>
              <a:rPr sz="1200" spc="-5" dirty="0">
                <a:latin typeface="Calibri"/>
                <a:cs typeface="Calibri"/>
              </a:rPr>
              <a:t>is the process </a:t>
            </a:r>
            <a:r>
              <a:rPr sz="1200" spc="-10" dirty="0">
                <a:latin typeface="Calibri"/>
                <a:cs typeface="Calibri"/>
              </a:rPr>
              <a:t>by </a:t>
            </a:r>
            <a:r>
              <a:rPr sz="1200" spc="-5" dirty="0">
                <a:latin typeface="Calibri"/>
                <a:cs typeface="Calibri"/>
              </a:rPr>
              <a:t>which the coastline </a:t>
            </a:r>
            <a:r>
              <a:rPr sz="1200" spc="-10" dirty="0">
                <a:latin typeface="Calibri"/>
                <a:cs typeface="Calibri"/>
              </a:rPr>
              <a:t>gets </a:t>
            </a:r>
            <a:r>
              <a:rPr sz="1200" spc="-5" dirty="0">
                <a:latin typeface="Calibri"/>
                <a:cs typeface="Calibri"/>
              </a:rPr>
              <a:t>worn  down. </a:t>
            </a:r>
            <a:r>
              <a:rPr sz="1200" spc="-10" dirty="0">
                <a:latin typeface="Calibri"/>
                <a:cs typeface="Calibri"/>
              </a:rPr>
              <a:t>There are four </a:t>
            </a:r>
            <a:r>
              <a:rPr sz="1200" spc="-15" dirty="0">
                <a:latin typeface="Calibri"/>
                <a:cs typeface="Calibri"/>
              </a:rPr>
              <a:t>ways </a:t>
            </a:r>
            <a:r>
              <a:rPr sz="1200" spc="-5" dirty="0">
                <a:latin typeface="Calibri"/>
                <a:cs typeface="Calibri"/>
              </a:rPr>
              <a:t>in which it happens. The </a:t>
            </a:r>
            <a:r>
              <a:rPr sz="1200" dirty="0">
                <a:latin typeface="Calibri"/>
                <a:cs typeface="Calibri"/>
              </a:rPr>
              <a:t>UK</a:t>
            </a:r>
            <a:r>
              <a:rPr sz="1200" spc="15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has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approximately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1200" dirty="0">
                <a:latin typeface="Calibri"/>
                <a:cs typeface="Calibri"/>
              </a:rPr>
              <a:t>km of  </a:t>
            </a:r>
            <a:r>
              <a:rPr sz="1200" spc="-5" dirty="0">
                <a:latin typeface="Calibri"/>
                <a:cs typeface="Calibri"/>
              </a:rPr>
              <a:t>coastline </a:t>
            </a:r>
            <a:r>
              <a:rPr sz="1200" spc="-10" dirty="0">
                <a:latin typeface="Calibri"/>
                <a:cs typeface="Calibri"/>
              </a:rPr>
              <a:t>including cliffs, </a:t>
            </a:r>
            <a:r>
              <a:rPr sz="1200" spc="-5" dirty="0">
                <a:latin typeface="Calibri"/>
                <a:cs typeface="Calibri"/>
              </a:rPr>
              <a:t>beaches, </a:t>
            </a:r>
            <a:r>
              <a:rPr sz="1200" dirty="0">
                <a:latin typeface="Calibri"/>
                <a:cs typeface="Calibri"/>
              </a:rPr>
              <a:t>salt </a:t>
            </a:r>
            <a:r>
              <a:rPr sz="1200" spc="-5" dirty="0">
                <a:latin typeface="Calibri"/>
                <a:cs typeface="Calibri"/>
              </a:rPr>
              <a:t>marshes and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ports/harbours.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1127" y="4695716"/>
            <a:ext cx="387349" cy="387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127" y="2878090"/>
            <a:ext cx="387350" cy="387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5731" y="7039175"/>
            <a:ext cx="436264" cy="436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26163" y="7564819"/>
          <a:ext cx="6604635" cy="22415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8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Keyword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Definition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352425" marR="231775" indent="-111125">
                        <a:lnSpc>
                          <a:spcPts val="1580"/>
                        </a:lnSpc>
                        <a:spcBef>
                          <a:spcPts val="405"/>
                        </a:spcBef>
                      </a:pPr>
                      <a:r>
                        <a:rPr sz="1400" spc="-3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au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li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 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action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487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Abrasion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50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487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Attrition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318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487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Solution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44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813900" y="7101332"/>
            <a:ext cx="5774055" cy="3975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50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Check your understanding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- </a:t>
            </a:r>
            <a:r>
              <a:rPr sz="1200" spc="-5" dirty="0">
                <a:latin typeface="Calibri"/>
                <a:cs typeface="Calibri"/>
              </a:rPr>
              <a:t>Cover the </a:t>
            </a:r>
            <a:r>
              <a:rPr sz="1200" spc="-10" dirty="0">
                <a:latin typeface="Calibri"/>
                <a:cs typeface="Calibri"/>
              </a:rPr>
              <a:t>diagram above </a:t>
            </a:r>
            <a:r>
              <a:rPr sz="1200" spc="-5" dirty="0">
                <a:latin typeface="Calibri"/>
                <a:cs typeface="Calibri"/>
              </a:rPr>
              <a:t>and </a:t>
            </a:r>
            <a:r>
              <a:rPr sz="1200" b="1" spc="-5" dirty="0">
                <a:latin typeface="Calibri"/>
                <a:cs typeface="Calibri"/>
              </a:rPr>
              <a:t>write </a:t>
            </a:r>
            <a:r>
              <a:rPr sz="1200" b="1" dirty="0">
                <a:latin typeface="Calibri"/>
                <a:cs typeface="Calibri"/>
              </a:rPr>
              <a:t>a </a:t>
            </a:r>
            <a:r>
              <a:rPr sz="1200" b="1" spc="-5" dirty="0">
                <a:latin typeface="Calibri"/>
                <a:cs typeface="Calibri"/>
              </a:rPr>
              <a:t>definition </a:t>
            </a:r>
            <a:r>
              <a:rPr sz="1200" dirty="0">
                <a:latin typeface="Calibri"/>
                <a:cs typeface="Calibri"/>
              </a:rPr>
              <a:t>of </a:t>
            </a:r>
            <a:r>
              <a:rPr sz="1200" spc="-5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four </a:t>
            </a:r>
            <a:r>
              <a:rPr sz="1200" spc="-15" dirty="0">
                <a:latin typeface="Calibri"/>
                <a:cs typeface="Calibri"/>
              </a:rPr>
              <a:t>ways  </a:t>
            </a:r>
            <a:r>
              <a:rPr sz="1200" spc="-5" dirty="0">
                <a:latin typeface="Calibri"/>
                <a:cs typeface="Calibri"/>
              </a:rPr>
              <a:t>in which the coastline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being </a:t>
            </a:r>
            <a:r>
              <a:rPr sz="1200" spc="-10" dirty="0">
                <a:latin typeface="Calibri"/>
                <a:cs typeface="Calibri"/>
              </a:rPr>
              <a:t>eroded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10" dirty="0">
                <a:latin typeface="Calibri"/>
                <a:cs typeface="Calibri"/>
              </a:rPr>
              <a:t>your </a:t>
            </a:r>
            <a:r>
              <a:rPr sz="1200" dirty="0">
                <a:latin typeface="Calibri"/>
                <a:cs typeface="Calibri"/>
              </a:rPr>
              <a:t>own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words.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126495" y="3825298"/>
            <a:ext cx="4689722" cy="33076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348" y="2427189"/>
            <a:ext cx="461681" cy="3585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41996" y="2427189"/>
            <a:ext cx="6075680" cy="358775"/>
          </a:xfrm>
          <a:prstGeom prst="rect">
            <a:avLst/>
          </a:prstGeom>
          <a:solidFill>
            <a:srgbClr val="ED7D31"/>
          </a:solidFill>
        </p:spPr>
        <p:txBody>
          <a:bodyPr vert="horz" wrap="square" lIns="0" tIns="685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40"/>
              </a:spcBef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Read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information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in the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first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BBC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Bitesize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link. Complete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following</a:t>
            </a:r>
            <a:r>
              <a:rPr sz="13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sentences.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7031" y="3862223"/>
            <a:ext cx="1534160" cy="1632585"/>
          </a:xfrm>
          <a:prstGeom prst="rect">
            <a:avLst/>
          </a:prstGeom>
          <a:solidFill>
            <a:srgbClr val="ED7D31"/>
          </a:solidFill>
        </p:spPr>
        <p:txBody>
          <a:bodyPr vert="horz" wrap="square" lIns="0" tIns="72390" rIns="0" bIns="0" rtlCol="0">
            <a:spAutoFit/>
          </a:bodyPr>
          <a:lstStyle/>
          <a:p>
            <a:pPr marL="92710" marR="86360" indent="635" algn="ctr">
              <a:lnSpc>
                <a:spcPct val="100200"/>
              </a:lnSpc>
              <a:spcBef>
                <a:spcPts val="57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Using the 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information from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the  second BBC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Bitesize 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link and the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video, 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draw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a line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link  the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keyword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the  definition and then</a:t>
            </a:r>
            <a:r>
              <a:rPr sz="12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to 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diagram.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3970" y="5652268"/>
            <a:ext cx="461664" cy="4616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57031" y="5600984"/>
            <a:ext cx="1534160" cy="1329531"/>
          </a:xfrm>
          <a:prstGeom prst="rect">
            <a:avLst/>
          </a:prstGeom>
          <a:ln w="12700">
            <a:solidFill>
              <a:srgbClr val="203864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5"/>
              </a:spcBef>
            </a:pPr>
            <a:r>
              <a:rPr sz="1200" b="1" spc="-25" dirty="0">
                <a:latin typeface="Calibri"/>
                <a:cs typeface="Calibri"/>
              </a:rPr>
              <a:t>TAKE </a:t>
            </a:r>
            <a:r>
              <a:rPr sz="1200" b="1" dirty="0">
                <a:latin typeface="Calibri"/>
                <a:cs typeface="Calibri"/>
              </a:rPr>
              <a:t>IT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FURTHER</a:t>
            </a:r>
            <a:endParaRPr sz="1200" dirty="0">
              <a:latin typeface="Calibri"/>
              <a:cs typeface="Calibri"/>
            </a:endParaRPr>
          </a:p>
          <a:p>
            <a:pPr marL="112395" marR="104139" indent="-1270" algn="ctr">
              <a:lnSpc>
                <a:spcPct val="100800"/>
              </a:lnSpc>
              <a:spcBef>
                <a:spcPts val="950"/>
              </a:spcBef>
            </a:pPr>
            <a:r>
              <a:rPr lang="en-GB" sz="1200" b="1" spc="-5" dirty="0" smtClean="0">
                <a:latin typeface="Calibri"/>
                <a:cs typeface="Calibri"/>
              </a:rPr>
              <a:t>Explain </a:t>
            </a:r>
            <a:r>
              <a:rPr lang="en-GB" sz="1200" spc="-5" dirty="0" smtClean="0">
                <a:latin typeface="Calibri"/>
                <a:cs typeface="Calibri"/>
              </a:rPr>
              <a:t>what types of landforms are created along the coastline due to erosion.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1" name="object 2"/>
          <p:cNvSpPr txBox="1"/>
          <p:nvPr/>
        </p:nvSpPr>
        <p:spPr>
          <a:xfrm>
            <a:off x="3551353" y="255229"/>
            <a:ext cx="317944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0925" marR="5080" indent="-1038860" algn="ctr">
              <a:lnSpc>
                <a:spcPct val="100000"/>
              </a:lnSpc>
              <a:spcBef>
                <a:spcPts val="100"/>
              </a:spcBef>
            </a:pPr>
            <a:r>
              <a:rPr lang="en-GB" sz="2000" spc="-45" dirty="0" smtClean="0">
                <a:solidFill>
                  <a:srgbClr val="FFFFFF"/>
                </a:solidFill>
                <a:latin typeface="Calibri"/>
                <a:cs typeface="Calibri"/>
              </a:rPr>
              <a:t>Lesson 3: EROSION and the COAST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5217"/>
            <a:ext cx="3437591" cy="111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80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3683" y="230124"/>
            <a:ext cx="314529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0925" marR="5080" indent="-1038860">
              <a:lnSpc>
                <a:spcPct val="100000"/>
              </a:lnSpc>
              <a:spcBef>
                <a:spcPts val="100"/>
              </a:spcBef>
            </a:pPr>
            <a:r>
              <a:rPr lang="en-GB" sz="2000" spc="-10" dirty="0" smtClean="0">
                <a:solidFill>
                  <a:srgbClr val="FFFFFF"/>
                </a:solidFill>
                <a:latin typeface="Calibri"/>
                <a:cs typeface="Calibri"/>
              </a:rPr>
              <a:t>Lesson 4: DEPOSITION and the COAST</a:t>
            </a:r>
            <a:r>
              <a:rPr sz="2000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2514" y="1273375"/>
            <a:ext cx="387350" cy="387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8077" y="1215982"/>
            <a:ext cx="2032635" cy="101600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algn="just">
              <a:lnSpc>
                <a:spcPct val="106900"/>
              </a:lnSpc>
              <a:spcBef>
                <a:spcPts val="190"/>
              </a:spcBef>
            </a:pPr>
            <a:r>
              <a:rPr sz="1400" b="1" spc="-5" dirty="0">
                <a:latin typeface="Calibri"/>
                <a:cs typeface="Calibri"/>
              </a:rPr>
              <a:t>Independent </a:t>
            </a:r>
            <a:r>
              <a:rPr sz="1400" b="1" spc="-10" dirty="0">
                <a:latin typeface="Calibri"/>
                <a:cs typeface="Calibri"/>
              </a:rPr>
              <a:t>research </a:t>
            </a:r>
            <a:r>
              <a:rPr sz="1400" b="1" spc="-5" dirty="0">
                <a:latin typeface="Calibri"/>
                <a:cs typeface="Calibri"/>
              </a:rPr>
              <a:t>links  </a:t>
            </a:r>
            <a:r>
              <a:rPr sz="1200" spc="-5" dirty="0">
                <a:latin typeface="Calibri"/>
                <a:cs typeface="Calibri"/>
              </a:rPr>
              <a:t>BBC </a:t>
            </a:r>
            <a:r>
              <a:rPr sz="1200" spc="-10" dirty="0">
                <a:latin typeface="Calibri"/>
                <a:cs typeface="Calibri"/>
              </a:rPr>
              <a:t>Bitesize </a:t>
            </a:r>
            <a:r>
              <a:rPr sz="1200" dirty="0">
                <a:latin typeface="Calibri"/>
                <a:cs typeface="Calibri"/>
              </a:rPr>
              <a:t>- </a:t>
            </a:r>
            <a:r>
              <a:rPr sz="1200" spc="-5" dirty="0">
                <a:latin typeface="Calibri"/>
                <a:cs typeface="Calibri"/>
              </a:rPr>
              <a:t>Coastal </a:t>
            </a:r>
            <a:r>
              <a:rPr sz="1200" spc="-10" dirty="0">
                <a:latin typeface="Calibri"/>
                <a:cs typeface="Calibri"/>
              </a:rPr>
              <a:t>Landforms  </a:t>
            </a:r>
            <a:r>
              <a:rPr sz="1200" u="sng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/>
              </a:rPr>
              <a:t>https://</a:t>
            </a:r>
            <a:r>
              <a:rPr sz="1200" u="sng" spc="-5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/>
              </a:rPr>
              <a:t>bbc.in/2XLKPQr</a:t>
            </a:r>
            <a:r>
              <a:rPr lang="en-GB" sz="1200" u="sng" spc="-5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 </a:t>
            </a:r>
            <a:endParaRPr sz="1200" dirty="0">
              <a:latin typeface="Calibri"/>
              <a:cs typeface="Calibri"/>
            </a:endParaRPr>
          </a:p>
          <a:p>
            <a:pPr marL="12700" marR="400685" algn="just">
              <a:lnSpc>
                <a:spcPts val="1390"/>
              </a:lnSpc>
              <a:spcBef>
                <a:spcPts val="60"/>
              </a:spcBef>
            </a:pPr>
            <a:r>
              <a:rPr sz="1200" spc="-5" dirty="0">
                <a:latin typeface="Calibri"/>
                <a:cs typeface="Calibri"/>
              </a:rPr>
              <a:t>BBC </a:t>
            </a:r>
            <a:r>
              <a:rPr sz="1200" spc="-10" dirty="0">
                <a:latin typeface="Calibri"/>
                <a:cs typeface="Calibri"/>
              </a:rPr>
              <a:t>Bitesize </a:t>
            </a:r>
            <a:r>
              <a:rPr sz="1200" dirty="0">
                <a:latin typeface="Calibri"/>
                <a:cs typeface="Calibri"/>
              </a:rPr>
              <a:t>– </a:t>
            </a:r>
            <a:r>
              <a:rPr sz="1200" spc="-25" dirty="0">
                <a:latin typeface="Calibri"/>
                <a:cs typeface="Calibri"/>
              </a:rPr>
              <a:t>Wave </a:t>
            </a:r>
            <a:r>
              <a:rPr sz="1200" spc="-5" dirty="0">
                <a:latin typeface="Calibri"/>
                <a:cs typeface="Calibri"/>
              </a:rPr>
              <a:t>types  </a:t>
            </a:r>
            <a:r>
              <a:rPr sz="1200" u="sng" spc="-1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4"/>
              </a:rPr>
              <a:t>https://</a:t>
            </a:r>
            <a:r>
              <a:rPr sz="1200" u="sng" spc="-15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4"/>
              </a:rPr>
              <a:t>bbc.in/3ctRToV</a:t>
            </a:r>
            <a:r>
              <a:rPr lang="en-GB" sz="1200" u="sng" spc="-15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 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79729" y="1218698"/>
            <a:ext cx="387350" cy="387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80841" y="1205314"/>
            <a:ext cx="2289175" cy="103568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756920" indent="1905">
              <a:lnSpc>
                <a:spcPct val="109000"/>
              </a:lnSpc>
              <a:spcBef>
                <a:spcPts val="235"/>
              </a:spcBef>
            </a:pPr>
            <a:r>
              <a:rPr sz="1400" b="1" spc="-5" dirty="0">
                <a:latin typeface="Calibri"/>
                <a:cs typeface="Calibri"/>
              </a:rPr>
              <a:t>Video links  </a:t>
            </a:r>
            <a:r>
              <a:rPr sz="1200" spc="-10" dirty="0">
                <a:latin typeface="Calibri"/>
                <a:cs typeface="Calibri"/>
              </a:rPr>
              <a:t>Understanding waves  </a:t>
            </a:r>
            <a:r>
              <a:rPr sz="1200" u="sng" spc="-2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6"/>
              </a:rPr>
              <a:t>ht</a:t>
            </a:r>
            <a:r>
              <a:rPr sz="1200" u="sng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6"/>
              </a:rPr>
              <a:t>t</a:t>
            </a:r>
            <a:r>
              <a:rPr sz="1200" u="sng" spc="-1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6"/>
              </a:rPr>
              <a:t>p</a:t>
            </a:r>
            <a:r>
              <a:rPr sz="1200" u="sng" spc="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6"/>
              </a:rPr>
              <a:t>s</a:t>
            </a:r>
            <a:r>
              <a:rPr sz="12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6"/>
              </a:rPr>
              <a:t>:</a:t>
            </a:r>
            <a:r>
              <a:rPr sz="1200" u="sng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6"/>
              </a:rPr>
              <a:t>//</a:t>
            </a:r>
            <a:r>
              <a:rPr sz="1200" u="sng" spc="-10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6"/>
              </a:rPr>
              <a:t>bb</a:t>
            </a:r>
            <a:r>
              <a:rPr sz="1200" u="sng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6"/>
              </a:rPr>
              <a:t>c</a:t>
            </a:r>
            <a:r>
              <a:rPr sz="1200" u="sng" spc="-5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6"/>
              </a:rPr>
              <a:t>.</a:t>
            </a:r>
            <a:r>
              <a:rPr sz="1200" u="sng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6"/>
              </a:rPr>
              <a:t>i</a:t>
            </a:r>
            <a:r>
              <a:rPr sz="1200" u="sng" spc="-10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6"/>
              </a:rPr>
              <a:t>n</a:t>
            </a:r>
            <a:r>
              <a:rPr sz="1200" u="sng" spc="-5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6"/>
              </a:rPr>
              <a:t>/</a:t>
            </a:r>
            <a:r>
              <a:rPr sz="1200" u="sng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6"/>
              </a:rPr>
              <a:t>34</a:t>
            </a:r>
            <a:r>
              <a:rPr sz="1200" u="sng" spc="-5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6"/>
              </a:rPr>
              <a:t>M</a:t>
            </a:r>
            <a:r>
              <a:rPr sz="1200" u="sng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6"/>
              </a:rPr>
              <a:t>9K8d</a:t>
            </a:r>
            <a:r>
              <a:rPr lang="en-GB" sz="1200" u="sng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 </a:t>
            </a:r>
            <a:endParaRPr sz="1200" dirty="0">
              <a:latin typeface="Calibri"/>
              <a:cs typeface="Calibri"/>
            </a:endParaRPr>
          </a:p>
          <a:p>
            <a:pPr marL="12700" marR="5080">
              <a:lnSpc>
                <a:spcPts val="1420"/>
              </a:lnSpc>
              <a:spcBef>
                <a:spcPts val="20"/>
              </a:spcBef>
            </a:pPr>
            <a:r>
              <a:rPr sz="1200" spc="-5" dirty="0">
                <a:latin typeface="Calibri"/>
                <a:cs typeface="Calibri"/>
              </a:rPr>
              <a:t>Depositional coastlines (up </a:t>
            </a:r>
            <a:r>
              <a:rPr sz="1200" spc="-10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1 </a:t>
            </a:r>
            <a:r>
              <a:rPr sz="1200" spc="-5" dirty="0">
                <a:latin typeface="Calibri"/>
                <a:cs typeface="Calibri"/>
              </a:rPr>
              <a:t>min)  </a:t>
            </a:r>
            <a:r>
              <a:rPr sz="12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7"/>
              </a:rPr>
              <a:t>https://</a:t>
            </a:r>
            <a:r>
              <a:rPr sz="1200" u="sng" spc="-10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7"/>
              </a:rPr>
              <a:t>bbc.in/2RR1Chf</a:t>
            </a:r>
            <a:r>
              <a:rPr lang="en-GB" sz="1200" u="sng" spc="-10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 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2514" y="4028697"/>
            <a:ext cx="387350" cy="3873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127" y="2367479"/>
            <a:ext cx="461681" cy="4616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5348" y="3374750"/>
            <a:ext cx="461681" cy="3585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41996" y="2321873"/>
            <a:ext cx="6095365" cy="831215"/>
          </a:xfrm>
          <a:prstGeom prst="rect">
            <a:avLst/>
          </a:prstGeom>
          <a:ln w="9525">
            <a:solidFill>
              <a:srgbClr val="4472C4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sz="1200" b="1" dirty="0">
                <a:latin typeface="Calibri"/>
                <a:cs typeface="Calibri"/>
              </a:rPr>
              <a:t>Longshore drift </a:t>
            </a:r>
            <a:r>
              <a:rPr sz="1200" spc="-5" dirty="0">
                <a:latin typeface="Calibri"/>
                <a:cs typeface="Calibri"/>
              </a:rPr>
              <a:t>is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process </a:t>
            </a:r>
            <a:r>
              <a:rPr sz="1200" dirty="0">
                <a:latin typeface="Calibri"/>
                <a:cs typeface="Calibri"/>
              </a:rPr>
              <a:t>of </a:t>
            </a:r>
            <a:r>
              <a:rPr sz="1200" spc="-10" dirty="0">
                <a:latin typeface="Calibri"/>
                <a:cs typeface="Calibri"/>
              </a:rPr>
              <a:t>transportation that </a:t>
            </a:r>
            <a:r>
              <a:rPr sz="1200" spc="-5" dirty="0">
                <a:latin typeface="Calibri"/>
                <a:cs typeface="Calibri"/>
              </a:rPr>
              <a:t>shifts </a:t>
            </a:r>
            <a:r>
              <a:rPr sz="1200" spc="-10" dirty="0">
                <a:latin typeface="Calibri"/>
                <a:cs typeface="Calibri"/>
              </a:rPr>
              <a:t>eroded material </a:t>
            </a:r>
            <a:r>
              <a:rPr sz="1200" dirty="0">
                <a:latin typeface="Calibri"/>
                <a:cs typeface="Calibri"/>
              </a:rPr>
              <a:t>along </a:t>
            </a:r>
            <a:r>
              <a:rPr sz="1200" spc="-5" dirty="0">
                <a:latin typeface="Calibri"/>
                <a:cs typeface="Calibri"/>
              </a:rPr>
              <a:t>the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coastline.</a:t>
            </a:r>
            <a:endParaRPr sz="1200">
              <a:latin typeface="Calibri"/>
              <a:cs typeface="Calibri"/>
            </a:endParaRPr>
          </a:p>
          <a:p>
            <a:pPr marL="91440">
              <a:lnSpc>
                <a:spcPts val="1415"/>
              </a:lnSpc>
              <a:spcBef>
                <a:spcPts val="45"/>
              </a:spcBef>
            </a:pPr>
            <a:r>
              <a:rPr sz="1200" b="1" spc="-5" dirty="0">
                <a:latin typeface="Calibri"/>
                <a:cs typeface="Calibri"/>
              </a:rPr>
              <a:t>Prevailing </a:t>
            </a:r>
            <a:r>
              <a:rPr sz="1200" b="1" dirty="0">
                <a:latin typeface="Calibri"/>
                <a:cs typeface="Calibri"/>
              </a:rPr>
              <a:t>wind </a:t>
            </a:r>
            <a:r>
              <a:rPr sz="1200" spc="-5" dirty="0">
                <a:latin typeface="Calibri"/>
                <a:cs typeface="Calibri"/>
              </a:rPr>
              <a:t>is the most common wind </a:t>
            </a:r>
            <a:r>
              <a:rPr sz="1200" spc="-10" dirty="0">
                <a:latin typeface="Calibri"/>
                <a:cs typeface="Calibri"/>
              </a:rPr>
              <a:t>direction, </a:t>
            </a:r>
            <a:r>
              <a:rPr sz="1200" spc="-5" dirty="0">
                <a:latin typeface="Calibri"/>
                <a:cs typeface="Calibri"/>
              </a:rPr>
              <a:t>which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spc="-5" dirty="0">
                <a:latin typeface="Calibri"/>
                <a:cs typeface="Calibri"/>
              </a:rPr>
              <a:t>us is </a:t>
            </a: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spc="-5" dirty="0">
                <a:latin typeface="Calibri"/>
                <a:cs typeface="Calibri"/>
              </a:rPr>
              <a:t>the south</a:t>
            </a:r>
            <a:r>
              <a:rPr sz="1200" spc="11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west.</a:t>
            </a:r>
            <a:endParaRPr sz="1200">
              <a:latin typeface="Calibri"/>
              <a:cs typeface="Calibri"/>
            </a:endParaRPr>
          </a:p>
          <a:p>
            <a:pPr marL="91440">
              <a:lnSpc>
                <a:spcPts val="1405"/>
              </a:lnSpc>
            </a:pPr>
            <a:r>
              <a:rPr sz="1200" b="1" spc="-10" dirty="0">
                <a:latin typeface="Calibri"/>
                <a:cs typeface="Calibri"/>
              </a:rPr>
              <a:t>Swash </a:t>
            </a:r>
            <a:r>
              <a:rPr sz="1200" spc="-5" dirty="0">
                <a:latin typeface="Calibri"/>
                <a:cs typeface="Calibri"/>
              </a:rPr>
              <a:t>is the </a:t>
            </a:r>
            <a:r>
              <a:rPr sz="1200" spc="-15" dirty="0">
                <a:latin typeface="Calibri"/>
                <a:cs typeface="Calibri"/>
              </a:rPr>
              <a:t>wave </a:t>
            </a:r>
            <a:r>
              <a:rPr sz="1200" spc="-10" dirty="0">
                <a:latin typeface="Calibri"/>
                <a:cs typeface="Calibri"/>
              </a:rPr>
              <a:t>that </a:t>
            </a:r>
            <a:r>
              <a:rPr sz="1200" spc="-15" dirty="0">
                <a:latin typeface="Calibri"/>
                <a:cs typeface="Calibri"/>
              </a:rPr>
              <a:t>travels </a:t>
            </a:r>
            <a:r>
              <a:rPr sz="1200" spc="-5" dirty="0">
                <a:latin typeface="Calibri"/>
                <a:cs typeface="Calibri"/>
              </a:rPr>
              <a:t>up the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beach.</a:t>
            </a:r>
            <a:endParaRPr sz="1200">
              <a:latin typeface="Calibri"/>
              <a:cs typeface="Calibri"/>
            </a:endParaRPr>
          </a:p>
          <a:p>
            <a:pPr marL="91440">
              <a:lnSpc>
                <a:spcPts val="1430"/>
              </a:lnSpc>
            </a:pPr>
            <a:r>
              <a:rPr sz="1200" b="1" spc="-5" dirty="0">
                <a:latin typeface="Calibri"/>
                <a:cs typeface="Calibri"/>
              </a:rPr>
              <a:t>Backwash </a:t>
            </a:r>
            <a:r>
              <a:rPr sz="1200" spc="-5" dirty="0">
                <a:latin typeface="Calibri"/>
                <a:cs typeface="Calibri"/>
              </a:rPr>
              <a:t>is the </a:t>
            </a:r>
            <a:r>
              <a:rPr sz="1200" spc="-15" dirty="0">
                <a:latin typeface="Calibri"/>
                <a:cs typeface="Calibri"/>
              </a:rPr>
              <a:t>wave </a:t>
            </a:r>
            <a:r>
              <a:rPr sz="1200" spc="-10" dirty="0">
                <a:latin typeface="Calibri"/>
                <a:cs typeface="Calibri"/>
              </a:rPr>
              <a:t>that </a:t>
            </a:r>
            <a:r>
              <a:rPr sz="1200" spc="-15" dirty="0">
                <a:latin typeface="Calibri"/>
                <a:cs typeface="Calibri"/>
              </a:rPr>
              <a:t>travels </a:t>
            </a:r>
            <a:r>
              <a:rPr sz="1200" dirty="0">
                <a:latin typeface="Calibri"/>
                <a:cs typeface="Calibri"/>
              </a:rPr>
              <a:t>back </a:t>
            </a:r>
            <a:r>
              <a:rPr sz="1200" spc="-5" dirty="0">
                <a:latin typeface="Calibri"/>
                <a:cs typeface="Calibri"/>
              </a:rPr>
              <a:t>down the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beach.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635646" y="3942845"/>
          <a:ext cx="6094730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4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308610">
                        <a:lnSpc>
                          <a:spcPct val="103299"/>
                        </a:lnSpc>
                        <a:spcBef>
                          <a:spcPts val="22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waves returns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down the beach (backwash) with the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force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gravity,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drawing  material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back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off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the beach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at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right</a:t>
                      </a:r>
                      <a:r>
                        <a:rPr sz="12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angle.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The beach material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continues to move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along the beach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in a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zigzag</a:t>
                      </a:r>
                      <a:r>
                        <a:rPr sz="12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motion.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478155">
                        <a:lnSpc>
                          <a:spcPct val="103299"/>
                        </a:lnSpc>
                        <a:spcBef>
                          <a:spcPts val="22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prevailing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wind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brings waves onto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the beach (swash)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at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angle, carrying  beach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material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it.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The beach material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picked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up once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again by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next</a:t>
                      </a:r>
                      <a:r>
                        <a:rPr sz="12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wave.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641996" y="3305300"/>
            <a:ext cx="6095365" cy="535305"/>
          </a:xfrm>
          <a:custGeom>
            <a:avLst/>
            <a:gdLst/>
            <a:ahLst/>
            <a:cxnLst/>
            <a:rect l="l" t="t" r="r" b="b"/>
            <a:pathLst>
              <a:path w="6095365" h="535304">
                <a:moveTo>
                  <a:pt x="0" y="0"/>
                </a:moveTo>
                <a:lnTo>
                  <a:pt x="6095356" y="0"/>
                </a:lnTo>
                <a:lnTo>
                  <a:pt x="6095356" y="534730"/>
                </a:lnTo>
                <a:lnTo>
                  <a:pt x="0" y="534730"/>
                </a:lnTo>
                <a:lnTo>
                  <a:pt x="0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20736" y="3332988"/>
            <a:ext cx="5695315" cy="455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Read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statements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below.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Write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numbers 1-4 to show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order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which  longshore drift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happens.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2514" y="6426038"/>
            <a:ext cx="461681" cy="46168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00399" y="6195642"/>
            <a:ext cx="3541787" cy="3562305"/>
          </a:xfrm>
          <a:custGeom>
            <a:avLst/>
            <a:gdLst/>
            <a:ahLst/>
            <a:cxnLst/>
            <a:rect l="l" t="t" r="r" b="b"/>
            <a:pathLst>
              <a:path w="3784600" h="1699259">
                <a:moveTo>
                  <a:pt x="0" y="0"/>
                </a:moveTo>
                <a:lnTo>
                  <a:pt x="3784242" y="0"/>
                </a:lnTo>
                <a:lnTo>
                  <a:pt x="3784242" y="1698754"/>
                </a:lnTo>
                <a:lnTo>
                  <a:pt x="0" y="169875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41996" y="6200385"/>
            <a:ext cx="2482204" cy="3564887"/>
          </a:xfrm>
          <a:prstGeom prst="rect">
            <a:avLst/>
          </a:prstGeom>
          <a:ln w="12700">
            <a:solidFill>
              <a:srgbClr val="2F528F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1440" marR="243840">
              <a:lnSpc>
                <a:spcPct val="99400"/>
              </a:lnSpc>
              <a:spcBef>
                <a:spcPts val="265"/>
              </a:spcBef>
            </a:pPr>
            <a:r>
              <a:rPr sz="1200" b="1" dirty="0">
                <a:latin typeface="Calibri"/>
                <a:cs typeface="Calibri"/>
              </a:rPr>
              <a:t>Look </a:t>
            </a:r>
            <a:r>
              <a:rPr sz="1200" spc="-10" dirty="0">
                <a:latin typeface="Calibri"/>
                <a:cs typeface="Calibri"/>
              </a:rPr>
              <a:t>at </a:t>
            </a:r>
            <a:r>
              <a:rPr sz="1200" spc="-5" dirty="0">
                <a:latin typeface="Calibri"/>
                <a:cs typeface="Calibri"/>
              </a:rPr>
              <a:t>the </a:t>
            </a:r>
            <a:r>
              <a:rPr lang="en-GB" sz="1200" spc="-5" dirty="0" smtClean="0">
                <a:latin typeface="Calibri"/>
                <a:cs typeface="Calibri"/>
              </a:rPr>
              <a:t>your </a:t>
            </a:r>
            <a:r>
              <a:rPr sz="1200" spc="-10" dirty="0" smtClean="0">
                <a:latin typeface="Calibri"/>
                <a:cs typeface="Calibri"/>
              </a:rPr>
              <a:t>diagram</a:t>
            </a:r>
            <a:r>
              <a:rPr sz="1200" spc="-15" dirty="0" smtClean="0">
                <a:latin typeface="Calibri"/>
                <a:cs typeface="Calibri"/>
              </a:rPr>
              <a:t>. </a:t>
            </a:r>
            <a:r>
              <a:rPr lang="en-GB" sz="1200" b="1" spc="-15" dirty="0" smtClean="0">
                <a:latin typeface="Calibri"/>
                <a:cs typeface="Calibri"/>
              </a:rPr>
              <a:t>EXPLAIN </a:t>
            </a:r>
            <a:r>
              <a:rPr lang="en-GB" sz="1200" spc="-15" dirty="0" smtClean="0">
                <a:latin typeface="Calibri"/>
                <a:cs typeface="Calibri"/>
              </a:rPr>
              <a:t>in complete sentences how longshore drift happens using your diagram to support.  </a:t>
            </a:r>
            <a:r>
              <a:rPr lang="en-GB" sz="1200" b="1" i="1" spc="-15" dirty="0" smtClean="0">
                <a:latin typeface="Calibri"/>
                <a:cs typeface="Calibri"/>
              </a:rPr>
              <a:t>Challenge – can you explain what landforms are created from this process?</a:t>
            </a:r>
          </a:p>
          <a:p>
            <a:pPr marL="91440" marR="243840">
              <a:lnSpc>
                <a:spcPct val="99400"/>
              </a:lnSpc>
              <a:spcBef>
                <a:spcPts val="265"/>
              </a:spcBef>
            </a:pPr>
            <a:endParaRPr lang="en-GB" sz="1200" spc="-15" dirty="0">
              <a:latin typeface="Calibri"/>
              <a:cs typeface="Calibri"/>
            </a:endParaRPr>
          </a:p>
          <a:p>
            <a:pPr marL="91440" marR="243840">
              <a:lnSpc>
                <a:spcPct val="99400"/>
              </a:lnSpc>
              <a:spcBef>
                <a:spcPts val="265"/>
              </a:spcBef>
            </a:pPr>
            <a:endParaRPr lang="en-GB" sz="1200" spc="-15" dirty="0" smtClean="0">
              <a:latin typeface="Calibri"/>
              <a:cs typeface="Calibri"/>
            </a:endParaRPr>
          </a:p>
          <a:p>
            <a:pPr marL="91440" marR="243840">
              <a:lnSpc>
                <a:spcPct val="99400"/>
              </a:lnSpc>
              <a:spcBef>
                <a:spcPts val="265"/>
              </a:spcBef>
            </a:pPr>
            <a:endParaRPr lang="en-GB" sz="1200" spc="-15" dirty="0">
              <a:latin typeface="Calibri"/>
              <a:cs typeface="Calibri"/>
            </a:endParaRPr>
          </a:p>
          <a:p>
            <a:pPr marL="91440" marR="243840">
              <a:lnSpc>
                <a:spcPct val="99400"/>
              </a:lnSpc>
              <a:spcBef>
                <a:spcPts val="265"/>
              </a:spcBef>
            </a:pPr>
            <a:endParaRPr lang="en-GB" sz="1200" spc="-15" dirty="0" smtClean="0">
              <a:latin typeface="Calibri"/>
              <a:cs typeface="Calibri"/>
            </a:endParaRPr>
          </a:p>
          <a:p>
            <a:pPr marL="91440" marR="243840">
              <a:lnSpc>
                <a:spcPct val="99400"/>
              </a:lnSpc>
              <a:spcBef>
                <a:spcPts val="265"/>
              </a:spcBef>
            </a:pPr>
            <a:endParaRPr lang="en-GB" sz="1200" spc="-15" dirty="0">
              <a:latin typeface="Calibri"/>
              <a:cs typeface="Calibri"/>
            </a:endParaRPr>
          </a:p>
          <a:p>
            <a:pPr marL="91440" marR="243840">
              <a:lnSpc>
                <a:spcPct val="99400"/>
              </a:lnSpc>
              <a:spcBef>
                <a:spcPts val="265"/>
              </a:spcBef>
            </a:pPr>
            <a:endParaRPr lang="en-GB" sz="1200" spc="-15" dirty="0" smtClean="0">
              <a:latin typeface="Calibri"/>
              <a:cs typeface="Calibri"/>
            </a:endParaRPr>
          </a:p>
          <a:p>
            <a:pPr marL="91440" marR="243840">
              <a:lnSpc>
                <a:spcPct val="99400"/>
              </a:lnSpc>
              <a:spcBef>
                <a:spcPts val="265"/>
              </a:spcBef>
            </a:pPr>
            <a:endParaRPr lang="en-GB" sz="1200" spc="-15" dirty="0" smtClean="0">
              <a:latin typeface="Calibri"/>
              <a:cs typeface="Calibri"/>
            </a:endParaRPr>
          </a:p>
          <a:p>
            <a:pPr marL="91440" marR="243840">
              <a:lnSpc>
                <a:spcPct val="99400"/>
              </a:lnSpc>
              <a:spcBef>
                <a:spcPts val="265"/>
              </a:spcBef>
            </a:pPr>
            <a:endParaRPr lang="en-GB" sz="1200" spc="-15" dirty="0">
              <a:latin typeface="Calibri"/>
              <a:cs typeface="Calibri"/>
            </a:endParaRPr>
          </a:p>
          <a:p>
            <a:pPr marL="91440" marR="243840">
              <a:lnSpc>
                <a:spcPct val="99400"/>
              </a:lnSpc>
              <a:spcBef>
                <a:spcPts val="265"/>
              </a:spcBef>
            </a:pPr>
            <a:endParaRPr lang="en-GB" sz="1200" spc="-15" dirty="0" smtClean="0">
              <a:latin typeface="Calibri"/>
              <a:cs typeface="Calibri"/>
            </a:endParaRPr>
          </a:p>
          <a:p>
            <a:pPr marL="91440" marR="243840">
              <a:lnSpc>
                <a:spcPct val="99400"/>
              </a:lnSpc>
              <a:spcBef>
                <a:spcPts val="265"/>
              </a:spcBef>
            </a:pPr>
            <a:endParaRPr lang="en-GB" sz="1200" spc="-15" dirty="0">
              <a:latin typeface="Calibri"/>
              <a:cs typeface="Calibri"/>
            </a:endParaRPr>
          </a:p>
          <a:p>
            <a:pPr marL="91440" marR="243840">
              <a:lnSpc>
                <a:spcPct val="99400"/>
              </a:lnSpc>
              <a:spcBef>
                <a:spcPts val="265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9681" y="5549657"/>
            <a:ext cx="387350" cy="3873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2050" y="5518843"/>
            <a:ext cx="6095365" cy="535305"/>
          </a:xfrm>
          <a:custGeom>
            <a:avLst/>
            <a:gdLst/>
            <a:ahLst/>
            <a:cxnLst/>
            <a:rect l="l" t="t" r="r" b="b"/>
            <a:pathLst>
              <a:path w="6095365" h="535304">
                <a:moveTo>
                  <a:pt x="0" y="0"/>
                </a:moveTo>
                <a:lnTo>
                  <a:pt x="6095357" y="0"/>
                </a:lnTo>
                <a:lnTo>
                  <a:pt x="6095357" y="534732"/>
                </a:lnTo>
                <a:lnTo>
                  <a:pt x="0" y="534732"/>
                </a:lnTo>
                <a:lnTo>
                  <a:pt x="0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10790" y="5548884"/>
            <a:ext cx="55429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1400" spc="-5" dirty="0" smtClean="0">
                <a:solidFill>
                  <a:srgbClr val="FFFFFF"/>
                </a:solidFill>
                <a:latin typeface="Calibri"/>
                <a:cs typeface="Calibri"/>
              </a:rPr>
              <a:t>In the space provided below</a:t>
            </a:r>
            <a:r>
              <a:rPr sz="1400" spc="-25" dirty="0" smtClean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draw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 labeled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diagram to show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process of  longshore drift. 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You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can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find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lots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examples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 a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simple Google</a:t>
            </a:r>
            <a:r>
              <a:rPr sz="14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search!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4174"/>
            <a:ext cx="3432345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3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3682" y="230123"/>
            <a:ext cx="31794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0925" marR="5080" indent="-1038860">
              <a:lnSpc>
                <a:spcPct val="100000"/>
              </a:lnSpc>
              <a:spcBef>
                <a:spcPts val="100"/>
              </a:spcBef>
            </a:pPr>
            <a:r>
              <a:rPr lang="en-GB" sz="2000" spc="-10" dirty="0" smtClean="0">
                <a:solidFill>
                  <a:srgbClr val="FFFFFF"/>
                </a:solidFill>
                <a:latin typeface="Calibri"/>
                <a:cs typeface="Calibri"/>
              </a:rPr>
              <a:t>Lesson 5: MANAGING COASTS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2514" y="1213216"/>
            <a:ext cx="387350" cy="387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3072" y="1158700"/>
            <a:ext cx="2384516" cy="873381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ct val="106900"/>
              </a:lnSpc>
              <a:spcBef>
                <a:spcPts val="190"/>
              </a:spcBef>
            </a:pPr>
            <a:r>
              <a:rPr sz="1400" b="1" spc="-5" dirty="0">
                <a:latin typeface="Calibri"/>
                <a:cs typeface="Calibri"/>
              </a:rPr>
              <a:t>Independent </a:t>
            </a:r>
            <a:r>
              <a:rPr sz="1400" b="1" spc="-10" dirty="0">
                <a:latin typeface="Calibri"/>
                <a:cs typeface="Calibri"/>
              </a:rPr>
              <a:t>research </a:t>
            </a:r>
            <a:r>
              <a:rPr sz="1400" b="1" spc="-5" dirty="0">
                <a:latin typeface="Calibri"/>
                <a:cs typeface="Calibri"/>
              </a:rPr>
              <a:t>links  </a:t>
            </a:r>
            <a:endParaRPr lang="en-GB" sz="1400" b="1" spc="-5" dirty="0" smtClean="0">
              <a:latin typeface="Calibri"/>
              <a:cs typeface="Calibri"/>
            </a:endParaRPr>
          </a:p>
          <a:p>
            <a:pPr marL="12700" marR="5080">
              <a:lnSpc>
                <a:spcPct val="106900"/>
              </a:lnSpc>
              <a:spcBef>
                <a:spcPts val="190"/>
              </a:spcBef>
            </a:pPr>
            <a:r>
              <a:rPr sz="1200" spc="-5" dirty="0" smtClean="0">
                <a:latin typeface="Calibri"/>
                <a:cs typeface="Calibri"/>
              </a:rPr>
              <a:t>BBC </a:t>
            </a:r>
            <a:r>
              <a:rPr sz="1200" spc="-10" dirty="0">
                <a:latin typeface="Calibri"/>
                <a:cs typeface="Calibri"/>
              </a:rPr>
              <a:t>Bitesize </a:t>
            </a:r>
            <a:r>
              <a:rPr sz="1200" dirty="0">
                <a:latin typeface="Calibri"/>
                <a:cs typeface="Calibri"/>
              </a:rPr>
              <a:t>- </a:t>
            </a:r>
            <a:r>
              <a:rPr sz="1200" spc="-5" dirty="0">
                <a:latin typeface="Calibri"/>
                <a:cs typeface="Calibri"/>
              </a:rPr>
              <a:t>Coastal </a:t>
            </a:r>
            <a:r>
              <a:rPr lang="en-GB" sz="1200" spc="-10" dirty="0" smtClean="0">
                <a:latin typeface="Calibri"/>
                <a:cs typeface="Calibri"/>
              </a:rPr>
              <a:t>Management</a:t>
            </a:r>
            <a:r>
              <a:rPr sz="1200" spc="-10" dirty="0" smtClean="0">
                <a:latin typeface="Calibri"/>
                <a:cs typeface="Calibri"/>
              </a:rPr>
              <a:t>  </a:t>
            </a:r>
            <a:r>
              <a:rPr lang="en-GB" sz="1200" u="sng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cs typeface="Calibri"/>
              </a:rPr>
              <a:t>https://www.bbc.co.uk/bitesize/guides/z6qtyrd/revision/1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03295" y="1146373"/>
            <a:ext cx="387350" cy="387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49053" y="1124434"/>
            <a:ext cx="4013189" cy="1121333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756920" indent="1905">
              <a:lnSpc>
                <a:spcPct val="109000"/>
              </a:lnSpc>
              <a:spcBef>
                <a:spcPts val="235"/>
              </a:spcBef>
            </a:pPr>
            <a:r>
              <a:rPr sz="1400" b="1" spc="-5" dirty="0">
                <a:latin typeface="Calibri"/>
                <a:cs typeface="Calibri"/>
              </a:rPr>
              <a:t>Video links  </a:t>
            </a:r>
            <a:endParaRPr lang="en-GB" sz="1400" b="1" spc="-5" dirty="0" smtClean="0">
              <a:latin typeface="Calibri"/>
              <a:cs typeface="Calibri"/>
            </a:endParaRPr>
          </a:p>
          <a:p>
            <a:pPr marL="12700" marR="756920" indent="1905">
              <a:lnSpc>
                <a:spcPct val="109000"/>
              </a:lnSpc>
              <a:spcBef>
                <a:spcPts val="235"/>
              </a:spcBef>
            </a:pPr>
            <a:r>
              <a:rPr lang="en-GB" sz="1200" spc="-10" dirty="0" smtClean="0">
                <a:latin typeface="Calibri"/>
                <a:cs typeface="Calibri"/>
              </a:rPr>
              <a:t>Methods to reduce coastal erosion</a:t>
            </a:r>
            <a:r>
              <a:rPr sz="1200" spc="-10" dirty="0" smtClean="0">
                <a:latin typeface="Calibri"/>
                <a:cs typeface="Calibri"/>
              </a:rPr>
              <a:t> </a:t>
            </a:r>
            <a:r>
              <a:rPr lang="en-GB" sz="1200" u="sng" spc="-2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cs typeface="Calibri"/>
                <a:hlinkClick r:id="rId4"/>
              </a:rPr>
              <a:t>https://www.youtube.com/watch?v=_</a:t>
            </a:r>
            <a:r>
              <a:rPr lang="en-GB" sz="1200" u="sng" spc="-20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cs typeface="Calibri"/>
                <a:hlinkClick r:id="rId4"/>
              </a:rPr>
              <a:t>eeKpz8oD7E</a:t>
            </a:r>
            <a:endParaRPr lang="en-GB" sz="1200" u="sng" spc="-20" dirty="0">
              <a:solidFill>
                <a:srgbClr val="0563C1"/>
              </a:solidFill>
              <a:uFill>
                <a:solidFill>
                  <a:srgbClr val="0563C1"/>
                </a:solidFill>
              </a:uFill>
              <a:cs typeface="Calibri"/>
            </a:endParaRPr>
          </a:p>
          <a:p>
            <a:pPr marL="12700" marR="756920" indent="1905">
              <a:lnSpc>
                <a:spcPct val="109000"/>
              </a:lnSpc>
              <a:spcBef>
                <a:spcPts val="235"/>
              </a:spcBef>
            </a:pPr>
            <a:r>
              <a:rPr lang="en-GB" sz="1200" spc="-5" dirty="0" smtClean="0">
                <a:latin typeface="Calibri"/>
                <a:cs typeface="Calibri"/>
              </a:rPr>
              <a:t>Should we protect coastlines?</a:t>
            </a:r>
            <a:r>
              <a:rPr sz="1200" spc="-5" dirty="0" smtClean="0">
                <a:latin typeface="Calibri"/>
                <a:cs typeface="Calibri"/>
              </a:rPr>
              <a:t> </a:t>
            </a:r>
            <a:r>
              <a:rPr lang="en-GB" sz="1200" spc="-5" dirty="0">
                <a:cs typeface="Calibri"/>
                <a:hlinkClick r:id="rId5"/>
              </a:rPr>
              <a:t>https://</a:t>
            </a:r>
            <a:r>
              <a:rPr lang="en-GB" sz="1200" spc="-5" dirty="0" smtClean="0">
                <a:cs typeface="Calibri"/>
                <a:hlinkClick r:id="rId5"/>
              </a:rPr>
              <a:t>www.youtube.com/watch?v=F7xNJiU3ZgE</a:t>
            </a:r>
            <a:r>
              <a:rPr lang="en-GB" sz="1200" spc="-5" dirty="0" smtClean="0">
                <a:cs typeface="Calibri"/>
              </a:rPr>
              <a:t> 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2514" y="4028697"/>
            <a:ext cx="387350" cy="3873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127" y="2367479"/>
            <a:ext cx="461681" cy="4616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899" y="3070336"/>
            <a:ext cx="461681" cy="3585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41996" y="2321873"/>
            <a:ext cx="6095365" cy="627095"/>
          </a:xfrm>
          <a:prstGeom prst="rect">
            <a:avLst/>
          </a:prstGeom>
          <a:ln w="9525">
            <a:solidFill>
              <a:srgbClr val="4472C4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lang="en-GB" sz="1200" b="1" dirty="0">
                <a:cs typeface="Calibri"/>
              </a:rPr>
              <a:t>Hard </a:t>
            </a:r>
            <a:r>
              <a:rPr lang="en-GB" sz="1200" b="1" dirty="0" smtClean="0">
                <a:cs typeface="Calibri"/>
              </a:rPr>
              <a:t>engineering </a:t>
            </a:r>
            <a:r>
              <a:rPr lang="en-GB" sz="1200" dirty="0" smtClean="0">
                <a:cs typeface="Calibri"/>
              </a:rPr>
              <a:t>this </a:t>
            </a:r>
            <a:r>
              <a:rPr lang="en-GB" sz="1200" dirty="0">
                <a:cs typeface="Calibri"/>
              </a:rPr>
              <a:t>involves building structures to protect the </a:t>
            </a:r>
            <a:r>
              <a:rPr lang="en-GB" sz="1200" dirty="0" smtClean="0">
                <a:cs typeface="Calibri"/>
              </a:rPr>
              <a:t>coast. </a:t>
            </a:r>
            <a:endParaRPr lang="en-GB" sz="1200" dirty="0" smtClean="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lang="en-GB" sz="1200" b="1" dirty="0">
                <a:cs typeface="Calibri"/>
              </a:rPr>
              <a:t>Soft </a:t>
            </a:r>
            <a:r>
              <a:rPr lang="en-GB" sz="1200" b="1" dirty="0" smtClean="0">
                <a:cs typeface="Calibri"/>
              </a:rPr>
              <a:t>engineering </a:t>
            </a:r>
            <a:r>
              <a:rPr lang="en-GB" sz="1200" dirty="0" smtClean="0">
                <a:cs typeface="Calibri"/>
              </a:rPr>
              <a:t>this </a:t>
            </a:r>
            <a:r>
              <a:rPr lang="en-GB" sz="1200" dirty="0">
                <a:cs typeface="Calibri"/>
              </a:rPr>
              <a:t>involves working with nature by using natural materials or allowing nature to take back areas.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1996" y="3040861"/>
            <a:ext cx="6095365" cy="789026"/>
          </a:xfrm>
          <a:custGeom>
            <a:avLst/>
            <a:gdLst/>
            <a:ahLst/>
            <a:cxnLst/>
            <a:rect l="l" t="t" r="r" b="b"/>
            <a:pathLst>
              <a:path w="6095365" h="535304">
                <a:moveTo>
                  <a:pt x="0" y="0"/>
                </a:moveTo>
                <a:lnTo>
                  <a:pt x="6095356" y="0"/>
                </a:lnTo>
                <a:lnTo>
                  <a:pt x="6095356" y="534730"/>
                </a:lnTo>
                <a:lnTo>
                  <a:pt x="0" y="534730"/>
                </a:lnTo>
                <a:lnTo>
                  <a:pt x="0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49755" y="3104758"/>
            <a:ext cx="6073649" cy="66248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Read </a:t>
            </a:r>
            <a:r>
              <a:rPr lang="en-GB" sz="1400" dirty="0" smtClean="0">
                <a:solidFill>
                  <a:srgbClr val="FFFFFF"/>
                </a:solidFill>
                <a:latin typeface="Calibri"/>
                <a:cs typeface="Calibri"/>
              </a:rPr>
              <a:t>over the details on coastal management using the BBC </a:t>
            </a:r>
            <a:r>
              <a:rPr lang="en-GB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Bitesize</a:t>
            </a:r>
            <a:r>
              <a:rPr lang="en-GB" sz="1400" dirty="0" smtClean="0">
                <a:solidFill>
                  <a:srgbClr val="FFFFFF"/>
                </a:solidFill>
                <a:latin typeface="Calibri"/>
                <a:cs typeface="Calibri"/>
              </a:rPr>
              <a:t> link and watch the video on methods to reduce coastal erosion</a:t>
            </a:r>
            <a:r>
              <a:rPr sz="1400" spc="-20" dirty="0" smtClean="0">
                <a:solidFill>
                  <a:srgbClr val="FFFFFF"/>
                </a:solidFill>
                <a:latin typeface="Calibri"/>
                <a:cs typeface="Calibri"/>
              </a:rPr>
              <a:t>. </a:t>
            </a:r>
            <a:r>
              <a:rPr lang="en-GB" sz="1400" spc="-15" dirty="0" smtClean="0">
                <a:solidFill>
                  <a:srgbClr val="FFFFFF"/>
                </a:solidFill>
                <a:latin typeface="Calibri"/>
                <a:cs typeface="Calibri"/>
              </a:rPr>
              <a:t>EXPLAIN below the advantages and disadvantages of at least 2 different types of coastal management techniques.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1127" y="5436459"/>
            <a:ext cx="461681" cy="4616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2050" y="5518843"/>
            <a:ext cx="6095365" cy="924272"/>
          </a:xfrm>
          <a:custGeom>
            <a:avLst/>
            <a:gdLst/>
            <a:ahLst/>
            <a:cxnLst/>
            <a:rect l="l" t="t" r="r" b="b"/>
            <a:pathLst>
              <a:path w="6095365" h="535304">
                <a:moveTo>
                  <a:pt x="0" y="0"/>
                </a:moveTo>
                <a:lnTo>
                  <a:pt x="6095357" y="0"/>
                </a:lnTo>
                <a:lnTo>
                  <a:pt x="6095357" y="534732"/>
                </a:lnTo>
                <a:lnTo>
                  <a:pt x="0" y="534732"/>
                </a:lnTo>
                <a:lnTo>
                  <a:pt x="0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02089" y="5562196"/>
            <a:ext cx="6031038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1400" b="1" spc="-5" dirty="0" smtClean="0">
                <a:solidFill>
                  <a:srgbClr val="FFFFFF"/>
                </a:solidFill>
                <a:latin typeface="Calibri"/>
                <a:cs typeface="Calibri"/>
              </a:rPr>
              <a:t>WATCH</a:t>
            </a:r>
            <a:r>
              <a:rPr lang="en-GB" sz="1400" spc="-5" dirty="0" smtClean="0">
                <a:solidFill>
                  <a:srgbClr val="FFFFFF"/>
                </a:solidFill>
                <a:latin typeface="Calibri"/>
                <a:cs typeface="Calibri"/>
              </a:rPr>
              <a:t> the video by a student in Norfolk – Should we protect our coastlines?  Below, record the pros and cons of coastal management according to this student.  Beneath your scales, explain what you think about coastal management techniques – should we protect our coastlines?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4" name="object 10"/>
          <p:cNvSpPr txBox="1"/>
          <p:nvPr/>
        </p:nvSpPr>
        <p:spPr>
          <a:xfrm>
            <a:off x="628039" y="3916982"/>
            <a:ext cx="6095365" cy="1558119"/>
          </a:xfrm>
          <a:prstGeom prst="rect">
            <a:avLst/>
          </a:prstGeom>
          <a:ln w="9525">
            <a:solidFill>
              <a:srgbClr val="4472C4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endParaRPr lang="en-GB" sz="1200" dirty="0" smtClean="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270"/>
              </a:spcBef>
            </a:pPr>
            <a:endParaRPr lang="en-GB" sz="1200" dirty="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270"/>
              </a:spcBef>
            </a:pPr>
            <a:endParaRPr lang="en-GB" sz="1200" dirty="0" smtClean="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270"/>
              </a:spcBef>
            </a:pPr>
            <a:endParaRPr lang="en-GB" sz="1200" dirty="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270"/>
              </a:spcBef>
            </a:pPr>
            <a:endParaRPr lang="en-GB" sz="1200" dirty="0" smtClean="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270"/>
              </a:spcBef>
            </a:pPr>
            <a:endParaRPr lang="en-GB" sz="1200" dirty="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270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733D6F-BC3C-F349-A221-B927BEAD1E17}"/>
              </a:ext>
            </a:extLst>
          </p:cNvPr>
          <p:cNvSpPr txBox="1"/>
          <p:nvPr/>
        </p:nvSpPr>
        <p:spPr>
          <a:xfrm>
            <a:off x="2481101" y="6467683"/>
            <a:ext cx="2389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/>
              <a:t>Judgement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0"/>
          <a:srcRect b="9999"/>
          <a:stretch/>
        </p:blipFill>
        <p:spPr>
          <a:xfrm>
            <a:off x="3098515" y="7035155"/>
            <a:ext cx="1176128" cy="105851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F733D6F-BC3C-F349-A221-B927BEAD1E17}"/>
              </a:ext>
            </a:extLst>
          </p:cNvPr>
          <p:cNvSpPr txBox="1"/>
          <p:nvPr/>
        </p:nvSpPr>
        <p:spPr>
          <a:xfrm>
            <a:off x="341966" y="6758156"/>
            <a:ext cx="2389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/>
              <a:t>Pros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733D6F-BC3C-F349-A221-B927BEAD1E17}"/>
              </a:ext>
            </a:extLst>
          </p:cNvPr>
          <p:cNvSpPr txBox="1"/>
          <p:nvPr/>
        </p:nvSpPr>
        <p:spPr>
          <a:xfrm>
            <a:off x="4315225" y="6758156"/>
            <a:ext cx="2389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/>
              <a:t>Cons</a:t>
            </a:r>
          </a:p>
        </p:txBody>
      </p:sp>
      <p:sp>
        <p:nvSpPr>
          <p:cNvPr id="29" name="object 10"/>
          <p:cNvSpPr txBox="1"/>
          <p:nvPr/>
        </p:nvSpPr>
        <p:spPr>
          <a:xfrm>
            <a:off x="560775" y="8204034"/>
            <a:ext cx="6095365" cy="1558119"/>
          </a:xfrm>
          <a:prstGeom prst="rect">
            <a:avLst/>
          </a:prstGeom>
          <a:ln w="9525">
            <a:solidFill>
              <a:srgbClr val="4472C4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endParaRPr lang="en-GB" sz="1200" dirty="0" smtClean="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270"/>
              </a:spcBef>
            </a:pPr>
            <a:endParaRPr lang="en-GB" sz="1200" dirty="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270"/>
              </a:spcBef>
            </a:pPr>
            <a:endParaRPr lang="en-GB" sz="1200" dirty="0" smtClean="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270"/>
              </a:spcBef>
            </a:pPr>
            <a:endParaRPr lang="en-GB" sz="1200" dirty="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270"/>
              </a:spcBef>
            </a:pPr>
            <a:endParaRPr lang="en-GB" sz="1200" dirty="0" smtClean="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270"/>
              </a:spcBef>
            </a:pPr>
            <a:endParaRPr lang="en-GB" sz="1200" dirty="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270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30" name="object 7"/>
          <p:cNvSpPr/>
          <p:nvPr/>
        </p:nvSpPr>
        <p:spPr>
          <a:xfrm>
            <a:off x="117064" y="8282106"/>
            <a:ext cx="387350" cy="3873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8193"/>
            <a:ext cx="3436983" cy="110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32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2514" y="1273375"/>
            <a:ext cx="387350" cy="387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4027" y="1273717"/>
            <a:ext cx="2542323" cy="83901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ct val="106900"/>
              </a:lnSpc>
              <a:spcBef>
                <a:spcPts val="190"/>
              </a:spcBef>
            </a:pPr>
            <a:r>
              <a:rPr sz="1400" b="1" spc="-5" dirty="0">
                <a:latin typeface="Calibri"/>
                <a:cs typeface="Calibri"/>
              </a:rPr>
              <a:t>Independent </a:t>
            </a:r>
            <a:r>
              <a:rPr sz="1400" b="1" spc="-10" dirty="0">
                <a:latin typeface="Calibri"/>
                <a:cs typeface="Calibri"/>
              </a:rPr>
              <a:t>research </a:t>
            </a:r>
            <a:r>
              <a:rPr sz="1400" b="1" spc="-5" dirty="0">
                <a:latin typeface="Calibri"/>
                <a:cs typeface="Calibri"/>
              </a:rPr>
              <a:t>links  </a:t>
            </a:r>
            <a:r>
              <a:rPr sz="1200" spc="-5" dirty="0">
                <a:latin typeface="Calibri"/>
                <a:cs typeface="Calibri"/>
              </a:rPr>
              <a:t>BBC </a:t>
            </a:r>
            <a:r>
              <a:rPr sz="1200" spc="-10" dirty="0">
                <a:latin typeface="Calibri"/>
                <a:cs typeface="Calibri"/>
              </a:rPr>
              <a:t>Bitesize </a:t>
            </a:r>
            <a:r>
              <a:rPr sz="1200" spc="-5" dirty="0">
                <a:latin typeface="Calibri"/>
                <a:cs typeface="Calibri"/>
              </a:rPr>
              <a:t>KS3 </a:t>
            </a:r>
            <a:r>
              <a:rPr lang="en-GB" sz="1200" dirty="0" smtClean="0">
                <a:latin typeface="Calibri"/>
                <a:cs typeface="Calibri"/>
              </a:rPr>
              <a:t>–</a:t>
            </a:r>
            <a:r>
              <a:rPr sz="1200" dirty="0" smtClean="0">
                <a:latin typeface="Calibri"/>
                <a:cs typeface="Calibri"/>
              </a:rPr>
              <a:t> </a:t>
            </a:r>
            <a:r>
              <a:rPr lang="en-GB" sz="1200" spc="-5" dirty="0" smtClean="0">
                <a:latin typeface="Calibri"/>
                <a:cs typeface="Calibri"/>
              </a:rPr>
              <a:t>Holderness Case Study</a:t>
            </a:r>
            <a:r>
              <a:rPr sz="1200" spc="-5" dirty="0" smtClean="0">
                <a:latin typeface="Calibri"/>
                <a:cs typeface="Calibri"/>
              </a:rPr>
              <a:t>  </a:t>
            </a:r>
            <a:r>
              <a:rPr lang="en-GB" sz="1200" dirty="0">
                <a:hlinkClick r:id="rId3"/>
              </a:rPr>
              <a:t>https://</a:t>
            </a:r>
            <a:r>
              <a:rPr lang="en-GB" sz="1200" dirty="0" smtClean="0">
                <a:hlinkClick r:id="rId3"/>
              </a:rPr>
              <a:t>www.bbc.co.uk/bitesize/guides/z2234j6/revision/4</a:t>
            </a:r>
            <a:endParaRPr lang="en-GB" sz="1200" dirty="0" smtClean="0"/>
          </a:p>
        </p:txBody>
      </p:sp>
      <p:sp>
        <p:nvSpPr>
          <p:cNvPr id="5" name="object 5"/>
          <p:cNvSpPr/>
          <p:nvPr/>
        </p:nvSpPr>
        <p:spPr>
          <a:xfrm>
            <a:off x="3679729" y="1218698"/>
            <a:ext cx="387350" cy="387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80841" y="1159086"/>
            <a:ext cx="2320925" cy="934166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4604" algn="just">
              <a:lnSpc>
                <a:spcPct val="100000"/>
              </a:lnSpc>
              <a:spcBef>
                <a:spcPts val="750"/>
              </a:spcBef>
            </a:pPr>
            <a:r>
              <a:rPr sz="1400" b="1" spc="-5" dirty="0">
                <a:latin typeface="Calibri"/>
                <a:cs typeface="Calibri"/>
              </a:rPr>
              <a:t>Video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links</a:t>
            </a:r>
            <a:endParaRPr sz="1400" dirty="0">
              <a:latin typeface="Calibri"/>
              <a:cs typeface="Calibri"/>
            </a:endParaRPr>
          </a:p>
          <a:p>
            <a:pPr marL="12700" marR="5080" algn="just">
              <a:lnSpc>
                <a:spcPct val="100800"/>
              </a:lnSpc>
              <a:spcBef>
                <a:spcPts val="550"/>
              </a:spcBef>
            </a:pPr>
            <a:r>
              <a:rPr lang="en-GB" sz="1200" dirty="0" smtClean="0">
                <a:latin typeface="Calibri"/>
                <a:cs typeface="Calibri"/>
              </a:rPr>
              <a:t>Holderness Case Study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ts val="1390"/>
              </a:lnSpc>
            </a:pPr>
            <a:r>
              <a:rPr lang="en-GB" sz="1200" u="sng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cs typeface="Calibri"/>
                <a:hlinkClick r:id="rId5"/>
              </a:rPr>
              <a:t>https://</a:t>
            </a:r>
            <a:r>
              <a:rPr lang="en-GB" sz="1200" u="sng" spc="-5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cs typeface="Calibri"/>
                <a:hlinkClick r:id="rId5"/>
              </a:rPr>
              <a:t>www.youtube.com/watch?v=IXtVnzzrQU4</a:t>
            </a:r>
            <a:r>
              <a:rPr lang="en-GB" sz="1200" u="sng" spc="-5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cs typeface="Calibri"/>
              </a:rPr>
              <a:t> 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1996" y="2894535"/>
            <a:ext cx="6075680" cy="400751"/>
          </a:xfrm>
          <a:prstGeom prst="rect">
            <a:avLst/>
          </a:prstGeom>
          <a:ln w="12700">
            <a:solidFill>
              <a:srgbClr val="2F528F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1440" marR="190500">
              <a:lnSpc>
                <a:spcPct val="100000"/>
              </a:lnSpc>
              <a:spcBef>
                <a:spcPts val="245"/>
              </a:spcBef>
              <a:tabLst>
                <a:tab pos="1422400" algn="l"/>
                <a:tab pos="5372735" algn="l"/>
              </a:tabLst>
            </a:pPr>
            <a:r>
              <a:rPr lang="en-GB" sz="1200" spc="-5" dirty="0">
                <a:cs typeface="Calibri"/>
              </a:rPr>
              <a:t>The Holderness coastline is located on the </a:t>
            </a:r>
            <a:r>
              <a:rPr lang="en-GB" sz="1200" spc="-5" dirty="0" smtClean="0">
                <a:cs typeface="Calibri"/>
              </a:rPr>
              <a:t>______ </a:t>
            </a:r>
            <a:r>
              <a:rPr lang="en-GB" sz="1200" spc="-5" dirty="0">
                <a:cs typeface="Calibri"/>
              </a:rPr>
              <a:t>coast of England. It is the </a:t>
            </a:r>
            <a:r>
              <a:rPr lang="en-GB" sz="1200" spc="-5" dirty="0" smtClean="0">
                <a:cs typeface="Calibri"/>
              </a:rPr>
              <a:t>________ </a:t>
            </a:r>
            <a:r>
              <a:rPr lang="en-GB" sz="1200" spc="-5" dirty="0">
                <a:cs typeface="Calibri"/>
              </a:rPr>
              <a:t>eroding coastline in Europe. The coastline is rapidly eroding at an average of </a:t>
            </a:r>
            <a:r>
              <a:rPr lang="en-GB" sz="1200" spc="-5" dirty="0" smtClean="0">
                <a:cs typeface="Calibri"/>
              </a:rPr>
              <a:t>_______ </a:t>
            </a:r>
            <a:r>
              <a:rPr lang="en-GB" sz="1200" spc="-5" dirty="0">
                <a:cs typeface="Calibri"/>
              </a:rPr>
              <a:t>metres a year.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9680" y="3455885"/>
            <a:ext cx="387349" cy="3873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127" y="2878090"/>
            <a:ext cx="387350" cy="3873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5732" y="7186962"/>
            <a:ext cx="436264" cy="4362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220009"/>
              </p:ext>
            </p:extLst>
          </p:nvPr>
        </p:nvGraphicFramePr>
        <p:xfrm>
          <a:off x="126163" y="7788050"/>
          <a:ext cx="6604635" cy="19763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8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8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7798">
                  <a:extLst>
                    <a:ext uri="{9D8B030D-6E8A-4147-A177-3AD203B41FA5}">
                      <a16:colId xmlns:a16="http://schemas.microsoft.com/office/drawing/2014/main" val="608973136"/>
                    </a:ext>
                  </a:extLst>
                </a:gridCol>
              </a:tblGrid>
              <a:tr h="273758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GB" sz="1400" b="1" spc="-3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Management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GB" sz="1400" b="1" spc="-2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Why?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GB" sz="1400" b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Conflict?</a:t>
                      </a:r>
                      <a:endParaRPr sz="14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629">
                <a:tc>
                  <a:txBody>
                    <a:bodyPr/>
                    <a:lstStyle/>
                    <a:p>
                      <a:pPr marL="352425" marR="231775" indent="-111125">
                        <a:lnSpc>
                          <a:spcPts val="1580"/>
                        </a:lnSpc>
                        <a:spcBef>
                          <a:spcPts val="405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702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50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946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318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55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244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617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244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249486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813900" y="7186962"/>
            <a:ext cx="5903775" cy="576953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50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Check your understanding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lang="en-GB" sz="1200" dirty="0" smtClean="0">
                <a:latin typeface="Calibri"/>
                <a:cs typeface="Calibri"/>
              </a:rPr>
              <a:t>–</a:t>
            </a:r>
            <a:r>
              <a:rPr sz="1200" dirty="0" smtClean="0">
                <a:latin typeface="Calibri"/>
                <a:cs typeface="Calibri"/>
              </a:rPr>
              <a:t> </a:t>
            </a:r>
            <a:r>
              <a:rPr lang="en-GB" sz="1200" b="1" spc="-5" dirty="0" smtClean="0">
                <a:latin typeface="Calibri"/>
                <a:cs typeface="Calibri"/>
              </a:rPr>
              <a:t>WRITE</a:t>
            </a:r>
            <a:r>
              <a:rPr lang="en-GB" sz="1200" spc="-5" dirty="0" smtClean="0">
                <a:latin typeface="Calibri"/>
                <a:cs typeface="Calibri"/>
              </a:rPr>
              <a:t> below what has been done to manage this coastline, EXPLAIN how these techniques will help</a:t>
            </a:r>
            <a:r>
              <a:rPr sz="1200" spc="-10" dirty="0" smtClean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and </a:t>
            </a:r>
            <a:r>
              <a:rPr lang="en-GB" sz="1200" b="1" spc="-5" dirty="0" smtClean="0">
                <a:latin typeface="Calibri"/>
                <a:cs typeface="Calibri"/>
              </a:rPr>
              <a:t>SUGGEST</a:t>
            </a:r>
            <a:r>
              <a:rPr sz="1200" b="1" spc="-5" dirty="0" smtClean="0">
                <a:latin typeface="Calibri"/>
                <a:cs typeface="Calibri"/>
              </a:rPr>
              <a:t> </a:t>
            </a:r>
            <a:r>
              <a:rPr lang="en-GB" sz="1200" dirty="0" smtClean="0">
                <a:latin typeface="Calibri"/>
                <a:cs typeface="Calibri"/>
              </a:rPr>
              <a:t>how the conflict that may exist over these techniques.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5348" y="2427189"/>
            <a:ext cx="461681" cy="3585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41996" y="2427189"/>
            <a:ext cx="6075680" cy="358775"/>
          </a:xfrm>
          <a:prstGeom prst="rect">
            <a:avLst/>
          </a:prstGeom>
          <a:solidFill>
            <a:srgbClr val="ED7D31"/>
          </a:solidFill>
        </p:spPr>
        <p:txBody>
          <a:bodyPr vert="horz" wrap="square" lIns="0" tIns="685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40"/>
              </a:spcBef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Read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information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in the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first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BBC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Bitesize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link. Complete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following</a:t>
            </a:r>
            <a:r>
              <a:rPr sz="13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sentences.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4027" y="3443252"/>
            <a:ext cx="6076771" cy="442429"/>
          </a:xfrm>
          <a:prstGeom prst="rect">
            <a:avLst/>
          </a:prstGeom>
          <a:solidFill>
            <a:srgbClr val="ED7D31"/>
          </a:solidFill>
        </p:spPr>
        <p:txBody>
          <a:bodyPr vert="horz" wrap="square" lIns="0" tIns="72390" rIns="0" bIns="0" rtlCol="0">
            <a:spAutoFit/>
          </a:bodyPr>
          <a:lstStyle/>
          <a:p>
            <a:pPr marL="92710" marR="86360" indent="635">
              <a:lnSpc>
                <a:spcPct val="100200"/>
              </a:lnSpc>
              <a:spcBef>
                <a:spcPts val="57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Using the 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information from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200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BBC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Bitesize 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link and the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video,  </a:t>
            </a:r>
            <a:r>
              <a:rPr lang="en-GB" sz="12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LABEL </a:t>
            </a:r>
            <a:r>
              <a:rPr lang="en-GB" sz="1200" spc="-10" dirty="0" smtClean="0">
                <a:solidFill>
                  <a:srgbClr val="FFFFFF"/>
                </a:solidFill>
                <a:latin typeface="Calibri"/>
                <a:cs typeface="Calibri"/>
              </a:rPr>
              <a:t>around the map</a:t>
            </a:r>
            <a:r>
              <a:rPr sz="12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200" spc="-10" dirty="0" smtClean="0">
                <a:solidFill>
                  <a:srgbClr val="FFFFFF"/>
                </a:solidFill>
                <a:latin typeface="Calibri"/>
                <a:cs typeface="Calibri"/>
              </a:rPr>
              <a:t>what the problems are facing this coastline.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0" name="object 2"/>
          <p:cNvSpPr txBox="1"/>
          <p:nvPr/>
        </p:nvSpPr>
        <p:spPr>
          <a:xfrm>
            <a:off x="3551353" y="255229"/>
            <a:ext cx="317944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0925" marR="5080" indent="-1038860" algn="ctr">
              <a:lnSpc>
                <a:spcPct val="100000"/>
              </a:lnSpc>
              <a:spcBef>
                <a:spcPts val="100"/>
              </a:spcBef>
            </a:pPr>
            <a:r>
              <a:rPr lang="en-GB" sz="2000" spc="-45" dirty="0" smtClean="0">
                <a:solidFill>
                  <a:srgbClr val="FFFFFF"/>
                </a:solidFill>
                <a:latin typeface="Calibri"/>
                <a:cs typeface="Calibri"/>
              </a:rPr>
              <a:t>Lesson 6: THE HOLDERNESS COASTLINE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7496" y="4202851"/>
            <a:ext cx="3724466" cy="26111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03" y="-10410"/>
            <a:ext cx="3421697" cy="111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58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</TotalTime>
  <Words>1104</Words>
  <Application>Microsoft Office PowerPoint</Application>
  <PresentationFormat>A4 Paper (210x297 mm)</PresentationFormat>
  <Paragraphs>113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VMitchell</dc:creator>
  <cp:lastModifiedBy>VMitchell</cp:lastModifiedBy>
  <cp:revision>22</cp:revision>
  <dcterms:created xsi:type="dcterms:W3CDTF">2020-04-22T10:54:28Z</dcterms:created>
  <dcterms:modified xsi:type="dcterms:W3CDTF">2020-04-27T16:04:29Z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2020-04-12T00:00:00Z</vt:filetime>
  </property>
  <property fmtid="{D5CDD505-2E9C-101B-9397-08002B2CF9AE}" pid="3" name="LastSaved">
    <vt:filetime>2020-04-22T00:00:00Z</vt:filetime>
  </property>
</Properties>
</file>