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–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–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–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–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–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Dark Style 1 –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90"/>
    <p:restoredTop sz="94646"/>
  </p:normalViewPr>
  <p:slideViewPr>
    <p:cSldViewPr snapToGrid="0" snapToObjects="1">
      <p:cViewPr>
        <p:scale>
          <a:sx n="75" d="100"/>
          <a:sy n="75" d="100"/>
        </p:scale>
        <p:origin x="2022" y="-14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E6B89-E7FB-2F48-99E9-BFE8826D695B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182CE-74F5-C840-9D59-C32B428F5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37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40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2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30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7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19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2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4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4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9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3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6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39B10-656E-F441-AAE7-75F2118C7ADB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6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velopment geography - Wikipedia">
            <a:extLst>
              <a:ext uri="{FF2B5EF4-FFF2-40B4-BE49-F238E27FC236}">
                <a16:creationId xmlns:a16="http://schemas.microsoft.com/office/drawing/2014/main" id="{CE9411D7-5DBA-4ED9-9BBE-3A6A58E80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" y="-9372"/>
            <a:ext cx="4054474" cy="110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A875FB-AC24-0D4B-917C-F1BB5A4E578E}"/>
              </a:ext>
            </a:extLst>
          </p:cNvPr>
          <p:cNvSpPr/>
          <p:nvPr/>
        </p:nvSpPr>
        <p:spPr>
          <a:xfrm>
            <a:off x="4051300" y="-1"/>
            <a:ext cx="2806700" cy="11052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Lesson 1: What is development?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147B2FFF-17F5-A04D-953B-EC53D2BD9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7610" y="3947310"/>
            <a:ext cx="387350" cy="38735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C6F89CE-ABB7-B044-B98A-055697C04D29}"/>
              </a:ext>
            </a:extLst>
          </p:cNvPr>
          <p:cNvSpPr txBox="1"/>
          <p:nvPr/>
        </p:nvSpPr>
        <p:spPr>
          <a:xfrm>
            <a:off x="-3174" y="190584"/>
            <a:ext cx="4054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Dynamic Development - Introduction!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6A558C-C9AB-4D95-AE24-6AD9E89A46E0}"/>
              </a:ext>
            </a:extLst>
          </p:cNvPr>
          <p:cNvSpPr/>
          <p:nvPr/>
        </p:nvSpPr>
        <p:spPr>
          <a:xfrm>
            <a:off x="99327" y="1188989"/>
            <a:ext cx="6627060" cy="26590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322BB4-0C8F-4D81-8D5A-349748A9EFDE}"/>
              </a:ext>
            </a:extLst>
          </p:cNvPr>
          <p:cNvSpPr txBox="1"/>
          <p:nvPr/>
        </p:nvSpPr>
        <p:spPr>
          <a:xfrm>
            <a:off x="447673" y="1188990"/>
            <a:ext cx="6278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1 – How do you think the residents feel about each other in this area?</a:t>
            </a: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A0AC221-6A97-4ADA-93C8-B05E357B094C}"/>
              </a:ext>
            </a:extLst>
          </p:cNvPr>
          <p:cNvSpPr/>
          <p:nvPr/>
        </p:nvSpPr>
        <p:spPr>
          <a:xfrm>
            <a:off x="88646" y="3911214"/>
            <a:ext cx="6627060" cy="1203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FFBB3E-71A7-4F1F-86A9-24E49D271B8D}"/>
              </a:ext>
            </a:extLst>
          </p:cNvPr>
          <p:cNvSpPr txBox="1"/>
          <p:nvPr/>
        </p:nvSpPr>
        <p:spPr>
          <a:xfrm>
            <a:off x="481416" y="3944988"/>
            <a:ext cx="62005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2 – Define development, in geographical terms.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76C92CF-9BFA-4998-822C-BF6991C16D9B}"/>
              </a:ext>
            </a:extLst>
          </p:cNvPr>
          <p:cNvSpPr/>
          <p:nvPr/>
        </p:nvSpPr>
        <p:spPr>
          <a:xfrm>
            <a:off x="86424" y="5190980"/>
            <a:ext cx="6627060" cy="46267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57180B-A514-4645-BE8C-A5054338AB84}"/>
              </a:ext>
            </a:extLst>
          </p:cNvPr>
          <p:cNvSpPr txBox="1"/>
          <p:nvPr/>
        </p:nvSpPr>
        <p:spPr>
          <a:xfrm>
            <a:off x="434770" y="5190981"/>
            <a:ext cx="6278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3 – Explain underneath each point why we would use that aspect to measure development.</a:t>
            </a:r>
            <a:endParaRPr lang="en-US" sz="1000" dirty="0">
              <a:solidFill>
                <a:srgbClr val="002060"/>
              </a:solidFill>
            </a:endParaRPr>
          </a:p>
        </p:txBody>
      </p:sp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2D1CAF15-C00E-4B2C-950B-8A16797A8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8291" y="1239191"/>
            <a:ext cx="387350" cy="387350"/>
          </a:xfrm>
          <a:prstGeom prst="rect">
            <a:avLst/>
          </a:prstGeom>
        </p:spPr>
      </p:pic>
      <p:pic>
        <p:nvPicPr>
          <p:cNvPr id="1027" name="id-9CAC88F5-7AAE-4CC4-B91A-7C8B73F02689" descr="Image.jpeg">
            <a:extLst>
              <a:ext uri="{FF2B5EF4-FFF2-40B4-BE49-F238E27FC236}">
                <a16:creationId xmlns:a16="http://schemas.microsoft.com/office/drawing/2014/main" id="{EFD96F54-8EA9-47A9-B679-2819C235B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47" y="1495721"/>
            <a:ext cx="1847048" cy="231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43A1C5-E6CD-4734-9B0E-D5DB9C08CAAF}"/>
              </a:ext>
            </a:extLst>
          </p:cNvPr>
          <p:cNvSpPr txBox="1"/>
          <p:nvPr/>
        </p:nvSpPr>
        <p:spPr>
          <a:xfrm>
            <a:off x="2396195" y="1495721"/>
            <a:ext cx="42977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/>
              <a:t>																																																																																																											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B7C182-F88B-4AEB-BDD4-23C9C3E53E7F}"/>
              </a:ext>
            </a:extLst>
          </p:cNvPr>
          <p:cNvSpPr txBox="1"/>
          <p:nvPr/>
        </p:nvSpPr>
        <p:spPr>
          <a:xfrm>
            <a:off x="88646" y="4216876"/>
            <a:ext cx="6593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/>
              <a:t>																																																								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E32127B-49DA-4E08-A2E7-3C4ED1EFF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023224"/>
              </p:ext>
            </p:extLst>
          </p:nvPr>
        </p:nvGraphicFramePr>
        <p:xfrm>
          <a:off x="520458" y="5437202"/>
          <a:ext cx="6060816" cy="4308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204">
                  <a:extLst>
                    <a:ext uri="{9D8B030D-6E8A-4147-A177-3AD203B41FA5}">
                      <a16:colId xmlns:a16="http://schemas.microsoft.com/office/drawing/2014/main" val="3014780218"/>
                    </a:ext>
                  </a:extLst>
                </a:gridCol>
                <a:gridCol w="1290623">
                  <a:extLst>
                    <a:ext uri="{9D8B030D-6E8A-4147-A177-3AD203B41FA5}">
                      <a16:colId xmlns:a16="http://schemas.microsoft.com/office/drawing/2014/main" val="2107176669"/>
                    </a:ext>
                  </a:extLst>
                </a:gridCol>
                <a:gridCol w="1739785">
                  <a:extLst>
                    <a:ext uri="{9D8B030D-6E8A-4147-A177-3AD203B41FA5}">
                      <a16:colId xmlns:a16="http://schemas.microsoft.com/office/drawing/2014/main" val="3222359279"/>
                    </a:ext>
                  </a:extLst>
                </a:gridCol>
                <a:gridCol w="1515204">
                  <a:extLst>
                    <a:ext uri="{9D8B030D-6E8A-4147-A177-3AD203B41FA5}">
                      <a16:colId xmlns:a16="http://schemas.microsoft.com/office/drawing/2014/main" val="3481258127"/>
                    </a:ext>
                  </a:extLst>
                </a:gridCol>
              </a:tblGrid>
              <a:tr h="291365">
                <a:tc>
                  <a:txBody>
                    <a:bodyPr/>
                    <a:lstStyle/>
                    <a:p>
                      <a:r>
                        <a:rPr lang="en-GB" sz="1200" dirty="0"/>
                        <a:t>Economic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Environmental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Political – STRETCH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60707"/>
                  </a:ext>
                </a:extLst>
              </a:tr>
              <a:tr h="1853156">
                <a:tc>
                  <a:txBody>
                    <a:bodyPr/>
                    <a:lstStyle/>
                    <a:p>
                      <a:pPr algn="ctr"/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Average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Healthcare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Access to safe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Freedom of speech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245999"/>
                  </a:ext>
                </a:extLst>
              </a:tr>
              <a:tr h="2163857">
                <a:tc>
                  <a:txBody>
                    <a:bodyPr/>
                    <a:lstStyle/>
                    <a:p>
                      <a:pPr algn="ctr"/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Type of employment (what types of jobs to people work 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Waste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Corruption levels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182448"/>
                  </a:ext>
                </a:extLst>
              </a:tr>
            </a:tbl>
          </a:graphicData>
        </a:graphic>
      </p:graphicFrame>
      <p:pic>
        <p:nvPicPr>
          <p:cNvPr id="62" name="Picture 61" descr="A close up of a logo&#10;&#10;Description automatically generated">
            <a:extLst>
              <a:ext uri="{FF2B5EF4-FFF2-40B4-BE49-F238E27FC236}">
                <a16:creationId xmlns:a16="http://schemas.microsoft.com/office/drawing/2014/main" id="{C7D21623-DB45-4FBE-B1EF-E3529DB39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5630" y="5230673"/>
            <a:ext cx="387350" cy="38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01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equal Scenes">
            <a:extLst>
              <a:ext uri="{FF2B5EF4-FFF2-40B4-BE49-F238E27FC236}">
                <a16:creationId xmlns:a16="http://schemas.microsoft.com/office/drawing/2014/main" id="{EC236A81-D3FC-49F5-A223-10EA8003E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051300" cy="11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A875FB-AC24-0D4B-917C-F1BB5A4E578E}"/>
              </a:ext>
            </a:extLst>
          </p:cNvPr>
          <p:cNvSpPr/>
          <p:nvPr/>
        </p:nvSpPr>
        <p:spPr>
          <a:xfrm>
            <a:off x="4051300" y="-1"/>
            <a:ext cx="2806700" cy="11052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Lesson 5: What are the causes of uneven development?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6A558C-C9AB-4D95-AE24-6AD9E89A46E0}"/>
              </a:ext>
            </a:extLst>
          </p:cNvPr>
          <p:cNvSpPr/>
          <p:nvPr/>
        </p:nvSpPr>
        <p:spPr>
          <a:xfrm>
            <a:off x="99327" y="1188990"/>
            <a:ext cx="6627060" cy="21049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322BB4-0C8F-4D81-8D5A-349748A9EFDE}"/>
              </a:ext>
            </a:extLst>
          </p:cNvPr>
          <p:cNvSpPr txBox="1"/>
          <p:nvPr/>
        </p:nvSpPr>
        <p:spPr>
          <a:xfrm>
            <a:off x="447673" y="1188990"/>
            <a:ext cx="6278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4 – True of false? Complete the quiz for the statements below.</a:t>
            </a:r>
            <a:endParaRPr lang="en-US" sz="1000" dirty="0">
              <a:solidFill>
                <a:srgbClr val="002060"/>
              </a:solidFill>
            </a:endParaRPr>
          </a:p>
        </p:txBody>
      </p:sp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2D1CAF15-C00E-4B2C-950B-8A16797A8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8291" y="1239191"/>
            <a:ext cx="387350" cy="3873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760588-3B80-45E0-8E24-E02A27CA50F4}"/>
              </a:ext>
            </a:extLst>
          </p:cNvPr>
          <p:cNvSpPr/>
          <p:nvPr/>
        </p:nvSpPr>
        <p:spPr>
          <a:xfrm>
            <a:off x="99327" y="3377648"/>
            <a:ext cx="6627060" cy="64140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773FC1-9BDD-4D68-8621-EC243AEC6AD2}"/>
              </a:ext>
            </a:extLst>
          </p:cNvPr>
          <p:cNvSpPr txBox="1"/>
          <p:nvPr/>
        </p:nvSpPr>
        <p:spPr>
          <a:xfrm>
            <a:off x="447673" y="3377647"/>
            <a:ext cx="6278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5 – ‘A day in the life of…’ </a:t>
            </a:r>
            <a:r>
              <a:rPr lang="en-GB" sz="1000" b="1" dirty="0"/>
              <a:t>1. What do you think this boy’s life is like? 2. How is it different to your life? 3. Why do you think he has ended up in his current situation?</a:t>
            </a:r>
            <a:endParaRPr lang="en-US" sz="1000" b="1" dirty="0">
              <a:solidFill>
                <a:srgbClr val="00206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61C26C-CB6A-483D-9295-C2B37594E01D}"/>
              </a:ext>
            </a:extLst>
          </p:cNvPr>
          <p:cNvSpPr txBox="1"/>
          <p:nvPr/>
        </p:nvSpPr>
        <p:spPr>
          <a:xfrm>
            <a:off x="-3174" y="367401"/>
            <a:ext cx="4054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Uneven Development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54282892-83A2-4480-813C-1C9276F77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8291" y="3405655"/>
            <a:ext cx="387350" cy="3873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443F21B-3208-42CA-A5EC-C9DDA4BEDC28}"/>
              </a:ext>
            </a:extLst>
          </p:cNvPr>
          <p:cNvSpPr txBox="1"/>
          <p:nvPr/>
        </p:nvSpPr>
        <p:spPr>
          <a:xfrm>
            <a:off x="99327" y="1518874"/>
            <a:ext cx="66270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200" b="1" dirty="0"/>
              <a:t>Location</a:t>
            </a:r>
            <a:r>
              <a:rPr lang="en-GB" sz="1200" dirty="0"/>
              <a:t> is a social cause of uneven development.	T or F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1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200" b="1" dirty="0"/>
              <a:t>War</a:t>
            </a:r>
            <a:r>
              <a:rPr lang="en-GB" sz="1200" dirty="0"/>
              <a:t> uses up resources and makes it difficult to produce goods and trade.	T or F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1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200" dirty="0"/>
              <a:t>When a country’s population is greater than its resources, it is called </a:t>
            </a:r>
            <a:r>
              <a:rPr lang="en-GB" sz="1200" b="1" dirty="0"/>
              <a:t>overpopulation</a:t>
            </a:r>
            <a:r>
              <a:rPr lang="en-GB" sz="1200" dirty="0"/>
              <a:t>.	T or F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1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200" b="1" dirty="0"/>
              <a:t>Climate</a:t>
            </a:r>
            <a:r>
              <a:rPr lang="en-GB" sz="1200" dirty="0"/>
              <a:t> is a physical cause of uneven development.	T or F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1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200" b="1" dirty="0"/>
              <a:t>Natural hazards </a:t>
            </a:r>
            <a:r>
              <a:rPr lang="en-GB" sz="1200" dirty="0"/>
              <a:t>are a social cause of uneven development.	T or 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0AB6B0-33F8-4218-BB68-896BB8C59F3C}"/>
              </a:ext>
            </a:extLst>
          </p:cNvPr>
          <p:cNvSpPr txBox="1"/>
          <p:nvPr/>
        </p:nvSpPr>
        <p:spPr>
          <a:xfrm>
            <a:off x="138532" y="5667368"/>
            <a:ext cx="65878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/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</a:p>
        </p:txBody>
      </p:sp>
      <p:pic>
        <p:nvPicPr>
          <p:cNvPr id="38" name="Picture 37" descr="A picture containing rock, outdoor, pile, produce&#10;&#10;Description automatically generated">
            <a:extLst>
              <a:ext uri="{FF2B5EF4-FFF2-40B4-BE49-F238E27FC236}">
                <a16:creationId xmlns:a16="http://schemas.microsoft.com/office/drawing/2014/main" id="{65034A55-D599-4B8B-8371-6FD3C6AD64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" r="1" b="9529"/>
          <a:stretch/>
        </p:blipFill>
        <p:spPr>
          <a:xfrm>
            <a:off x="1758997" y="3793004"/>
            <a:ext cx="3340005" cy="184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72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velopment geography - Wikipedia">
            <a:extLst>
              <a:ext uri="{FF2B5EF4-FFF2-40B4-BE49-F238E27FC236}">
                <a16:creationId xmlns:a16="http://schemas.microsoft.com/office/drawing/2014/main" id="{CE9411D7-5DBA-4ED9-9BBE-3A6A58E80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" y="-9372"/>
            <a:ext cx="4054474" cy="110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A875FB-AC24-0D4B-917C-F1BB5A4E578E}"/>
              </a:ext>
            </a:extLst>
          </p:cNvPr>
          <p:cNvSpPr/>
          <p:nvPr/>
        </p:nvSpPr>
        <p:spPr>
          <a:xfrm>
            <a:off x="4051300" y="-1"/>
            <a:ext cx="2806700" cy="11052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Lesson 1: What is development?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6F89CE-ABB7-B044-B98A-055697C04D29}"/>
              </a:ext>
            </a:extLst>
          </p:cNvPr>
          <p:cNvSpPr txBox="1"/>
          <p:nvPr/>
        </p:nvSpPr>
        <p:spPr>
          <a:xfrm>
            <a:off x="-3174" y="190584"/>
            <a:ext cx="4054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Dynamic Development - Introduction!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6A558C-C9AB-4D95-AE24-6AD9E89A46E0}"/>
              </a:ext>
            </a:extLst>
          </p:cNvPr>
          <p:cNvSpPr/>
          <p:nvPr/>
        </p:nvSpPr>
        <p:spPr>
          <a:xfrm>
            <a:off x="99327" y="1188990"/>
            <a:ext cx="6627060" cy="15982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322BB4-0C8F-4D81-8D5A-349748A9EFDE}"/>
              </a:ext>
            </a:extLst>
          </p:cNvPr>
          <p:cNvSpPr txBox="1"/>
          <p:nvPr/>
        </p:nvSpPr>
        <p:spPr>
          <a:xfrm>
            <a:off x="447673" y="1188990"/>
            <a:ext cx="6278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4 – Why do we use lots of different measures of development? What is the issue with just using one measure?</a:t>
            </a:r>
            <a:endParaRPr lang="en-US" sz="1000" dirty="0">
              <a:solidFill>
                <a:srgbClr val="002060"/>
              </a:solidFill>
            </a:endParaRPr>
          </a:p>
        </p:txBody>
      </p:sp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2D1CAF15-C00E-4B2C-950B-8A16797A8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8291" y="1239191"/>
            <a:ext cx="387350" cy="387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43A1C5-E6CD-4734-9B0E-D5DB9C08CAAF}"/>
              </a:ext>
            </a:extLst>
          </p:cNvPr>
          <p:cNvSpPr txBox="1"/>
          <p:nvPr/>
        </p:nvSpPr>
        <p:spPr>
          <a:xfrm>
            <a:off x="544605" y="1402280"/>
            <a:ext cx="61493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/>
              <a:t>																																																																																											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443501-FAD9-4499-8965-2DB6EB4E16F6}"/>
              </a:ext>
            </a:extLst>
          </p:cNvPr>
          <p:cNvSpPr txBox="1"/>
          <p:nvPr/>
        </p:nvSpPr>
        <p:spPr>
          <a:xfrm>
            <a:off x="99327" y="2917210"/>
            <a:ext cx="6627060" cy="101566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	HIC – High income country: </a:t>
            </a:r>
            <a:r>
              <a:rPr lang="en-US" sz="1000" dirty="0"/>
              <a:t>these are developed countries which have lots of money, many services and a high 	standard of living.</a:t>
            </a:r>
            <a:endParaRPr lang="en-US" sz="1000" b="1" dirty="0"/>
          </a:p>
          <a:p>
            <a:r>
              <a:rPr lang="en-US" sz="1000" b="1" dirty="0"/>
              <a:t>	NIC – Newly </a:t>
            </a:r>
            <a:r>
              <a:rPr lang="en-US" sz="1000" b="1" dirty="0" err="1"/>
              <a:t>industrialised</a:t>
            </a:r>
            <a:r>
              <a:rPr lang="en-US" sz="1000" b="1" dirty="0"/>
              <a:t> country: </a:t>
            </a:r>
            <a:r>
              <a:rPr lang="en-US" sz="1000" dirty="0"/>
              <a:t> These are emerging countries which are rapidly developing but are not quite 	HICs yet.</a:t>
            </a:r>
            <a:endParaRPr lang="en-US" sz="1000" b="1" dirty="0"/>
          </a:p>
          <a:p>
            <a:r>
              <a:rPr lang="en-US" sz="1000" b="1" dirty="0"/>
              <a:t>	LIC – Low income country: </a:t>
            </a:r>
            <a:r>
              <a:rPr lang="en-US" sz="1000" dirty="0"/>
              <a:t>these are developing countries which are often poor, with fewer services and a lower 	standard of living.</a:t>
            </a:r>
            <a:endParaRPr lang="en-US" sz="1000" b="1" dirty="0"/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882CBE4B-70FA-47D9-833B-662CA9C84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63" y="2929970"/>
            <a:ext cx="396067" cy="3873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760588-3B80-45E0-8E24-E02A27CA50F4}"/>
              </a:ext>
            </a:extLst>
          </p:cNvPr>
          <p:cNvSpPr/>
          <p:nvPr/>
        </p:nvSpPr>
        <p:spPr>
          <a:xfrm>
            <a:off x="86424" y="4033360"/>
            <a:ext cx="6627060" cy="15930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773FC1-9BDD-4D68-8621-EC243AEC6AD2}"/>
              </a:ext>
            </a:extLst>
          </p:cNvPr>
          <p:cNvSpPr txBox="1"/>
          <p:nvPr/>
        </p:nvSpPr>
        <p:spPr>
          <a:xfrm>
            <a:off x="434770" y="4033361"/>
            <a:ext cx="6278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5 – Give examples for each type of country.</a:t>
            </a:r>
            <a:endParaRPr lang="en-US" sz="1000" dirty="0">
              <a:solidFill>
                <a:srgbClr val="002060"/>
              </a:solidFill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E69C8226-36C2-4652-B8C7-0FEF32440F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273399"/>
              </p:ext>
            </p:extLst>
          </p:nvPr>
        </p:nvGraphicFramePr>
        <p:xfrm>
          <a:off x="552185" y="4279583"/>
          <a:ext cx="6005025" cy="1275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1675">
                  <a:extLst>
                    <a:ext uri="{9D8B030D-6E8A-4147-A177-3AD203B41FA5}">
                      <a16:colId xmlns:a16="http://schemas.microsoft.com/office/drawing/2014/main" val="3014780218"/>
                    </a:ext>
                  </a:extLst>
                </a:gridCol>
                <a:gridCol w="2006108">
                  <a:extLst>
                    <a:ext uri="{9D8B030D-6E8A-4147-A177-3AD203B41FA5}">
                      <a16:colId xmlns:a16="http://schemas.microsoft.com/office/drawing/2014/main" val="2107176669"/>
                    </a:ext>
                  </a:extLst>
                </a:gridCol>
                <a:gridCol w="1997242">
                  <a:extLst>
                    <a:ext uri="{9D8B030D-6E8A-4147-A177-3AD203B41FA5}">
                      <a16:colId xmlns:a16="http://schemas.microsoft.com/office/drawing/2014/main" val="3222359279"/>
                    </a:ext>
                  </a:extLst>
                </a:gridCol>
              </a:tblGrid>
              <a:tr h="15742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LIC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60707"/>
                  </a:ext>
                </a:extLst>
              </a:tr>
              <a:tr h="1001266">
                <a:tc>
                  <a:txBody>
                    <a:bodyPr/>
                    <a:lstStyle/>
                    <a:p>
                      <a:pPr algn="ctr"/>
                      <a:endParaRPr lang="en-GB" sz="1200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245999"/>
                  </a:ext>
                </a:extLst>
              </a:tr>
            </a:tbl>
          </a:graphicData>
        </a:graphic>
      </p:graphicFrame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047A09F9-75B3-4400-8D6D-BE3BEEB2B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5630" y="4073053"/>
            <a:ext cx="387350" cy="38735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FA2BDDB-30A6-4418-9726-3E0B764A2403}"/>
              </a:ext>
            </a:extLst>
          </p:cNvPr>
          <p:cNvSpPr/>
          <p:nvPr/>
        </p:nvSpPr>
        <p:spPr>
          <a:xfrm>
            <a:off x="82550" y="5726905"/>
            <a:ext cx="6627060" cy="40788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01BDA5-11C4-4161-855E-E657FC0714C4}"/>
              </a:ext>
            </a:extLst>
          </p:cNvPr>
          <p:cNvSpPr txBox="1"/>
          <p:nvPr/>
        </p:nvSpPr>
        <p:spPr>
          <a:xfrm>
            <a:off x="430896" y="5726906"/>
            <a:ext cx="6278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6 –  Looking at the Brandt line map, explain what the issues are with it.</a:t>
            </a:r>
            <a:endParaRPr lang="en-US" sz="1000" dirty="0">
              <a:solidFill>
                <a:srgbClr val="002060"/>
              </a:solidFill>
            </a:endParaRPr>
          </a:p>
        </p:txBody>
      </p:sp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BDD2C16C-F624-4293-B917-BD248D66F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1756" y="5766598"/>
            <a:ext cx="387350" cy="38735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531329A-230C-4D2E-9B7B-A921FC989323}"/>
              </a:ext>
            </a:extLst>
          </p:cNvPr>
          <p:cNvSpPr txBox="1"/>
          <p:nvPr/>
        </p:nvSpPr>
        <p:spPr>
          <a:xfrm>
            <a:off x="480016" y="5915314"/>
            <a:ext cx="61493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/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</a:p>
        </p:txBody>
      </p:sp>
      <p:pic>
        <p:nvPicPr>
          <p:cNvPr id="2050" name="Picture 2" descr="To flourish or not to flourish – OnceuponanOTStudentslife">
            <a:extLst>
              <a:ext uri="{FF2B5EF4-FFF2-40B4-BE49-F238E27FC236}">
                <a16:creationId xmlns:a16="http://schemas.microsoft.com/office/drawing/2014/main" id="{9C288F99-549B-423E-92F9-A48364AAB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85" y="5985951"/>
            <a:ext cx="3294137" cy="258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652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cial Progress Index - Wikipedia">
            <a:extLst>
              <a:ext uri="{FF2B5EF4-FFF2-40B4-BE49-F238E27FC236}">
                <a16:creationId xmlns:a16="http://schemas.microsoft.com/office/drawing/2014/main" id="{D09068A9-850E-4DC3-981D-4A5330EB7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051300" cy="11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A875FB-AC24-0D4B-917C-F1BB5A4E578E}"/>
              </a:ext>
            </a:extLst>
          </p:cNvPr>
          <p:cNvSpPr/>
          <p:nvPr/>
        </p:nvSpPr>
        <p:spPr>
          <a:xfrm>
            <a:off x="4051300" y="-1"/>
            <a:ext cx="2806700" cy="11052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Lesson 2: How do we measure development?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147B2FFF-17F5-A04D-953B-EC53D2BD9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7610" y="1242119"/>
            <a:ext cx="387350" cy="38735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C6F89CE-ABB7-B044-B98A-055697C04D29}"/>
              </a:ext>
            </a:extLst>
          </p:cNvPr>
          <p:cNvSpPr txBox="1"/>
          <p:nvPr/>
        </p:nvSpPr>
        <p:spPr>
          <a:xfrm>
            <a:off x="-3174" y="190584"/>
            <a:ext cx="4054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Measuring Development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A0AC221-6A97-4ADA-93C8-B05E357B094C}"/>
              </a:ext>
            </a:extLst>
          </p:cNvPr>
          <p:cNvSpPr/>
          <p:nvPr/>
        </p:nvSpPr>
        <p:spPr>
          <a:xfrm>
            <a:off x="88646" y="1206023"/>
            <a:ext cx="6627060" cy="1203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FFBB3E-71A7-4F1F-86A9-24E49D271B8D}"/>
              </a:ext>
            </a:extLst>
          </p:cNvPr>
          <p:cNvSpPr txBox="1"/>
          <p:nvPr/>
        </p:nvSpPr>
        <p:spPr>
          <a:xfrm>
            <a:off x="481416" y="1239797"/>
            <a:ext cx="62005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1 – Define Gross national Income (GNI) per capita.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B7C182-F88B-4AEB-BDD4-23C9C3E53E7F}"/>
              </a:ext>
            </a:extLst>
          </p:cNvPr>
          <p:cNvSpPr txBox="1"/>
          <p:nvPr/>
        </p:nvSpPr>
        <p:spPr>
          <a:xfrm>
            <a:off x="88646" y="1511685"/>
            <a:ext cx="6593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/>
              <a:t>																																																								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39EAC83-8175-4128-A796-88CFC4922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100" y="2813703"/>
            <a:ext cx="4236862" cy="2311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3ECDFE5-A43B-497D-BCA3-EB6F77D212CE}"/>
              </a:ext>
            </a:extLst>
          </p:cNvPr>
          <p:cNvSpPr/>
          <p:nvPr/>
        </p:nvSpPr>
        <p:spPr>
          <a:xfrm>
            <a:off x="93986" y="2503495"/>
            <a:ext cx="6627060" cy="27543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70BD34-8A48-4056-9106-F3902B5C82FF}"/>
              </a:ext>
            </a:extLst>
          </p:cNvPr>
          <p:cNvSpPr txBox="1"/>
          <p:nvPr/>
        </p:nvSpPr>
        <p:spPr>
          <a:xfrm>
            <a:off x="442332" y="2503496"/>
            <a:ext cx="6278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2 – Use the map below to answer the questions.</a:t>
            </a:r>
            <a:endParaRPr lang="en-US" sz="1000" dirty="0">
              <a:solidFill>
                <a:srgbClr val="00206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863E84A-19DF-49EA-9208-C11E65F8F4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58866" t="44065" r="24054" b="14802"/>
          <a:stretch/>
        </p:blipFill>
        <p:spPr>
          <a:xfrm>
            <a:off x="99327" y="2529163"/>
            <a:ext cx="420276" cy="5690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325B26-1F40-4801-9A98-62F8DB6D6ACF}"/>
              </a:ext>
            </a:extLst>
          </p:cNvPr>
          <p:cNvSpPr txBox="1"/>
          <p:nvPr/>
        </p:nvSpPr>
        <p:spPr>
          <a:xfrm>
            <a:off x="481416" y="2749717"/>
            <a:ext cx="1924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200" dirty="0"/>
              <a:t>Which country has the highest GNI?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/>
          </a:p>
          <a:p>
            <a:pPr marL="228600" indent="-228600">
              <a:buFont typeface="+mj-lt"/>
              <a:buAutoNum type="arabicPeriod"/>
            </a:pPr>
            <a:endParaRPr lang="en-GB" sz="1200" dirty="0"/>
          </a:p>
          <a:p>
            <a:pPr marL="228600" indent="-228600">
              <a:buFont typeface="+mj-lt"/>
              <a:buAutoNum type="arabicPeriod"/>
            </a:pPr>
            <a:r>
              <a:rPr lang="en-GB" sz="1200" dirty="0"/>
              <a:t>Which country has a higher GNI, China or Russia?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/>
          </a:p>
          <a:p>
            <a:pPr marL="228600" indent="-228600">
              <a:buFont typeface="+mj-lt"/>
              <a:buAutoNum type="arabicPeriod"/>
            </a:pPr>
            <a:endParaRPr lang="en-GB" sz="1200" dirty="0"/>
          </a:p>
          <a:p>
            <a:pPr marL="228600" indent="-228600">
              <a:buFont typeface="+mj-lt"/>
              <a:buAutoNum type="arabicPeriod"/>
            </a:pPr>
            <a:r>
              <a:rPr lang="en-GB" sz="1200" dirty="0"/>
              <a:t>Which country has the lowest GNI?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/>
          </a:p>
          <a:p>
            <a:pPr marL="228600" indent="-228600">
              <a:buFont typeface="+mj-lt"/>
              <a:buAutoNum type="arabicPeriod"/>
            </a:pPr>
            <a:endParaRPr lang="en-GB" sz="12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4392281-7EEE-49A7-A518-7E1810A81A82}"/>
              </a:ext>
            </a:extLst>
          </p:cNvPr>
          <p:cNvSpPr/>
          <p:nvPr/>
        </p:nvSpPr>
        <p:spPr>
          <a:xfrm>
            <a:off x="99327" y="5306693"/>
            <a:ext cx="6627060" cy="4447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8223CD-4EBA-42BA-8373-81240B8EEAB3}"/>
              </a:ext>
            </a:extLst>
          </p:cNvPr>
          <p:cNvSpPr txBox="1"/>
          <p:nvPr/>
        </p:nvSpPr>
        <p:spPr>
          <a:xfrm>
            <a:off x="447673" y="5306694"/>
            <a:ext cx="6278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3 – Describe what type of work each job sector involves.</a:t>
            </a:r>
            <a:endParaRPr lang="en-US" sz="1000" dirty="0">
              <a:solidFill>
                <a:srgbClr val="002060"/>
              </a:solidFill>
            </a:endParaRPr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B7429F7F-9243-4B64-8022-CF45FD9FD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165192"/>
              </p:ext>
            </p:extLst>
          </p:nvPr>
        </p:nvGraphicFramePr>
        <p:xfrm>
          <a:off x="565088" y="5552914"/>
          <a:ext cx="6116874" cy="416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859">
                  <a:extLst>
                    <a:ext uri="{9D8B030D-6E8A-4147-A177-3AD203B41FA5}">
                      <a16:colId xmlns:a16="http://schemas.microsoft.com/office/drawing/2014/main" val="3014780218"/>
                    </a:ext>
                  </a:extLst>
                </a:gridCol>
                <a:gridCol w="3645569">
                  <a:extLst>
                    <a:ext uri="{9D8B030D-6E8A-4147-A177-3AD203B41FA5}">
                      <a16:colId xmlns:a16="http://schemas.microsoft.com/office/drawing/2014/main" val="2107176669"/>
                    </a:ext>
                  </a:extLst>
                </a:gridCol>
                <a:gridCol w="1532446">
                  <a:extLst>
                    <a:ext uri="{9D8B030D-6E8A-4147-A177-3AD203B41FA5}">
                      <a16:colId xmlns:a16="http://schemas.microsoft.com/office/drawing/2014/main" val="3222359279"/>
                    </a:ext>
                  </a:extLst>
                </a:gridCol>
              </a:tblGrid>
              <a:tr h="28748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Examples of industry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60707"/>
                  </a:ext>
                </a:extLst>
              </a:tr>
              <a:tr h="893824">
                <a:tc>
                  <a:txBody>
                    <a:bodyPr/>
                    <a:lstStyle/>
                    <a:p>
                      <a:pPr algn="ctr"/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Primary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245999"/>
                  </a:ext>
                </a:extLst>
              </a:tr>
              <a:tr h="893824">
                <a:tc>
                  <a:txBody>
                    <a:bodyPr/>
                    <a:lstStyle/>
                    <a:p>
                      <a:pPr algn="ctr"/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Secondary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521590"/>
                  </a:ext>
                </a:extLst>
              </a:tr>
              <a:tr h="1043685">
                <a:tc>
                  <a:txBody>
                    <a:bodyPr/>
                    <a:lstStyle/>
                    <a:p>
                      <a:pPr algn="ctr"/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Tertiary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525541"/>
                  </a:ext>
                </a:extLst>
              </a:tr>
              <a:tr h="1043685">
                <a:tc>
                  <a:txBody>
                    <a:bodyPr/>
                    <a:lstStyle/>
                    <a:p>
                      <a:pPr algn="ctr"/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Quaternary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182448"/>
                  </a:ext>
                </a:extLst>
              </a:tr>
            </a:tbl>
          </a:graphicData>
        </a:graphic>
      </p:graphicFrame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2F62DCE2-56D0-45E9-BD88-378821540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8533" y="5346386"/>
            <a:ext cx="387350" cy="38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61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A875FB-AC24-0D4B-917C-F1BB5A4E578E}"/>
              </a:ext>
            </a:extLst>
          </p:cNvPr>
          <p:cNvSpPr/>
          <p:nvPr/>
        </p:nvSpPr>
        <p:spPr>
          <a:xfrm>
            <a:off x="4051300" y="-1"/>
            <a:ext cx="2806700" cy="11052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Lesson 2: How do we measure development?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147B2FFF-17F5-A04D-953B-EC53D2BD9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8291" y="1986118"/>
            <a:ext cx="387350" cy="38735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A0AC221-6A97-4ADA-93C8-B05E357B094C}"/>
              </a:ext>
            </a:extLst>
          </p:cNvPr>
          <p:cNvSpPr/>
          <p:nvPr/>
        </p:nvSpPr>
        <p:spPr>
          <a:xfrm>
            <a:off x="99327" y="1950022"/>
            <a:ext cx="6627060" cy="41070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FFBB3E-71A7-4F1F-86A9-24E49D271B8D}"/>
              </a:ext>
            </a:extLst>
          </p:cNvPr>
          <p:cNvSpPr txBox="1"/>
          <p:nvPr/>
        </p:nvSpPr>
        <p:spPr>
          <a:xfrm>
            <a:off x="492097" y="1983796"/>
            <a:ext cx="62005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4 – Complete the table – would you expect the country stated to have a high or low value for that indicator?</a:t>
            </a:r>
          </a:p>
        </p:txBody>
      </p:sp>
      <p:pic>
        <p:nvPicPr>
          <p:cNvPr id="23" name="Picture 22" descr="Social Progress Index - Wikipedia">
            <a:extLst>
              <a:ext uri="{FF2B5EF4-FFF2-40B4-BE49-F238E27FC236}">
                <a16:creationId xmlns:a16="http://schemas.microsoft.com/office/drawing/2014/main" id="{7195FF6B-9290-4730-B402-C65A758CF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051300" cy="11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FC49007-54C8-4CD1-BC74-C709F39CE87E}"/>
              </a:ext>
            </a:extLst>
          </p:cNvPr>
          <p:cNvSpPr txBox="1"/>
          <p:nvPr/>
        </p:nvSpPr>
        <p:spPr>
          <a:xfrm>
            <a:off x="-3174" y="190584"/>
            <a:ext cx="4054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Measuring Development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FB8423-F726-4E69-B765-8979ECBEBC9D}"/>
              </a:ext>
            </a:extLst>
          </p:cNvPr>
          <p:cNvSpPr txBox="1"/>
          <p:nvPr/>
        </p:nvSpPr>
        <p:spPr>
          <a:xfrm>
            <a:off x="99327" y="1167051"/>
            <a:ext cx="6627060" cy="70788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	Life expectancy: </a:t>
            </a:r>
            <a:r>
              <a:rPr lang="en-US" sz="1000" dirty="0"/>
              <a:t>the average number of years a person is expected to live in a particular place.</a:t>
            </a:r>
            <a:endParaRPr lang="en-US" sz="1000" b="1" dirty="0"/>
          </a:p>
          <a:p>
            <a:r>
              <a:rPr lang="en-US" sz="1000" b="1" dirty="0"/>
              <a:t>	Infant mortality rate: </a:t>
            </a:r>
            <a:r>
              <a:rPr lang="en-US" sz="1000" dirty="0"/>
              <a:t>the number of children who die before the age of 1.</a:t>
            </a:r>
            <a:endParaRPr lang="en-US" sz="1000" b="1" dirty="0"/>
          </a:p>
          <a:p>
            <a:r>
              <a:rPr lang="en-US" sz="1000" b="1" dirty="0"/>
              <a:t>	Literacy rate: </a:t>
            </a:r>
            <a:r>
              <a:rPr lang="en-US" sz="1000" dirty="0"/>
              <a:t>the percentage of people who can read and write.</a:t>
            </a:r>
          </a:p>
          <a:p>
            <a:r>
              <a:rPr lang="en-US" sz="1000" b="1" dirty="0"/>
              <a:t>	Doctors per 1000: </a:t>
            </a:r>
            <a:r>
              <a:rPr lang="en-US" sz="1000" dirty="0"/>
              <a:t>the number of doctors employed per 1000 people living in the country.</a:t>
            </a:r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375CAA58-06D9-438B-AC59-D7E261DE8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63" y="1179811"/>
            <a:ext cx="396067" cy="38735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001B332-F501-4944-B615-2072EBDC5E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454444"/>
              </p:ext>
            </p:extLst>
          </p:nvPr>
        </p:nvGraphicFramePr>
        <p:xfrm>
          <a:off x="544605" y="2263791"/>
          <a:ext cx="5988540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142">
                  <a:extLst>
                    <a:ext uri="{9D8B030D-6E8A-4147-A177-3AD203B41FA5}">
                      <a16:colId xmlns:a16="http://schemas.microsoft.com/office/drawing/2014/main" val="4183623913"/>
                    </a:ext>
                  </a:extLst>
                </a:gridCol>
                <a:gridCol w="1130969">
                  <a:extLst>
                    <a:ext uri="{9D8B030D-6E8A-4147-A177-3AD203B41FA5}">
                      <a16:colId xmlns:a16="http://schemas.microsoft.com/office/drawing/2014/main" val="4072384467"/>
                    </a:ext>
                  </a:extLst>
                </a:gridCol>
                <a:gridCol w="1179095">
                  <a:extLst>
                    <a:ext uri="{9D8B030D-6E8A-4147-A177-3AD203B41FA5}">
                      <a16:colId xmlns:a16="http://schemas.microsoft.com/office/drawing/2014/main" val="1171633933"/>
                    </a:ext>
                  </a:extLst>
                </a:gridCol>
                <a:gridCol w="1058778">
                  <a:extLst>
                    <a:ext uri="{9D8B030D-6E8A-4147-A177-3AD203B41FA5}">
                      <a16:colId xmlns:a16="http://schemas.microsoft.com/office/drawing/2014/main" val="1092057305"/>
                    </a:ext>
                  </a:extLst>
                </a:gridCol>
                <a:gridCol w="974556">
                  <a:extLst>
                    <a:ext uri="{9D8B030D-6E8A-4147-A177-3AD203B41FA5}">
                      <a16:colId xmlns:a16="http://schemas.microsoft.com/office/drawing/2014/main" val="1728842155"/>
                    </a:ext>
                  </a:extLst>
                </a:gridCol>
              </a:tblGrid>
              <a:tr h="126080">
                <a:tc>
                  <a:txBody>
                    <a:bodyPr/>
                    <a:lstStyle/>
                    <a:p>
                      <a:r>
                        <a:rPr lang="en-GB" sz="1000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Life expectancy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Infant mortality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Literacy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Doctors per 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171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000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Nigeria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995825"/>
                  </a:ext>
                </a:extLst>
              </a:tr>
              <a:tr h="126080">
                <a:tc>
                  <a:txBody>
                    <a:bodyPr/>
                    <a:lstStyle/>
                    <a:p>
                      <a:r>
                        <a:rPr lang="en-GB" sz="1000" dirty="0"/>
                        <a:t>Democratic Republic of Congo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93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8800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Brazil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251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136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Russia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038200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01EBBD9D-699B-4974-BC07-79AE850A0702}"/>
              </a:ext>
            </a:extLst>
          </p:cNvPr>
          <p:cNvSpPr txBox="1"/>
          <p:nvPr/>
        </p:nvSpPr>
        <p:spPr>
          <a:xfrm>
            <a:off x="144095" y="4553085"/>
            <a:ext cx="6569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STRETCH – Why do you think some of these countries will have a high or low value for some of these indicators? Explain below.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6A266DC-3D2C-4737-A2BF-7FC582ECA4C4}"/>
              </a:ext>
            </a:extLst>
          </p:cNvPr>
          <p:cNvSpPr txBox="1"/>
          <p:nvPr/>
        </p:nvSpPr>
        <p:spPr>
          <a:xfrm>
            <a:off x="144095" y="4856744"/>
            <a:ext cx="6593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/>
              <a:t>																																																																																				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00FE24-AB56-4A44-9161-78A5CC376990}"/>
              </a:ext>
            </a:extLst>
          </p:cNvPr>
          <p:cNvSpPr/>
          <p:nvPr/>
        </p:nvSpPr>
        <p:spPr>
          <a:xfrm>
            <a:off x="99327" y="6164202"/>
            <a:ext cx="4205973" cy="35512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1453864-26DB-47F0-A024-537DFE7829E4}"/>
              </a:ext>
            </a:extLst>
          </p:cNvPr>
          <p:cNvSpPr txBox="1"/>
          <p:nvPr/>
        </p:nvSpPr>
        <p:spPr>
          <a:xfrm>
            <a:off x="447673" y="6164202"/>
            <a:ext cx="6278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5 – Complete the Top Trumps cards for Iceland and Mozambique.</a:t>
            </a:r>
            <a:endParaRPr lang="en-US" sz="1000" dirty="0">
              <a:solidFill>
                <a:srgbClr val="002060"/>
              </a:solidFill>
            </a:endParaRPr>
          </a:p>
        </p:txBody>
      </p:sp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5D130234-D1EB-4126-BA5C-CC4FFE9AE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8291" y="6214403"/>
            <a:ext cx="387350" cy="38735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8019957-5E33-4287-961F-45BDD7989CCC}"/>
              </a:ext>
            </a:extLst>
          </p:cNvPr>
          <p:cNvSpPr txBox="1"/>
          <p:nvPr/>
        </p:nvSpPr>
        <p:spPr>
          <a:xfrm>
            <a:off x="4334265" y="6517551"/>
            <a:ext cx="25237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/>
              <a:t>																																																																																					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11535E6-E2AE-4ED7-BA30-1E5A443927CC}"/>
              </a:ext>
            </a:extLst>
          </p:cNvPr>
          <p:cNvGrpSpPr/>
          <p:nvPr/>
        </p:nvGrpSpPr>
        <p:grpSpPr>
          <a:xfrm>
            <a:off x="207316" y="6772422"/>
            <a:ext cx="1903423" cy="2851637"/>
            <a:chOff x="678503" y="6394684"/>
            <a:chExt cx="2762250" cy="318135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01CB81BF-279C-46B3-8DDA-196C1535E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8503" y="6394684"/>
              <a:ext cx="2762250" cy="3181350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BAB547D-A900-46B7-8B27-F1A4FDA8849E}"/>
                </a:ext>
              </a:extLst>
            </p:cNvPr>
            <p:cNvSpPr/>
            <p:nvPr/>
          </p:nvSpPr>
          <p:spPr>
            <a:xfrm>
              <a:off x="2255520" y="6827520"/>
              <a:ext cx="678180" cy="190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F598AB5-A81D-489E-A398-E554D9D4F969}"/>
                </a:ext>
              </a:extLst>
            </p:cNvPr>
            <p:cNvSpPr/>
            <p:nvPr/>
          </p:nvSpPr>
          <p:spPr>
            <a:xfrm>
              <a:off x="2255520" y="7519069"/>
              <a:ext cx="678180" cy="190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F03F521-6C26-4B0A-B3E8-5478603FEA2E}"/>
                </a:ext>
              </a:extLst>
            </p:cNvPr>
            <p:cNvSpPr/>
            <p:nvPr/>
          </p:nvSpPr>
          <p:spPr>
            <a:xfrm>
              <a:off x="2255520" y="7198273"/>
              <a:ext cx="678180" cy="190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F278CA2-40B3-4BD7-8159-7A5CCBDA0410}"/>
                </a:ext>
              </a:extLst>
            </p:cNvPr>
            <p:cNvSpPr/>
            <p:nvPr/>
          </p:nvSpPr>
          <p:spPr>
            <a:xfrm>
              <a:off x="2255520" y="7897541"/>
              <a:ext cx="678180" cy="190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E8F123-51C6-4F5E-B304-A9EBE6B4725F}"/>
                </a:ext>
              </a:extLst>
            </p:cNvPr>
            <p:cNvSpPr/>
            <p:nvPr/>
          </p:nvSpPr>
          <p:spPr>
            <a:xfrm>
              <a:off x="2255520" y="8204936"/>
              <a:ext cx="678180" cy="190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27461D2-C2F7-4066-9464-97EC443D6039}"/>
                </a:ext>
              </a:extLst>
            </p:cNvPr>
            <p:cNvSpPr/>
            <p:nvPr/>
          </p:nvSpPr>
          <p:spPr>
            <a:xfrm>
              <a:off x="2255520" y="8896485"/>
              <a:ext cx="678180" cy="190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69228F6-6A09-4384-BCC3-28ECACC4E740}"/>
                </a:ext>
              </a:extLst>
            </p:cNvPr>
            <p:cNvSpPr/>
            <p:nvPr/>
          </p:nvSpPr>
          <p:spPr>
            <a:xfrm>
              <a:off x="2255520" y="8575689"/>
              <a:ext cx="678180" cy="190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5CD3AAE-E51E-4C79-9C68-20D922FC88D4}"/>
                </a:ext>
              </a:extLst>
            </p:cNvPr>
            <p:cNvSpPr/>
            <p:nvPr/>
          </p:nvSpPr>
          <p:spPr>
            <a:xfrm>
              <a:off x="2255520" y="9222217"/>
              <a:ext cx="678180" cy="190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4EFABDD-4DF4-4844-BF14-B605D2294AF7}"/>
              </a:ext>
            </a:extLst>
          </p:cNvPr>
          <p:cNvGrpSpPr/>
          <p:nvPr/>
        </p:nvGrpSpPr>
        <p:grpSpPr>
          <a:xfrm>
            <a:off x="2218727" y="6778183"/>
            <a:ext cx="1903423" cy="2845875"/>
            <a:chOff x="3697682" y="6344327"/>
            <a:chExt cx="2771775" cy="318135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250680F-2BAC-4902-9C53-EA39FFE24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7682" y="6344327"/>
              <a:ext cx="2771775" cy="3181350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6296DBA-A4C1-485E-8972-AD46F9F0C016}"/>
                </a:ext>
              </a:extLst>
            </p:cNvPr>
            <p:cNvSpPr/>
            <p:nvPr/>
          </p:nvSpPr>
          <p:spPr>
            <a:xfrm>
              <a:off x="5280660" y="6839632"/>
              <a:ext cx="678180" cy="190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B269250-F07A-4974-9C01-729228322FF8}"/>
                </a:ext>
              </a:extLst>
            </p:cNvPr>
            <p:cNvSpPr/>
            <p:nvPr/>
          </p:nvSpPr>
          <p:spPr>
            <a:xfrm>
              <a:off x="5280660" y="7461870"/>
              <a:ext cx="678180" cy="190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C5087AD-0608-436A-AF95-5C4F880D92FD}"/>
                </a:ext>
              </a:extLst>
            </p:cNvPr>
            <p:cNvSpPr/>
            <p:nvPr/>
          </p:nvSpPr>
          <p:spPr>
            <a:xfrm>
              <a:off x="5280660" y="7153106"/>
              <a:ext cx="678180" cy="190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5F939A1-0E0C-4C3F-9735-976F8B5CEB63}"/>
                </a:ext>
              </a:extLst>
            </p:cNvPr>
            <p:cNvSpPr/>
            <p:nvPr/>
          </p:nvSpPr>
          <p:spPr>
            <a:xfrm>
              <a:off x="5280660" y="7840342"/>
              <a:ext cx="678180" cy="190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1B0725A-E2D5-4232-A492-63D877AA76C9}"/>
                </a:ext>
              </a:extLst>
            </p:cNvPr>
            <p:cNvSpPr/>
            <p:nvPr/>
          </p:nvSpPr>
          <p:spPr>
            <a:xfrm>
              <a:off x="5280660" y="8147737"/>
              <a:ext cx="678180" cy="190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77BCC8A-0C9C-4A2A-8E3C-585B00FD406D}"/>
                </a:ext>
              </a:extLst>
            </p:cNvPr>
            <p:cNvSpPr/>
            <p:nvPr/>
          </p:nvSpPr>
          <p:spPr>
            <a:xfrm>
              <a:off x="5280660" y="8839286"/>
              <a:ext cx="678180" cy="190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329235B-EC5D-472D-9B05-18B5B545527F}"/>
                </a:ext>
              </a:extLst>
            </p:cNvPr>
            <p:cNvSpPr/>
            <p:nvPr/>
          </p:nvSpPr>
          <p:spPr>
            <a:xfrm>
              <a:off x="5280660" y="8530522"/>
              <a:ext cx="678180" cy="190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C82C8DB-D12F-4FAC-8C9C-1616E2D4B5C7}"/>
                </a:ext>
              </a:extLst>
            </p:cNvPr>
            <p:cNvSpPr/>
            <p:nvPr/>
          </p:nvSpPr>
          <p:spPr>
            <a:xfrm>
              <a:off x="5280660" y="9165018"/>
              <a:ext cx="678180" cy="190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4C0C422E-D301-4048-8199-0305567F5744}"/>
              </a:ext>
            </a:extLst>
          </p:cNvPr>
          <p:cNvSpPr/>
          <p:nvPr/>
        </p:nvSpPr>
        <p:spPr>
          <a:xfrm>
            <a:off x="4386508" y="6168086"/>
            <a:ext cx="2372165" cy="3640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32EF788-E983-4DC1-8CB6-A5298639D93D}"/>
              </a:ext>
            </a:extLst>
          </p:cNvPr>
          <p:cNvSpPr txBox="1"/>
          <p:nvPr/>
        </p:nvSpPr>
        <p:spPr>
          <a:xfrm>
            <a:off x="4386508" y="6161857"/>
            <a:ext cx="2372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6 –  Which country is the HIC and which is the LIC? Why do you think this?</a:t>
            </a:r>
            <a:endParaRPr lang="en-US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888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uman Development Index 2019 (GDPI prep)">
            <a:extLst>
              <a:ext uri="{FF2B5EF4-FFF2-40B4-BE49-F238E27FC236}">
                <a16:creationId xmlns:a16="http://schemas.microsoft.com/office/drawing/2014/main" id="{81D65294-2456-4C0F-AAC9-71EED8F6DD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" t="12857"/>
          <a:stretch/>
        </p:blipFill>
        <p:spPr bwMode="auto">
          <a:xfrm>
            <a:off x="-3174" y="0"/>
            <a:ext cx="4054474" cy="110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A875FB-AC24-0D4B-917C-F1BB5A4E578E}"/>
              </a:ext>
            </a:extLst>
          </p:cNvPr>
          <p:cNvSpPr/>
          <p:nvPr/>
        </p:nvSpPr>
        <p:spPr>
          <a:xfrm>
            <a:off x="4051300" y="-1"/>
            <a:ext cx="2806700" cy="11052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Lesson 3: What is the Human Development Index?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6A558C-C9AB-4D95-AE24-6AD9E89A46E0}"/>
              </a:ext>
            </a:extLst>
          </p:cNvPr>
          <p:cNvSpPr/>
          <p:nvPr/>
        </p:nvSpPr>
        <p:spPr>
          <a:xfrm>
            <a:off x="99327" y="1188990"/>
            <a:ext cx="6627060" cy="18965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322BB4-0C8F-4D81-8D5A-349748A9EFDE}"/>
              </a:ext>
            </a:extLst>
          </p:cNvPr>
          <p:cNvSpPr txBox="1"/>
          <p:nvPr/>
        </p:nvSpPr>
        <p:spPr>
          <a:xfrm>
            <a:off x="447673" y="1188990"/>
            <a:ext cx="6278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1 – What is the human Development Index (HDI)?</a:t>
            </a:r>
            <a:endParaRPr lang="en-US" sz="1000" dirty="0">
              <a:solidFill>
                <a:srgbClr val="002060"/>
              </a:solidFill>
            </a:endParaRPr>
          </a:p>
        </p:txBody>
      </p:sp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2D1CAF15-C00E-4B2C-950B-8A16797A8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8291" y="1239191"/>
            <a:ext cx="387350" cy="387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43A1C5-E6CD-4734-9B0E-D5DB9C08CAAF}"/>
              </a:ext>
            </a:extLst>
          </p:cNvPr>
          <p:cNvSpPr txBox="1"/>
          <p:nvPr/>
        </p:nvSpPr>
        <p:spPr>
          <a:xfrm>
            <a:off x="544605" y="1402280"/>
            <a:ext cx="61493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/>
              <a:t>																																																																																																																					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760588-3B80-45E0-8E24-E02A27CA50F4}"/>
              </a:ext>
            </a:extLst>
          </p:cNvPr>
          <p:cNvSpPr/>
          <p:nvPr/>
        </p:nvSpPr>
        <p:spPr>
          <a:xfrm>
            <a:off x="99327" y="3141321"/>
            <a:ext cx="6627060" cy="3107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773FC1-9BDD-4D68-8621-EC243AEC6AD2}"/>
              </a:ext>
            </a:extLst>
          </p:cNvPr>
          <p:cNvSpPr txBox="1"/>
          <p:nvPr/>
        </p:nvSpPr>
        <p:spPr>
          <a:xfrm>
            <a:off x="447673" y="3141321"/>
            <a:ext cx="6278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2 – Describe the pattern of HDI across the world.</a:t>
            </a:r>
            <a:endParaRPr lang="en-US" sz="1000" dirty="0">
              <a:solidFill>
                <a:srgbClr val="002060"/>
              </a:solidFill>
            </a:endParaRPr>
          </a:p>
        </p:txBody>
      </p: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047A09F9-75B3-4400-8D6D-BE3BEEB2B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8533" y="3181013"/>
            <a:ext cx="387350" cy="3873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0E5F65D-2624-4C7A-AD7A-19CB79F29C04}"/>
              </a:ext>
            </a:extLst>
          </p:cNvPr>
          <p:cNvSpPr txBox="1"/>
          <p:nvPr/>
        </p:nvSpPr>
        <p:spPr>
          <a:xfrm>
            <a:off x="480016" y="3386034"/>
            <a:ext cx="61493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/>
              <a:t>																																																																																																																																																																																																		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93B5A6-9833-4CF7-980E-22103215B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978" y="3400366"/>
            <a:ext cx="3813988" cy="191310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3C64A4A-B13D-4A63-80D4-2271B1F1BCF9}"/>
              </a:ext>
            </a:extLst>
          </p:cNvPr>
          <p:cNvSpPr/>
          <p:nvPr/>
        </p:nvSpPr>
        <p:spPr>
          <a:xfrm>
            <a:off x="99327" y="6292041"/>
            <a:ext cx="6627060" cy="35016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25EBA9-A092-41B5-AF90-B5C28DC642E7}"/>
              </a:ext>
            </a:extLst>
          </p:cNvPr>
          <p:cNvSpPr txBox="1"/>
          <p:nvPr/>
        </p:nvSpPr>
        <p:spPr>
          <a:xfrm>
            <a:off x="447673" y="6292042"/>
            <a:ext cx="6278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3 –What is the most important measurement included in the HDI? Why do you think this?</a:t>
            </a:r>
            <a:endParaRPr lang="en-US" sz="1000" dirty="0">
              <a:solidFill>
                <a:srgbClr val="002060"/>
              </a:solidFill>
            </a:endParaRPr>
          </a:p>
        </p:txBody>
      </p:sp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7196A247-E192-47FE-8833-A2BFC7675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8533" y="6331734"/>
            <a:ext cx="387350" cy="38735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BDC660E-CD9B-4485-8E5C-9D0D71743B83}"/>
              </a:ext>
            </a:extLst>
          </p:cNvPr>
          <p:cNvSpPr txBox="1"/>
          <p:nvPr/>
        </p:nvSpPr>
        <p:spPr>
          <a:xfrm>
            <a:off x="388194" y="6601742"/>
            <a:ext cx="249178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/>
              <a:t>																																																																																				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A938E7-CB23-4477-9CE4-98A35D87C0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9875" y="6538263"/>
            <a:ext cx="3877522" cy="1540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D93ECF-240A-4E37-AE3F-F5F1A3DDBB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8823" y="8165983"/>
            <a:ext cx="3859544" cy="154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95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uman Development Index 2019 (GDPI prep)">
            <a:extLst>
              <a:ext uri="{FF2B5EF4-FFF2-40B4-BE49-F238E27FC236}">
                <a16:creationId xmlns:a16="http://schemas.microsoft.com/office/drawing/2014/main" id="{81D65294-2456-4C0F-AAC9-71EED8F6DD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" t="12857"/>
          <a:stretch/>
        </p:blipFill>
        <p:spPr bwMode="auto">
          <a:xfrm>
            <a:off x="-3174" y="0"/>
            <a:ext cx="4054474" cy="110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A875FB-AC24-0D4B-917C-F1BB5A4E578E}"/>
              </a:ext>
            </a:extLst>
          </p:cNvPr>
          <p:cNvSpPr/>
          <p:nvPr/>
        </p:nvSpPr>
        <p:spPr>
          <a:xfrm>
            <a:off x="4051300" y="-1"/>
            <a:ext cx="2806700" cy="11052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Lesson 3: What is the Human Development Index?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6A558C-C9AB-4D95-AE24-6AD9E89A46E0}"/>
              </a:ext>
            </a:extLst>
          </p:cNvPr>
          <p:cNvSpPr/>
          <p:nvPr/>
        </p:nvSpPr>
        <p:spPr>
          <a:xfrm>
            <a:off x="99327" y="1188991"/>
            <a:ext cx="6627060" cy="1935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322BB4-0C8F-4D81-8D5A-349748A9EFDE}"/>
              </a:ext>
            </a:extLst>
          </p:cNvPr>
          <p:cNvSpPr txBox="1"/>
          <p:nvPr/>
        </p:nvSpPr>
        <p:spPr>
          <a:xfrm>
            <a:off x="447673" y="1188990"/>
            <a:ext cx="6278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4 – Positive and negative aspects of HDI.</a:t>
            </a:r>
            <a:endParaRPr lang="en-US" sz="1000" dirty="0">
              <a:solidFill>
                <a:srgbClr val="002060"/>
              </a:solidFill>
            </a:endParaRPr>
          </a:p>
        </p:txBody>
      </p:sp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2D1CAF15-C00E-4B2C-950B-8A16797A8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8291" y="1239191"/>
            <a:ext cx="387350" cy="3873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760588-3B80-45E0-8E24-E02A27CA50F4}"/>
              </a:ext>
            </a:extLst>
          </p:cNvPr>
          <p:cNvSpPr/>
          <p:nvPr/>
        </p:nvSpPr>
        <p:spPr>
          <a:xfrm>
            <a:off x="99327" y="3183589"/>
            <a:ext cx="6627060" cy="6617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773FC1-9BDD-4D68-8621-EC243AEC6AD2}"/>
              </a:ext>
            </a:extLst>
          </p:cNvPr>
          <p:cNvSpPr txBox="1"/>
          <p:nvPr/>
        </p:nvSpPr>
        <p:spPr>
          <a:xfrm>
            <a:off x="447673" y="3183589"/>
            <a:ext cx="6278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5 – Is HDI still a useful measure of development?</a:t>
            </a:r>
            <a:endParaRPr lang="en-US" sz="1000" dirty="0">
              <a:solidFill>
                <a:srgbClr val="002060"/>
              </a:solidFill>
            </a:endParaRPr>
          </a:p>
        </p:txBody>
      </p: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047A09F9-75B3-4400-8D6D-BE3BEEB2B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8533" y="3223281"/>
            <a:ext cx="387350" cy="3873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0E5F65D-2624-4C7A-AD7A-19CB79F29C04}"/>
              </a:ext>
            </a:extLst>
          </p:cNvPr>
          <p:cNvSpPr txBox="1"/>
          <p:nvPr/>
        </p:nvSpPr>
        <p:spPr>
          <a:xfrm>
            <a:off x="99327" y="3428302"/>
            <a:ext cx="662013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/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7AE67B4-C78E-483F-8546-4F6350F24B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524980"/>
              </p:ext>
            </p:extLst>
          </p:nvPr>
        </p:nvGraphicFramePr>
        <p:xfrm>
          <a:off x="544605" y="1444733"/>
          <a:ext cx="6084772" cy="15835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2386">
                  <a:extLst>
                    <a:ext uri="{9D8B030D-6E8A-4147-A177-3AD203B41FA5}">
                      <a16:colId xmlns:a16="http://schemas.microsoft.com/office/drawing/2014/main" val="3661652031"/>
                    </a:ext>
                  </a:extLst>
                </a:gridCol>
                <a:gridCol w="3042386">
                  <a:extLst>
                    <a:ext uri="{9D8B030D-6E8A-4147-A177-3AD203B41FA5}">
                      <a16:colId xmlns:a16="http://schemas.microsoft.com/office/drawing/2014/main" val="3619918659"/>
                    </a:ext>
                  </a:extLst>
                </a:gridCol>
              </a:tblGrid>
              <a:tr h="20309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Positives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Negatives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514976"/>
                  </a:ext>
                </a:extLst>
              </a:tr>
              <a:tr h="643181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612450"/>
                  </a:ext>
                </a:extLst>
              </a:tr>
              <a:tr h="643181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051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160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A875FB-AC24-0D4B-917C-F1BB5A4E578E}"/>
              </a:ext>
            </a:extLst>
          </p:cNvPr>
          <p:cNvSpPr/>
          <p:nvPr/>
        </p:nvSpPr>
        <p:spPr>
          <a:xfrm>
            <a:off x="4051300" y="-1"/>
            <a:ext cx="2806700" cy="11052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Lesson 4: What does inequality of development look like?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6A558C-C9AB-4D95-AE24-6AD9E89A46E0}"/>
              </a:ext>
            </a:extLst>
          </p:cNvPr>
          <p:cNvSpPr/>
          <p:nvPr/>
        </p:nvSpPr>
        <p:spPr>
          <a:xfrm>
            <a:off x="99327" y="1188990"/>
            <a:ext cx="6627060" cy="18965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322BB4-0C8F-4D81-8D5A-349748A9EFDE}"/>
              </a:ext>
            </a:extLst>
          </p:cNvPr>
          <p:cNvSpPr txBox="1"/>
          <p:nvPr/>
        </p:nvSpPr>
        <p:spPr>
          <a:xfrm>
            <a:off x="447673" y="1188990"/>
            <a:ext cx="6278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1 – What new key terms can you remember?</a:t>
            </a:r>
            <a:endParaRPr lang="en-US" sz="1000" dirty="0">
              <a:solidFill>
                <a:srgbClr val="002060"/>
              </a:solidFill>
            </a:endParaRPr>
          </a:p>
        </p:txBody>
      </p:sp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2D1CAF15-C00E-4B2C-950B-8A16797A8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8291" y="1239191"/>
            <a:ext cx="387350" cy="3873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760588-3B80-45E0-8E24-E02A27CA50F4}"/>
              </a:ext>
            </a:extLst>
          </p:cNvPr>
          <p:cNvSpPr/>
          <p:nvPr/>
        </p:nvSpPr>
        <p:spPr>
          <a:xfrm>
            <a:off x="99327" y="3141321"/>
            <a:ext cx="6627060" cy="3063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773FC1-9BDD-4D68-8621-EC243AEC6AD2}"/>
              </a:ext>
            </a:extLst>
          </p:cNvPr>
          <p:cNvSpPr txBox="1"/>
          <p:nvPr/>
        </p:nvSpPr>
        <p:spPr>
          <a:xfrm>
            <a:off x="447673" y="3141321"/>
            <a:ext cx="6278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2 – Watching the video, write down as many key facts as you can. You will need these for the next tasks.</a:t>
            </a: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C64A4A-B13D-4A63-80D4-2271B1F1BCF9}"/>
              </a:ext>
            </a:extLst>
          </p:cNvPr>
          <p:cNvSpPr/>
          <p:nvPr/>
        </p:nvSpPr>
        <p:spPr>
          <a:xfrm>
            <a:off x="99327" y="6292041"/>
            <a:ext cx="6627060" cy="35016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25EBA9-A092-41B5-AF90-B5C28DC642E7}"/>
              </a:ext>
            </a:extLst>
          </p:cNvPr>
          <p:cNvSpPr txBox="1"/>
          <p:nvPr/>
        </p:nvSpPr>
        <p:spPr>
          <a:xfrm>
            <a:off x="447673" y="6292042"/>
            <a:ext cx="6278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3 –What are the most important things you have learned about inequality form the video? Was there anything that shocked you?</a:t>
            </a:r>
            <a:endParaRPr lang="en-US" sz="1000" dirty="0">
              <a:solidFill>
                <a:srgbClr val="002060"/>
              </a:solidFill>
            </a:endParaRPr>
          </a:p>
        </p:txBody>
      </p:sp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7196A247-E192-47FE-8833-A2BFC7675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8533" y="6319702"/>
            <a:ext cx="387350" cy="38735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BDC660E-CD9B-4485-8E5C-9D0D71743B83}"/>
              </a:ext>
            </a:extLst>
          </p:cNvPr>
          <p:cNvSpPr txBox="1"/>
          <p:nvPr/>
        </p:nvSpPr>
        <p:spPr>
          <a:xfrm>
            <a:off x="99328" y="6627101"/>
            <a:ext cx="66270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 have learned from the documentary that </a:t>
            </a:r>
            <a:r>
              <a:rPr lang="en-GB" sz="1200" u="sng" dirty="0"/>
              <a:t>																																																																																																																																																																																																																																									</a:t>
            </a:r>
          </a:p>
        </p:txBody>
      </p:sp>
      <p:pic>
        <p:nvPicPr>
          <p:cNvPr id="1026" name="Picture 2" descr="Inequality and Sustainable Development Goals | The University of Manchester">
            <a:extLst>
              <a:ext uri="{FF2B5EF4-FFF2-40B4-BE49-F238E27FC236}">
                <a16:creationId xmlns:a16="http://schemas.microsoft.com/office/drawing/2014/main" id="{D5174D7C-7E34-4390-A462-6517FB3C5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16"/>
          <a:stretch/>
        </p:blipFill>
        <p:spPr bwMode="auto">
          <a:xfrm>
            <a:off x="0" y="1"/>
            <a:ext cx="4051300" cy="113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A61C26C-CB6A-483D-9295-C2B37594E01D}"/>
              </a:ext>
            </a:extLst>
          </p:cNvPr>
          <p:cNvSpPr txBox="1"/>
          <p:nvPr/>
        </p:nvSpPr>
        <p:spPr>
          <a:xfrm>
            <a:off x="-3174" y="367401"/>
            <a:ext cx="4054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Global Inequality</a:t>
            </a:r>
          </a:p>
        </p:txBody>
      </p:sp>
      <p:sp>
        <p:nvSpPr>
          <p:cNvPr id="8" name="Explosion: 14 Points 7">
            <a:extLst>
              <a:ext uri="{FF2B5EF4-FFF2-40B4-BE49-F238E27FC236}">
                <a16:creationId xmlns:a16="http://schemas.microsoft.com/office/drawing/2014/main" id="{A9F4C98C-C0FA-4BEF-AE04-13CAA3174DCE}"/>
              </a:ext>
            </a:extLst>
          </p:cNvPr>
          <p:cNvSpPr/>
          <p:nvPr/>
        </p:nvSpPr>
        <p:spPr>
          <a:xfrm>
            <a:off x="2598185" y="1679924"/>
            <a:ext cx="1913021" cy="1094873"/>
          </a:xfrm>
          <a:prstGeom prst="irregularSeal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Key terms</a:t>
            </a:r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515E9C9F-56FA-4530-9281-0493CFC2E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04" y="3200279"/>
            <a:ext cx="387350" cy="38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88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A875FB-AC24-0D4B-917C-F1BB5A4E578E}"/>
              </a:ext>
            </a:extLst>
          </p:cNvPr>
          <p:cNvSpPr/>
          <p:nvPr/>
        </p:nvSpPr>
        <p:spPr>
          <a:xfrm>
            <a:off x="4051300" y="-1"/>
            <a:ext cx="2806700" cy="11052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Lesson 4: What does inequality of development look like?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C64A4A-B13D-4A63-80D4-2271B1F1BCF9}"/>
              </a:ext>
            </a:extLst>
          </p:cNvPr>
          <p:cNvSpPr/>
          <p:nvPr/>
        </p:nvSpPr>
        <p:spPr>
          <a:xfrm>
            <a:off x="99328" y="1165688"/>
            <a:ext cx="6627060" cy="4120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25EBA9-A092-41B5-AF90-B5C28DC642E7}"/>
              </a:ext>
            </a:extLst>
          </p:cNvPr>
          <p:cNvSpPr txBox="1"/>
          <p:nvPr/>
        </p:nvSpPr>
        <p:spPr>
          <a:xfrm>
            <a:off x="447674" y="1165688"/>
            <a:ext cx="6278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4 – How did the documentary make you feel about unequal development? Why do you feel this way? What do you think we should do?</a:t>
            </a:r>
            <a:endParaRPr lang="en-US" sz="1000" dirty="0">
              <a:solidFill>
                <a:srgbClr val="002060"/>
              </a:solidFill>
            </a:endParaRPr>
          </a:p>
        </p:txBody>
      </p:sp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7196A247-E192-47FE-8833-A2BFC7675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8534" y="1193348"/>
            <a:ext cx="387350" cy="38735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BDC660E-CD9B-4485-8E5C-9D0D71743B83}"/>
              </a:ext>
            </a:extLst>
          </p:cNvPr>
          <p:cNvSpPr txBox="1"/>
          <p:nvPr/>
        </p:nvSpPr>
        <p:spPr>
          <a:xfrm>
            <a:off x="138533" y="1500747"/>
            <a:ext cx="65878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After watching the documentary, I felt </a:t>
            </a:r>
            <a:r>
              <a:rPr lang="en-GB" sz="1200" u="sng" dirty="0"/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</a:p>
        </p:txBody>
      </p:sp>
      <p:pic>
        <p:nvPicPr>
          <p:cNvPr id="1026" name="Picture 2" descr="Inequality and Sustainable Development Goals | The University of Manchester">
            <a:extLst>
              <a:ext uri="{FF2B5EF4-FFF2-40B4-BE49-F238E27FC236}">
                <a16:creationId xmlns:a16="http://schemas.microsoft.com/office/drawing/2014/main" id="{D5174D7C-7E34-4390-A462-6517FB3C5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16"/>
          <a:stretch/>
        </p:blipFill>
        <p:spPr bwMode="auto">
          <a:xfrm>
            <a:off x="0" y="1"/>
            <a:ext cx="4051300" cy="113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A61C26C-CB6A-483D-9295-C2B37594E01D}"/>
              </a:ext>
            </a:extLst>
          </p:cNvPr>
          <p:cNvSpPr txBox="1"/>
          <p:nvPr/>
        </p:nvSpPr>
        <p:spPr>
          <a:xfrm>
            <a:off x="-3174" y="367401"/>
            <a:ext cx="4054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Global Inequality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DD17D4-2B7E-40B2-8C51-A001B6E69596}"/>
              </a:ext>
            </a:extLst>
          </p:cNvPr>
          <p:cNvSpPr/>
          <p:nvPr/>
        </p:nvSpPr>
        <p:spPr>
          <a:xfrm>
            <a:off x="99329" y="5359423"/>
            <a:ext cx="6627060" cy="4446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5AD1DB-267C-41B1-96FE-6F1C2F305589}"/>
              </a:ext>
            </a:extLst>
          </p:cNvPr>
          <p:cNvSpPr txBox="1"/>
          <p:nvPr/>
        </p:nvSpPr>
        <p:spPr>
          <a:xfrm>
            <a:off x="447675" y="5359423"/>
            <a:ext cx="6278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5 – </a:t>
            </a:r>
            <a:r>
              <a:rPr lang="en-GB" sz="1000" b="1" dirty="0"/>
              <a:t>Pierre Simmons says that “</a:t>
            </a:r>
            <a:r>
              <a:rPr lang="en-GB" sz="1000" b="1" i="1" dirty="0"/>
              <a:t>inequality can never be a good thing</a:t>
            </a:r>
            <a:r>
              <a:rPr lang="en-GB" sz="1000" b="1" dirty="0"/>
              <a:t>”. Do you agree with him? Explain your answer. Remember to use data and key terms to support your view.</a:t>
            </a:r>
            <a:endParaRPr lang="en-GB" b="1" dirty="0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4C819BE1-7A4E-422D-B8A3-463395748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8535" y="5387083"/>
            <a:ext cx="387350" cy="3873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400DB64-9DDC-4A20-A615-0CED361F8579}"/>
              </a:ext>
            </a:extLst>
          </p:cNvPr>
          <p:cNvSpPr txBox="1"/>
          <p:nvPr/>
        </p:nvSpPr>
        <p:spPr>
          <a:xfrm>
            <a:off x="138534" y="5694482"/>
            <a:ext cx="65878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/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</a:p>
        </p:txBody>
      </p:sp>
    </p:spTree>
    <p:extLst>
      <p:ext uri="{BB962C8B-B14F-4D97-AF65-F5344CB8AC3E}">
        <p14:creationId xmlns:p14="http://schemas.microsoft.com/office/powerpoint/2010/main" val="2688905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equal Scenes">
            <a:extLst>
              <a:ext uri="{FF2B5EF4-FFF2-40B4-BE49-F238E27FC236}">
                <a16:creationId xmlns:a16="http://schemas.microsoft.com/office/drawing/2014/main" id="{EC236A81-D3FC-49F5-A223-10EA8003E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051300" cy="11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A875FB-AC24-0D4B-917C-F1BB5A4E578E}"/>
              </a:ext>
            </a:extLst>
          </p:cNvPr>
          <p:cNvSpPr/>
          <p:nvPr/>
        </p:nvSpPr>
        <p:spPr>
          <a:xfrm>
            <a:off x="4051300" y="-1"/>
            <a:ext cx="2806700" cy="11052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Lesson 5: What are the causes of uneven development?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6A558C-C9AB-4D95-AE24-6AD9E89A46E0}"/>
              </a:ext>
            </a:extLst>
          </p:cNvPr>
          <p:cNvSpPr/>
          <p:nvPr/>
        </p:nvSpPr>
        <p:spPr>
          <a:xfrm>
            <a:off x="99327" y="1188990"/>
            <a:ext cx="6627060" cy="18965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322BB4-0C8F-4D81-8D5A-349748A9EFDE}"/>
              </a:ext>
            </a:extLst>
          </p:cNvPr>
          <p:cNvSpPr txBox="1"/>
          <p:nvPr/>
        </p:nvSpPr>
        <p:spPr>
          <a:xfrm>
            <a:off x="447673" y="1188990"/>
            <a:ext cx="6278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1 – What are the causes of uneven development?</a:t>
            </a:r>
            <a:endParaRPr lang="en-US" sz="1000" dirty="0">
              <a:solidFill>
                <a:srgbClr val="002060"/>
              </a:solidFill>
            </a:endParaRPr>
          </a:p>
        </p:txBody>
      </p:sp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2D1CAF15-C00E-4B2C-950B-8A16797A8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8291" y="1239191"/>
            <a:ext cx="387350" cy="3873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760588-3B80-45E0-8E24-E02A27CA50F4}"/>
              </a:ext>
            </a:extLst>
          </p:cNvPr>
          <p:cNvSpPr/>
          <p:nvPr/>
        </p:nvSpPr>
        <p:spPr>
          <a:xfrm>
            <a:off x="99327" y="3141322"/>
            <a:ext cx="6627060" cy="15003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773FC1-9BDD-4D68-8621-EC243AEC6AD2}"/>
              </a:ext>
            </a:extLst>
          </p:cNvPr>
          <p:cNvSpPr txBox="1"/>
          <p:nvPr/>
        </p:nvSpPr>
        <p:spPr>
          <a:xfrm>
            <a:off x="447673" y="3141321"/>
            <a:ext cx="6278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2 – These are some of the reasons for causes of uneven development. Categorise them into: physical, historical/political or social reasons. Remember to give yourself a key if you are colour coding them.</a:t>
            </a: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C64A4A-B13D-4A63-80D4-2271B1F1BCF9}"/>
              </a:ext>
            </a:extLst>
          </p:cNvPr>
          <p:cNvSpPr/>
          <p:nvPr/>
        </p:nvSpPr>
        <p:spPr>
          <a:xfrm>
            <a:off x="99328" y="4720973"/>
            <a:ext cx="6627060" cy="50453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25EBA9-A092-41B5-AF90-B5C28DC642E7}"/>
              </a:ext>
            </a:extLst>
          </p:cNvPr>
          <p:cNvSpPr txBox="1"/>
          <p:nvPr/>
        </p:nvSpPr>
        <p:spPr>
          <a:xfrm>
            <a:off x="447674" y="4720974"/>
            <a:ext cx="6278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3 –Complete the table – explain how each aspect in the table can lead to unequal development around the world. STRETCH: Include any specific countries that these aspects might impact.</a:t>
            </a:r>
            <a:endParaRPr lang="en-US" sz="1000" dirty="0">
              <a:solidFill>
                <a:srgbClr val="002060"/>
              </a:solidFill>
            </a:endParaRPr>
          </a:p>
        </p:txBody>
      </p:sp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7196A247-E192-47FE-8833-A2BFC7675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8534" y="4748634"/>
            <a:ext cx="387350" cy="3873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A61C26C-CB6A-483D-9295-C2B37594E01D}"/>
              </a:ext>
            </a:extLst>
          </p:cNvPr>
          <p:cNvSpPr txBox="1"/>
          <p:nvPr/>
        </p:nvSpPr>
        <p:spPr>
          <a:xfrm>
            <a:off x="-3174" y="367401"/>
            <a:ext cx="4054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Uneven Development</a:t>
            </a:r>
          </a:p>
        </p:txBody>
      </p:sp>
      <p:sp>
        <p:nvSpPr>
          <p:cNvPr id="8" name="Explosion: 14 Points 7">
            <a:extLst>
              <a:ext uri="{FF2B5EF4-FFF2-40B4-BE49-F238E27FC236}">
                <a16:creationId xmlns:a16="http://schemas.microsoft.com/office/drawing/2014/main" id="{A9F4C98C-C0FA-4BEF-AE04-13CAA3174DCE}"/>
              </a:ext>
            </a:extLst>
          </p:cNvPr>
          <p:cNvSpPr/>
          <p:nvPr/>
        </p:nvSpPr>
        <p:spPr>
          <a:xfrm>
            <a:off x="2598185" y="1679924"/>
            <a:ext cx="1913021" cy="1094873"/>
          </a:xfrm>
          <a:prstGeom prst="irregularSeal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Causes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54282892-83A2-4480-813C-1C9276F77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8291" y="3169329"/>
            <a:ext cx="387350" cy="387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D08C1A-F1F4-4C7A-88AA-B4B1463D9770}"/>
              </a:ext>
            </a:extLst>
          </p:cNvPr>
          <p:cNvSpPr txBox="1"/>
          <p:nvPr/>
        </p:nvSpPr>
        <p:spPr>
          <a:xfrm>
            <a:off x="1287883" y="3608549"/>
            <a:ext cx="1148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Discrimination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3C9C18-023C-459D-853B-A3D9D32F115B}"/>
              </a:ext>
            </a:extLst>
          </p:cNvPr>
          <p:cNvSpPr txBox="1"/>
          <p:nvPr/>
        </p:nvSpPr>
        <p:spPr>
          <a:xfrm>
            <a:off x="5625433" y="3614148"/>
            <a:ext cx="949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Population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9D9B23-5C16-43FD-9AE0-56F523C6619F}"/>
              </a:ext>
            </a:extLst>
          </p:cNvPr>
          <p:cNvSpPr txBox="1"/>
          <p:nvPr/>
        </p:nvSpPr>
        <p:spPr>
          <a:xfrm>
            <a:off x="2833420" y="3992703"/>
            <a:ext cx="579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Trade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974598-A0BB-496C-A11E-3BF3640A1785}"/>
              </a:ext>
            </a:extLst>
          </p:cNvPr>
          <p:cNvSpPr txBox="1"/>
          <p:nvPr/>
        </p:nvSpPr>
        <p:spPr>
          <a:xfrm>
            <a:off x="1362072" y="4170167"/>
            <a:ext cx="1000127" cy="276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Corruption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12ED96-4A7F-4157-8F4A-62E1D01F9BD4}"/>
              </a:ext>
            </a:extLst>
          </p:cNvPr>
          <p:cNvSpPr txBox="1"/>
          <p:nvPr/>
        </p:nvSpPr>
        <p:spPr>
          <a:xfrm>
            <a:off x="4851661" y="3851475"/>
            <a:ext cx="579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War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CF15EA-1690-4C02-BE74-DAE75A58ECD5}"/>
              </a:ext>
            </a:extLst>
          </p:cNvPr>
          <p:cNvSpPr txBox="1"/>
          <p:nvPr/>
        </p:nvSpPr>
        <p:spPr>
          <a:xfrm>
            <a:off x="3805189" y="3633736"/>
            <a:ext cx="731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Climate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C8A2BB-5C98-465B-BA9A-0B7D1C916CBD}"/>
              </a:ext>
            </a:extLst>
          </p:cNvPr>
          <p:cNvSpPr txBox="1"/>
          <p:nvPr/>
        </p:nvSpPr>
        <p:spPr>
          <a:xfrm>
            <a:off x="3624944" y="4186188"/>
            <a:ext cx="1226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Natural hazards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2444F44-6FF1-4C01-B7A0-F95B912D57E5}"/>
              </a:ext>
            </a:extLst>
          </p:cNvPr>
          <p:cNvSpPr txBox="1"/>
          <p:nvPr/>
        </p:nvSpPr>
        <p:spPr>
          <a:xfrm>
            <a:off x="427036" y="3933191"/>
            <a:ext cx="860847" cy="27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Location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01472D-8E31-4333-9FDE-2F74954902C1}"/>
              </a:ext>
            </a:extLst>
          </p:cNvPr>
          <p:cNvSpPr txBox="1"/>
          <p:nvPr/>
        </p:nvSpPr>
        <p:spPr>
          <a:xfrm>
            <a:off x="5150265" y="4243882"/>
            <a:ext cx="1277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Natural resources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285DAA-2FA4-4543-AF77-9EA82E14F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13818"/>
              </p:ext>
            </p:extLst>
          </p:nvPr>
        </p:nvGraphicFramePr>
        <p:xfrm>
          <a:off x="150389" y="5181800"/>
          <a:ext cx="6424836" cy="4508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1612">
                  <a:extLst>
                    <a:ext uri="{9D8B030D-6E8A-4147-A177-3AD203B41FA5}">
                      <a16:colId xmlns:a16="http://schemas.microsoft.com/office/drawing/2014/main" val="897374622"/>
                    </a:ext>
                  </a:extLst>
                </a:gridCol>
                <a:gridCol w="2141612">
                  <a:extLst>
                    <a:ext uri="{9D8B030D-6E8A-4147-A177-3AD203B41FA5}">
                      <a16:colId xmlns:a16="http://schemas.microsoft.com/office/drawing/2014/main" val="2747330478"/>
                    </a:ext>
                  </a:extLst>
                </a:gridCol>
                <a:gridCol w="2141612">
                  <a:extLst>
                    <a:ext uri="{9D8B030D-6E8A-4147-A177-3AD203B41FA5}">
                      <a16:colId xmlns:a16="http://schemas.microsoft.com/office/drawing/2014/main" val="1567457325"/>
                    </a:ext>
                  </a:extLst>
                </a:gridCol>
              </a:tblGrid>
              <a:tr h="28237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Physical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Historical/Political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Social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140570"/>
                  </a:ext>
                </a:extLst>
              </a:tr>
              <a:tr h="1228730">
                <a:tc>
                  <a:txBody>
                    <a:bodyPr/>
                    <a:lstStyle/>
                    <a:p>
                      <a:r>
                        <a:rPr lang="en-GB" sz="1200" dirty="0"/>
                        <a:t>Natural disasters: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Stable and honest leaders: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Overpopulation: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556391"/>
                  </a:ext>
                </a:extLst>
              </a:tr>
              <a:tr h="1364751">
                <a:tc>
                  <a:txBody>
                    <a:bodyPr/>
                    <a:lstStyle/>
                    <a:p>
                      <a:r>
                        <a:rPr lang="en-GB" sz="1200" dirty="0"/>
                        <a:t>Landlocked: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War and conflict: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Fewer opportunities: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62503"/>
                  </a:ext>
                </a:extLst>
              </a:tr>
              <a:tr h="1632449">
                <a:tc>
                  <a:txBody>
                    <a:bodyPr/>
                    <a:lstStyle/>
                    <a:p>
                      <a:r>
                        <a:rPr lang="en-GB" sz="1200" dirty="0"/>
                        <a:t>Disease (e.g. malaria):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Global trade: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Level of education: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214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735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5219</TotalTime>
  <Words>3842</Words>
  <Application>Microsoft Office PowerPoint</Application>
  <PresentationFormat>A4 Paper (210x297 mm)</PresentationFormat>
  <Paragraphs>170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Payne</dc:creator>
  <cp:lastModifiedBy>LFinn</cp:lastModifiedBy>
  <cp:revision>167</cp:revision>
  <dcterms:created xsi:type="dcterms:W3CDTF">2020-03-22T17:19:13Z</dcterms:created>
  <dcterms:modified xsi:type="dcterms:W3CDTF">2021-03-08T15:11:36Z</dcterms:modified>
</cp:coreProperties>
</file>