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0"/>
    <p:restoredTop sz="94646"/>
  </p:normalViewPr>
  <p:slideViewPr>
    <p:cSldViewPr snapToGrid="0" snapToObjects="1">
      <p:cViewPr>
        <p:scale>
          <a:sx n="75" d="100"/>
          <a:sy n="75" d="100"/>
        </p:scale>
        <p:origin x="20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6B89-E7FB-2F48-99E9-BFE8826D695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82CE-74F5-C840-9D59-C32B428F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9B10-656E-F441-AAE7-75F2118C7AD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s://bit.ly/3hzKRS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ljNri5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bit.ly/3jkzlLi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q3iy6MhQNg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dgeography.co.uk/geography-of-india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YEznFT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hyperlink" Target="https://bit.ly/3hzKRS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hyperlink" Target="https://bit.ly/31yFy0j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1nRsGcQSJY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ZNejKHKSbl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zD4-a186x6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m0tHRs9Bng" TargetMode="External"/><Relationship Id="rId5" Type="http://schemas.openxmlformats.org/officeDocument/2006/relationships/hyperlink" Target="https://www.youtube.com/watch?v=FXmOJ-fYMyc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 Chart Bar Graph Statistics Stats Comments , Transparent Cartoon, Free  Cliparts &amp; Silhouettes - NetClipart">
            <a:extLst>
              <a:ext uri="{FF2B5EF4-FFF2-40B4-BE49-F238E27FC236}">
                <a16:creationId xmlns:a16="http://schemas.microsoft.com/office/drawing/2014/main" id="{24B86CE1-20EA-46DD-B1CB-11BB4A91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0" y="5471629"/>
            <a:ext cx="416314" cy="4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1 Important Taj Mahal Facts to Know Before You Go">
            <a:extLst>
              <a:ext uri="{FF2B5EF4-FFF2-40B4-BE49-F238E27FC236}">
                <a16:creationId xmlns:a16="http://schemas.microsoft.com/office/drawing/2014/main" id="{03C4FB54-BCBA-4CDA-BC99-99A8355CF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4" b="37865"/>
          <a:stretch/>
        </p:blipFill>
        <p:spPr bwMode="auto">
          <a:xfrm>
            <a:off x="-3174" y="-1516"/>
            <a:ext cx="4054474" cy="1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0296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1: Where in the world is India and what do we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466629" y="1103582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0" y="1278610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54835" y="1323589"/>
            <a:ext cx="290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Maps:</a:t>
            </a:r>
          </a:p>
          <a:p>
            <a:r>
              <a:rPr lang="en-US" sz="1200" dirty="0"/>
              <a:t>PDF </a:t>
            </a:r>
            <a:r>
              <a:rPr lang="en-US" sz="1200" dirty="0">
                <a:hlinkClick r:id="rId5"/>
              </a:rPr>
              <a:t>https://bit.ly/3jkzlLi</a:t>
            </a:r>
            <a:r>
              <a:rPr lang="en-US" sz="1200" dirty="0"/>
              <a:t> </a:t>
            </a:r>
          </a:p>
          <a:p>
            <a:r>
              <a:rPr lang="en-US" sz="1200" dirty="0"/>
              <a:t>PPT </a:t>
            </a:r>
            <a:r>
              <a:rPr lang="en-US" sz="1200" dirty="0">
                <a:hlinkClick r:id="rId6"/>
              </a:rPr>
              <a:t>https://bit.ly/3ljNri5</a:t>
            </a:r>
            <a:endParaRPr lang="en-US" sz="1200" dirty="0"/>
          </a:p>
          <a:p>
            <a:r>
              <a:rPr lang="en-US" sz="1200" dirty="0"/>
              <a:t>Google Earth: </a:t>
            </a:r>
            <a:r>
              <a:rPr lang="en-US" sz="1200" dirty="0">
                <a:hlinkClick r:id="rId7"/>
              </a:rPr>
              <a:t>https://bit.ly/3hzKRSz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3554609" y="1105223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602" y="1252706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3578571" y="1323588"/>
            <a:ext cx="312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Introducing India: </a:t>
            </a:r>
            <a:r>
              <a:rPr lang="en-GB" sz="1200" dirty="0">
                <a:hlinkClick r:id="rId9"/>
              </a:rPr>
              <a:t>https://www.youtube.com/watch?v=q3iy6MhQNgI</a:t>
            </a:r>
            <a:endParaRPr lang="en-GB" sz="1200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7B2FFF-17F5-A04D-953B-EC53D2BD9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7610" y="3742861"/>
            <a:ext cx="387350" cy="3873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Incredible India - Introduction!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6A558C-C9AB-4D95-AE24-6AD9E89A46E0}"/>
              </a:ext>
            </a:extLst>
          </p:cNvPr>
          <p:cNvSpPr/>
          <p:nvPr/>
        </p:nvSpPr>
        <p:spPr>
          <a:xfrm>
            <a:off x="88646" y="2282662"/>
            <a:ext cx="6627060" cy="1396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765503E-F172-428F-9436-D0FE71A8F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6" y="2293156"/>
            <a:ext cx="348346" cy="3483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322BB4-0C8F-4D81-8D5A-349748A9EFDE}"/>
              </a:ext>
            </a:extLst>
          </p:cNvPr>
          <p:cNvSpPr txBox="1"/>
          <p:nvPr/>
        </p:nvSpPr>
        <p:spPr>
          <a:xfrm>
            <a:off x="436992" y="2282662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&amp; 2- Use your own knowledge to create a mind map showing what you already know about India. Now watch the Introducing India video and add any more information in a different colour.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0AC221-6A97-4ADA-93C8-B05E357B094C}"/>
              </a:ext>
            </a:extLst>
          </p:cNvPr>
          <p:cNvSpPr/>
          <p:nvPr/>
        </p:nvSpPr>
        <p:spPr>
          <a:xfrm>
            <a:off x="88646" y="3728241"/>
            <a:ext cx="6627060" cy="959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FFBB3E-71A7-4F1F-86A9-24E49D271B8D}"/>
              </a:ext>
            </a:extLst>
          </p:cNvPr>
          <p:cNvSpPr txBox="1"/>
          <p:nvPr/>
        </p:nvSpPr>
        <p:spPr>
          <a:xfrm>
            <a:off x="436992" y="3728241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3- Using the link to the maps, write a geographical description of the location of India.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6C92CF-9BFA-4998-822C-BF6991C16D9B}"/>
              </a:ext>
            </a:extLst>
          </p:cNvPr>
          <p:cNvSpPr/>
          <p:nvPr/>
        </p:nvSpPr>
        <p:spPr>
          <a:xfrm>
            <a:off x="88646" y="4739191"/>
            <a:ext cx="6627060" cy="680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57180B-A514-4645-BE8C-A5054338AB84}"/>
              </a:ext>
            </a:extLst>
          </p:cNvPr>
          <p:cNvSpPr txBox="1"/>
          <p:nvPr/>
        </p:nvSpPr>
        <p:spPr>
          <a:xfrm>
            <a:off x="436992" y="4739191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4- Looking at the results of the questionnaire, what 2 questions have you chosen to research? Were the majority of people questioned correct or not?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20A9CB-B8BE-42F6-A0D7-CFA05050126E}"/>
              </a:ext>
            </a:extLst>
          </p:cNvPr>
          <p:cNvSpPr/>
          <p:nvPr/>
        </p:nvSpPr>
        <p:spPr>
          <a:xfrm>
            <a:off x="88646" y="5471629"/>
            <a:ext cx="6627060" cy="3405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CA712-0B45-4465-98C8-22BD746D8CF9}"/>
              </a:ext>
            </a:extLst>
          </p:cNvPr>
          <p:cNvSpPr txBox="1"/>
          <p:nvPr/>
        </p:nvSpPr>
        <p:spPr>
          <a:xfrm>
            <a:off x="436992" y="5471629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5- Now you have chosen your 2 questions, you must draw 2 DIFFERENT types of graphs to present the data.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8F3CF7-3DDA-4DDF-9675-AF595E44992A}"/>
              </a:ext>
            </a:extLst>
          </p:cNvPr>
          <p:cNvSpPr/>
          <p:nvPr/>
        </p:nvSpPr>
        <p:spPr>
          <a:xfrm>
            <a:off x="142294" y="5912489"/>
            <a:ext cx="3218285" cy="2889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0F6C97-A6F0-41E5-81A1-0BA6D33747BC}"/>
              </a:ext>
            </a:extLst>
          </p:cNvPr>
          <p:cNvSpPr/>
          <p:nvPr/>
        </p:nvSpPr>
        <p:spPr>
          <a:xfrm>
            <a:off x="3412481" y="5912489"/>
            <a:ext cx="3218285" cy="2889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48346E-9DC9-406A-A3AC-8730B7863CAF}"/>
              </a:ext>
            </a:extLst>
          </p:cNvPr>
          <p:cNvSpPr txBox="1"/>
          <p:nvPr/>
        </p:nvSpPr>
        <p:spPr>
          <a:xfrm>
            <a:off x="142294" y="5925502"/>
            <a:ext cx="676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Graph 1: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25DD3B-3D05-4C78-994C-82E68233F72A}"/>
              </a:ext>
            </a:extLst>
          </p:cNvPr>
          <p:cNvSpPr txBox="1"/>
          <p:nvPr/>
        </p:nvSpPr>
        <p:spPr>
          <a:xfrm>
            <a:off x="3423277" y="5925502"/>
            <a:ext cx="676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Graph 2: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B396CADF-489F-429A-80E1-38B5B0BBE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7610" y="9002153"/>
            <a:ext cx="387350" cy="38735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ABF57FE-D688-49DA-95D3-7E6DD7B55F7F}"/>
              </a:ext>
            </a:extLst>
          </p:cNvPr>
          <p:cNvSpPr/>
          <p:nvPr/>
        </p:nvSpPr>
        <p:spPr>
          <a:xfrm>
            <a:off x="88646" y="8916191"/>
            <a:ext cx="6627060" cy="923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4DEC88-63D9-43BE-AAC0-C36FC9C07CD8}"/>
              </a:ext>
            </a:extLst>
          </p:cNvPr>
          <p:cNvSpPr txBox="1"/>
          <p:nvPr/>
        </p:nvSpPr>
        <p:spPr>
          <a:xfrm>
            <a:off x="439214" y="8916191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6- Using your graphs you have completed above, describe and explain people’s general knowledge of India. Is it correct? Why do you think this is the case?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EC160AE-09BA-42DE-B3DE-6998F02560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93987" y="4764858"/>
            <a:ext cx="420276" cy="5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lhi: Research to focus on improving traffic management in capital | The  Indian Express">
            <a:extLst>
              <a:ext uri="{FF2B5EF4-FFF2-40B4-BE49-F238E27FC236}">
                <a16:creationId xmlns:a16="http://schemas.microsoft.com/office/drawing/2014/main" id="{9DCDE9E8-5143-4BEA-9DA9-FA289904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600"/>
            <a:ext cx="1975405" cy="10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malayas - Wikipedia">
            <a:extLst>
              <a:ext uri="{FF2B5EF4-FFF2-40B4-BE49-F238E27FC236}">
                <a16:creationId xmlns:a16="http://schemas.microsoft.com/office/drawing/2014/main" id="{6CF7A9EA-C33A-4B4D-BF85-E8BA952F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0" y="-3031"/>
            <a:ext cx="2079070" cy="11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078500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4" y="1161033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892547" y="1307592"/>
            <a:ext cx="283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Human &amp; physical features: </a:t>
            </a:r>
            <a:r>
              <a:rPr lang="en-GB" sz="1200" dirty="0">
                <a:hlinkClick r:id="rId6"/>
              </a:rPr>
              <a:t>https://bit.ly/2YEznFT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4D52BC-B5A9-F24E-9BF7-EDB107514238}"/>
              </a:ext>
            </a:extLst>
          </p:cNvPr>
          <p:cNvSpPr txBox="1"/>
          <p:nvPr/>
        </p:nvSpPr>
        <p:spPr>
          <a:xfrm>
            <a:off x="498478" y="1436132"/>
            <a:ext cx="302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3D Geography – India: </a:t>
            </a:r>
            <a:r>
              <a:rPr lang="en-GB" sz="1200" dirty="0">
                <a:hlinkClick r:id="rId8"/>
              </a:rPr>
              <a:t>https://www.3dgeography.co.uk/geography-of-india</a:t>
            </a:r>
            <a:endParaRPr lang="en-GB" sz="1200" dirty="0"/>
          </a:p>
          <a:p>
            <a:r>
              <a:rPr lang="en-US" sz="1200" dirty="0"/>
              <a:t>Google Earth: </a:t>
            </a:r>
            <a:r>
              <a:rPr lang="en-US" sz="1200" dirty="0">
                <a:hlinkClick r:id="rId9"/>
              </a:rPr>
              <a:t>https://bit.ly/3hzKRSz</a:t>
            </a:r>
            <a:r>
              <a:rPr lang="en-US" sz="1200" dirty="0"/>
              <a:t>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3538EC-BE80-1742-A9D4-CA83C849A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39958"/>
              </p:ext>
            </p:extLst>
          </p:nvPr>
        </p:nvGraphicFramePr>
        <p:xfrm>
          <a:off x="244480" y="3342451"/>
          <a:ext cx="6222996" cy="1296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845">
                  <a:extLst>
                    <a:ext uri="{9D8B030D-6E8A-4147-A177-3AD203B41FA5}">
                      <a16:colId xmlns:a16="http://schemas.microsoft.com/office/drawing/2014/main" val="1988827456"/>
                    </a:ext>
                  </a:extLst>
                </a:gridCol>
                <a:gridCol w="3105151">
                  <a:extLst>
                    <a:ext uri="{9D8B030D-6E8A-4147-A177-3AD203B41FA5}">
                      <a16:colId xmlns:a16="http://schemas.microsoft.com/office/drawing/2014/main" val="2153098194"/>
                    </a:ext>
                  </a:extLst>
                </a:gridCol>
              </a:tblGrid>
              <a:tr h="1724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Human Features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Physical Features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83823"/>
                  </a:ext>
                </a:extLst>
              </a:tr>
              <a:tr h="105255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35817"/>
                  </a:ext>
                </a:extLst>
              </a:tr>
            </a:tbl>
          </a:graphicData>
        </a:graphic>
      </p:graphicFrame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41031" y="2925179"/>
            <a:ext cx="357447" cy="357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D35621-6DB4-2147-AAB5-53DD691A029F}"/>
              </a:ext>
            </a:extLst>
          </p:cNvPr>
          <p:cNvSpPr txBox="1"/>
          <p:nvPr/>
        </p:nvSpPr>
        <p:spPr>
          <a:xfrm>
            <a:off x="527050" y="2885967"/>
            <a:ext cx="609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1: Using the links above, complete the below table with all the human and physical features you can spot in India.</a:t>
            </a:r>
            <a:endParaRPr lang="en-US" sz="1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4CD561-BFB7-4CBE-BB86-ECB9023EC887}"/>
              </a:ext>
            </a:extLst>
          </p:cNvPr>
          <p:cNvSpPr/>
          <p:nvPr/>
        </p:nvSpPr>
        <p:spPr>
          <a:xfrm>
            <a:off x="4051300" y="0"/>
            <a:ext cx="2806700" cy="110296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2: What are the human and physical features of India?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4F5FCB-DBC4-465D-AA9C-59573C602DAC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Human and physical features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DE0629-E55A-4E5F-8CBD-6FC1D53349B9}"/>
              </a:ext>
            </a:extLst>
          </p:cNvPr>
          <p:cNvSpPr txBox="1"/>
          <p:nvPr/>
        </p:nvSpPr>
        <p:spPr>
          <a:xfrm>
            <a:off x="118399" y="2384364"/>
            <a:ext cx="6535664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Physical Geography</a:t>
            </a:r>
            <a:r>
              <a:rPr lang="en-US" sz="1000" dirty="0"/>
              <a:t> is about the Earth’s natural features (mountains, weather, rivers, etc.)</a:t>
            </a:r>
          </a:p>
          <a:p>
            <a:r>
              <a:rPr lang="en-US" sz="1000" b="1" dirty="0"/>
              <a:t>	Human Geography</a:t>
            </a:r>
            <a:r>
              <a:rPr lang="en-US" sz="1000" dirty="0"/>
              <a:t> is about how human activity affects or is influenced by the earth’s surface (cities, roads etc.)</a:t>
            </a:r>
            <a:endParaRPr lang="en-US" sz="1000" b="1" dirty="0"/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1A0F12B3-59B6-4B92-91EE-C14C8FEB5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35" y="2397124"/>
            <a:ext cx="390605" cy="3873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5DE7D9-49E3-4232-8A32-16F92BA86866}"/>
              </a:ext>
            </a:extLst>
          </p:cNvPr>
          <p:cNvSpPr/>
          <p:nvPr/>
        </p:nvSpPr>
        <p:spPr>
          <a:xfrm>
            <a:off x="118398" y="2885967"/>
            <a:ext cx="6533223" cy="1838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81AC070-CE5A-4120-9455-1835BB099A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43473" y="4810402"/>
            <a:ext cx="357447" cy="35744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B8E22BD-22F5-408E-87C7-2306726E4BB2}"/>
              </a:ext>
            </a:extLst>
          </p:cNvPr>
          <p:cNvSpPr txBox="1"/>
          <p:nvPr/>
        </p:nvSpPr>
        <p:spPr>
          <a:xfrm>
            <a:off x="555623" y="4849105"/>
            <a:ext cx="2720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&amp; 3: Using the maps, complete your own map with the human and physical features listed.</a:t>
            </a:r>
            <a:endParaRPr lang="en-US" sz="1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40CFEB-5673-47AF-8686-666A67424821}"/>
              </a:ext>
            </a:extLst>
          </p:cNvPr>
          <p:cNvSpPr/>
          <p:nvPr/>
        </p:nvSpPr>
        <p:spPr>
          <a:xfrm>
            <a:off x="120840" y="4771190"/>
            <a:ext cx="6533223" cy="5033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India: Free maps, free blank maps, free outline maps, free base maps">
            <a:extLst>
              <a:ext uri="{FF2B5EF4-FFF2-40B4-BE49-F238E27FC236}">
                <a16:creationId xmlns:a16="http://schemas.microsoft.com/office/drawing/2014/main" id="{F16CA30B-E19E-4F0F-864E-DBC20E766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5385" r="829"/>
          <a:stretch/>
        </p:blipFill>
        <p:spPr bwMode="auto">
          <a:xfrm>
            <a:off x="195265" y="5335047"/>
            <a:ext cx="3657596" cy="4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6C377-D4A3-4A4A-B221-0C56BA38B8C7}"/>
              </a:ext>
            </a:extLst>
          </p:cNvPr>
          <p:cNvSpPr/>
          <p:nvPr/>
        </p:nvSpPr>
        <p:spPr>
          <a:xfrm>
            <a:off x="3892547" y="4782287"/>
            <a:ext cx="2730502" cy="135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Physical:</a:t>
            </a: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Himalayas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Thar desert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Ganges, Bay of Bengal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 Ocean, The Godavari River, The Mahanadi River, The Arabian Sea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Human:</a:t>
            </a: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red dot to locate and label the major cities: New Delhi, Kolkata, Mumbai, Bangalore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Bhopal, Srinagar, Chennai 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805C02-0414-492B-917A-1988C48B9A1C}"/>
              </a:ext>
            </a:extLst>
          </p:cNvPr>
          <p:cNvSpPr txBox="1"/>
          <p:nvPr/>
        </p:nvSpPr>
        <p:spPr>
          <a:xfrm>
            <a:off x="4341888" y="6126147"/>
            <a:ext cx="232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4: Using the map you have just created, you must describe AND explain why these features are found where they are.</a:t>
            </a:r>
            <a:endParaRPr lang="en-US" sz="1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4E1F43-DA84-44D2-AB4B-5A6953A9FB96}"/>
              </a:ext>
            </a:extLst>
          </p:cNvPr>
          <p:cNvSpPr/>
          <p:nvPr/>
        </p:nvSpPr>
        <p:spPr>
          <a:xfrm>
            <a:off x="3927286" y="6138556"/>
            <a:ext cx="2679159" cy="3619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BAD2BA4A-C06A-4165-BB16-3ABCCA6E90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955863" y="6219540"/>
            <a:ext cx="366213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w India's farmers hope to outsmart the monsoons - CSMonitor.com">
            <a:extLst>
              <a:ext uri="{FF2B5EF4-FFF2-40B4-BE49-F238E27FC236}">
                <a16:creationId xmlns:a16="http://schemas.microsoft.com/office/drawing/2014/main" id="{B497F246-C698-4CAF-A654-0C35394D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20" y="2811"/>
            <a:ext cx="1720780" cy="11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oods, landslides kill 511 in India's monsoon season | Daily Sabah">
            <a:extLst>
              <a:ext uri="{FF2B5EF4-FFF2-40B4-BE49-F238E27FC236}">
                <a16:creationId xmlns:a16="http://schemas.microsoft.com/office/drawing/2014/main" id="{90333099-65C1-4F3D-A9D5-EE33F39A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5"/>
            <a:ext cx="2336800" cy="10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20701" y="1062676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1" y="1180358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3765552" y="107412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2" y="1137487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3765552" y="1290760"/>
            <a:ext cx="309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Monsoon: </a:t>
            </a:r>
            <a:r>
              <a:rPr lang="en-GB" sz="1200" dirty="0">
                <a:hlinkClick r:id="rId6"/>
              </a:rPr>
              <a:t>https://www.youtube.com/watch?v=s1nRsGcQSJY</a:t>
            </a:r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A7BF2F-571D-484D-8709-D5BC0BD79384}"/>
              </a:ext>
            </a:extLst>
          </p:cNvPr>
          <p:cNvSpPr/>
          <p:nvPr/>
        </p:nvSpPr>
        <p:spPr>
          <a:xfrm>
            <a:off x="4051300" y="0"/>
            <a:ext cx="2806700" cy="110296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3: What is the Monsoon Season and how does it impact India?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7F1397-CE5F-4380-A68B-F84CEE1EC53C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The Monsoon Season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EA9F48-D076-4D71-A26C-EDC6404D97A4}"/>
              </a:ext>
            </a:extLst>
          </p:cNvPr>
          <p:cNvSpPr txBox="1"/>
          <p:nvPr/>
        </p:nvSpPr>
        <p:spPr>
          <a:xfrm>
            <a:off x="520701" y="1290760"/>
            <a:ext cx="309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Monsoon:</a:t>
            </a:r>
          </a:p>
          <a:p>
            <a:r>
              <a:rPr lang="en-US" sz="1200" dirty="0">
                <a:hlinkClick r:id="rId7"/>
              </a:rPr>
              <a:t>https://bit.ly/31yFy0j</a:t>
            </a:r>
            <a:r>
              <a:rPr lang="en-US" sz="1200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6657A-9C42-42C2-98ED-F562298C6801}"/>
              </a:ext>
            </a:extLst>
          </p:cNvPr>
          <p:cNvSpPr/>
          <p:nvPr/>
        </p:nvSpPr>
        <p:spPr>
          <a:xfrm>
            <a:off x="88646" y="1898016"/>
            <a:ext cx="6627060" cy="2978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75E2AA8B-79BD-4394-A32B-C4BE075F1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" y="1908511"/>
            <a:ext cx="348346" cy="3483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C425D6E-CE62-42ED-B87D-7D38FE9702C6}"/>
              </a:ext>
            </a:extLst>
          </p:cNvPr>
          <p:cNvSpPr txBox="1"/>
          <p:nvPr/>
        </p:nvSpPr>
        <p:spPr>
          <a:xfrm>
            <a:off x="436992" y="1898017"/>
            <a:ext cx="627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Watch the video clip on the Monsoon and answer the following questions. You will need to pause as you go through to write down the answers!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70450-B3FB-40D3-B471-B7A9DF0F1DB0}"/>
              </a:ext>
            </a:extLst>
          </p:cNvPr>
          <p:cNvSpPr/>
          <p:nvPr/>
        </p:nvSpPr>
        <p:spPr>
          <a:xfrm>
            <a:off x="88646" y="2298127"/>
            <a:ext cx="6627060" cy="455509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reaches the northern hemisphere in May/June?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Where is the monsoon centred?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Which part of India is Udaipur in?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month do temperatures start to rise?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month does monsoon season start?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is the big difference between the land ad the sea that causes the monsoon to start?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happens to air when it heats up?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What do the monsoon winds carry in land?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How much of India’s rain arrives during this season?</a:t>
            </a:r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endParaRPr lang="en-GB" sz="1000" dirty="0"/>
          </a:p>
          <a:p>
            <a:pPr marL="342900" indent="-342900">
              <a:buFont typeface="+mj-lt"/>
              <a:buAutoNum type="arabicPeriod"/>
            </a:pPr>
            <a:r>
              <a:rPr lang="en-GB" sz="1000" dirty="0"/>
              <a:t>How far does the monsoon system spread?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7744AC-2BEC-4E7C-9792-F22444DE0EE9}"/>
              </a:ext>
            </a:extLst>
          </p:cNvPr>
          <p:cNvSpPr/>
          <p:nvPr/>
        </p:nvSpPr>
        <p:spPr>
          <a:xfrm>
            <a:off x="93987" y="4932925"/>
            <a:ext cx="4414515" cy="4871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10E8DD-626D-44DF-B0CA-927830F5F350}"/>
              </a:ext>
            </a:extLst>
          </p:cNvPr>
          <p:cNvSpPr txBox="1"/>
          <p:nvPr/>
        </p:nvSpPr>
        <p:spPr>
          <a:xfrm>
            <a:off x="442333" y="4932926"/>
            <a:ext cx="300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2- Using the climate graph, complete the data table for </a:t>
            </a:r>
            <a:r>
              <a:rPr lang="en-US" sz="1000" b="1" dirty="0" err="1"/>
              <a:t>Shillong</a:t>
            </a:r>
            <a:r>
              <a:rPr lang="en-US" sz="1000" b="1" dirty="0"/>
              <a:t>, India.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A039BF2-1D9A-41C7-8876-AACE77B0DB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99328" y="4958593"/>
            <a:ext cx="420276" cy="569082"/>
          </a:xfrm>
          <a:prstGeom prst="rect">
            <a:avLst/>
          </a:prstGeom>
        </p:spPr>
      </p:pic>
      <p:pic>
        <p:nvPicPr>
          <p:cNvPr id="3078" name="Picture 6" descr="Climate graph // Weather by Month, Shillong">
            <a:extLst>
              <a:ext uri="{FF2B5EF4-FFF2-40B4-BE49-F238E27FC236}">
                <a16:creationId xmlns:a16="http://schemas.microsoft.com/office/drawing/2014/main" id="{330B80A0-D6FB-4E21-8E26-E2C1B73C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733321"/>
            <a:ext cx="4047868" cy="30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3883C15-6697-4849-B0A9-326EAA75B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48641"/>
              </p:ext>
            </p:extLst>
          </p:nvPr>
        </p:nvGraphicFramePr>
        <p:xfrm>
          <a:off x="88647" y="5491138"/>
          <a:ext cx="4419855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53">
                  <a:extLst>
                    <a:ext uri="{9D8B030D-6E8A-4147-A177-3AD203B41FA5}">
                      <a16:colId xmlns:a16="http://schemas.microsoft.com/office/drawing/2014/main" val="168001536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67818136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334180173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3647352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39566792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45385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00486356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71009011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587474074"/>
                    </a:ext>
                  </a:extLst>
                </a:gridCol>
                <a:gridCol w="288135">
                  <a:extLst>
                    <a:ext uri="{9D8B030D-6E8A-4147-A177-3AD203B41FA5}">
                      <a16:colId xmlns:a16="http://schemas.microsoft.com/office/drawing/2014/main" val="119363979"/>
                    </a:ext>
                  </a:extLst>
                </a:gridCol>
                <a:gridCol w="339989">
                  <a:extLst>
                    <a:ext uri="{9D8B030D-6E8A-4147-A177-3AD203B41FA5}">
                      <a16:colId xmlns:a16="http://schemas.microsoft.com/office/drawing/2014/main" val="1617180906"/>
                    </a:ext>
                  </a:extLst>
                </a:gridCol>
                <a:gridCol w="339989">
                  <a:extLst>
                    <a:ext uri="{9D8B030D-6E8A-4147-A177-3AD203B41FA5}">
                      <a16:colId xmlns:a16="http://schemas.microsoft.com/office/drawing/2014/main" val="1586907996"/>
                    </a:ext>
                  </a:extLst>
                </a:gridCol>
                <a:gridCol w="339989">
                  <a:extLst>
                    <a:ext uri="{9D8B030D-6E8A-4147-A177-3AD203B41FA5}">
                      <a16:colId xmlns:a16="http://schemas.microsoft.com/office/drawing/2014/main" val="2201723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1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/>
                        <a:t>Temp (*c)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4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/>
                        <a:t>Rainfall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71392"/>
                  </a:ext>
                </a:extLst>
              </a:tr>
            </a:tbl>
          </a:graphicData>
        </a:graphic>
      </p:graphicFrame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7A6208CC-A405-4721-9FB7-70A4BFA575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564494" y="4945686"/>
            <a:ext cx="387350" cy="38735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F2A2B1-BB58-4D10-B67D-94CC7FBE6BBA}"/>
              </a:ext>
            </a:extLst>
          </p:cNvPr>
          <p:cNvSpPr/>
          <p:nvPr/>
        </p:nvSpPr>
        <p:spPr>
          <a:xfrm>
            <a:off x="4546764" y="4932926"/>
            <a:ext cx="2168942" cy="243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95CA85-468B-419C-A692-8B0F6E949736}"/>
              </a:ext>
            </a:extLst>
          </p:cNvPr>
          <p:cNvSpPr txBox="1"/>
          <p:nvPr/>
        </p:nvSpPr>
        <p:spPr>
          <a:xfrm>
            <a:off x="4875978" y="4932925"/>
            <a:ext cx="187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3- Impacts of the monsoon season.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44406AB-F79E-4605-BC70-E4C203A126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564494" y="7422390"/>
            <a:ext cx="387350" cy="3873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A06DCEC-A189-4306-BF10-0464870225C0}"/>
              </a:ext>
            </a:extLst>
          </p:cNvPr>
          <p:cNvSpPr/>
          <p:nvPr/>
        </p:nvSpPr>
        <p:spPr>
          <a:xfrm>
            <a:off x="4546764" y="7409630"/>
            <a:ext cx="2168942" cy="243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686D6E-56AB-43A3-B8E6-D1CE28525403}"/>
              </a:ext>
            </a:extLst>
          </p:cNvPr>
          <p:cNvSpPr txBox="1"/>
          <p:nvPr/>
        </p:nvSpPr>
        <p:spPr>
          <a:xfrm>
            <a:off x="4875979" y="7409629"/>
            <a:ext cx="183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Plenary - What is the most significant impact? Why?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galore - Wikipedia">
            <a:extLst>
              <a:ext uri="{FF2B5EF4-FFF2-40B4-BE49-F238E27FC236}">
                <a16:creationId xmlns:a16="http://schemas.microsoft.com/office/drawing/2014/main" id="{B1F0B370-363B-47E8-A993-DC164F65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0" y="-3032"/>
            <a:ext cx="1998660" cy="11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Tour of the Dharavi Slum in Mumbai, India | Earth Trekkers">
            <a:extLst>
              <a:ext uri="{FF2B5EF4-FFF2-40B4-BE49-F238E27FC236}">
                <a16:creationId xmlns:a16="http://schemas.microsoft.com/office/drawing/2014/main" id="{361AD5D6-768C-433F-83DC-CCA6C57B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08" y="0"/>
            <a:ext cx="2071913" cy="11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3538EC-BE80-1742-A9D4-CA83C849A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6375"/>
              </p:ext>
            </p:extLst>
          </p:nvPr>
        </p:nvGraphicFramePr>
        <p:xfrm>
          <a:off x="95415" y="3077336"/>
          <a:ext cx="6613521" cy="3577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486">
                  <a:extLst>
                    <a:ext uri="{9D8B030D-6E8A-4147-A177-3AD203B41FA5}">
                      <a16:colId xmlns:a16="http://schemas.microsoft.com/office/drawing/2014/main" val="224874621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988827456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153098194"/>
                    </a:ext>
                  </a:extLst>
                </a:gridCol>
              </a:tblGrid>
              <a:tr h="7697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Individual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Positive impacts of globalisation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Negative impacts of globalisation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83823"/>
                  </a:ext>
                </a:extLst>
              </a:tr>
              <a:tr h="56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r>
                        <a:rPr lang="en-GB" sz="1000" dirty="0"/>
                        <a:t>Hotel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35817"/>
                  </a:ext>
                </a:extLst>
              </a:tr>
              <a:tr h="56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r>
                        <a:rPr lang="en-GB" sz="1000" dirty="0"/>
                        <a:t>Call centre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33484"/>
                  </a:ext>
                </a:extLst>
              </a:tr>
              <a:tr h="56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r>
                        <a:rPr lang="en-GB" sz="1000" dirty="0"/>
                        <a:t>Steel fixer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10969"/>
                  </a:ext>
                </a:extLst>
              </a:tr>
              <a:tr h="56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r>
                        <a:rPr lang="en-GB" sz="1000" baseline="0" dirty="0"/>
                        <a:t>Property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59302"/>
                  </a:ext>
                </a:extLst>
              </a:tr>
              <a:tr h="56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r>
                        <a:rPr lang="en-GB" sz="1000" baseline="0" dirty="0"/>
                        <a:t>Taxi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</a:pPr>
                      <a:endParaRPr lang="en-GB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0729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471156" y="114244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88" y="1152176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504238" y="1362422"/>
            <a:ext cx="334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Globalisation:</a:t>
            </a:r>
          </a:p>
          <a:p>
            <a:r>
              <a:rPr lang="en-GB" sz="1200" dirty="0">
                <a:hlinkClick r:id="rId6"/>
              </a:rPr>
              <a:t>https://www.youtube.com/watch?v=ZNejKHKSbl0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9249E-4CEE-4FC5-882B-6DC4CE3A5F46}"/>
              </a:ext>
            </a:extLst>
          </p:cNvPr>
          <p:cNvSpPr/>
          <p:nvPr/>
        </p:nvSpPr>
        <p:spPr>
          <a:xfrm>
            <a:off x="4051300" y="0"/>
            <a:ext cx="2806700" cy="110296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4: Has globalisation been positive or negative for India?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30BB2-8E8B-4040-9DCA-23DD3F82BFA8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Globalisation in India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B36822-C6F3-45F1-8EF1-0FE6DA1A2E63}"/>
              </a:ext>
            </a:extLst>
          </p:cNvPr>
          <p:cNvSpPr/>
          <p:nvPr/>
        </p:nvSpPr>
        <p:spPr>
          <a:xfrm>
            <a:off x="88646" y="1824087"/>
            <a:ext cx="6627060" cy="83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9287548-626B-4C8A-A357-2266A8D0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" y="1834581"/>
            <a:ext cx="348346" cy="3483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737968-F93F-4E85-8F8C-262A24BC67C4}"/>
              </a:ext>
            </a:extLst>
          </p:cNvPr>
          <p:cNvSpPr txBox="1"/>
          <p:nvPr/>
        </p:nvSpPr>
        <p:spPr>
          <a:xfrm>
            <a:off x="436992" y="1824087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is your definition of globalisation?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0DCCA5-90ED-41D3-A6D7-7A69FC8F0CF3}"/>
              </a:ext>
            </a:extLst>
          </p:cNvPr>
          <p:cNvSpPr/>
          <p:nvPr/>
        </p:nvSpPr>
        <p:spPr>
          <a:xfrm>
            <a:off x="88646" y="2758030"/>
            <a:ext cx="6627060" cy="3985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77F980-0637-4DEB-B76E-6F7FAB3B2771}"/>
              </a:ext>
            </a:extLst>
          </p:cNvPr>
          <p:cNvSpPr txBox="1"/>
          <p:nvPr/>
        </p:nvSpPr>
        <p:spPr>
          <a:xfrm>
            <a:off x="442332" y="2773220"/>
            <a:ext cx="627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Using the interviews, complete the following table.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2B9297-7DF6-48ED-A9F3-F941842F56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116888" y="2831811"/>
            <a:ext cx="420276" cy="56908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455F56-9E28-4C29-AF08-6C1F35167C12}"/>
              </a:ext>
            </a:extLst>
          </p:cNvPr>
          <p:cNvGrpSpPr/>
          <p:nvPr/>
        </p:nvGrpSpPr>
        <p:grpSpPr>
          <a:xfrm>
            <a:off x="1153237" y="6938205"/>
            <a:ext cx="4846223" cy="1415596"/>
            <a:chOff x="323529" y="260646"/>
            <a:chExt cx="6264695" cy="23210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F8E8D6-CE67-459E-B1CA-F8EBD3944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14"/>
            <a:stretch/>
          </p:blipFill>
          <p:spPr>
            <a:xfrm>
              <a:off x="323529" y="260648"/>
              <a:ext cx="2592287" cy="23210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41425E8-51B6-4828-AFD3-082FD3969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2" r="35715"/>
            <a:stretch/>
          </p:blipFill>
          <p:spPr>
            <a:xfrm>
              <a:off x="2771800" y="260647"/>
              <a:ext cx="1296144" cy="232101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20BE1A9-B9E5-4BA2-A325-2AB8E5146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/>
            <a:stretch/>
          </p:blipFill>
          <p:spPr>
            <a:xfrm>
              <a:off x="4067944" y="260646"/>
              <a:ext cx="2520280" cy="2321015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4089032-9669-403D-8302-B0B8ECD8A4A4}"/>
              </a:ext>
            </a:extLst>
          </p:cNvPr>
          <p:cNvSpPr/>
          <p:nvPr/>
        </p:nvSpPr>
        <p:spPr>
          <a:xfrm>
            <a:off x="175577" y="7361833"/>
            <a:ext cx="682963" cy="3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Most happy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888C48-16EC-4353-A31A-D10B10AAAE1E}"/>
              </a:ext>
            </a:extLst>
          </p:cNvPr>
          <p:cNvSpPr/>
          <p:nvPr/>
        </p:nvSpPr>
        <p:spPr>
          <a:xfrm>
            <a:off x="6041693" y="7180670"/>
            <a:ext cx="6587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Least happy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49902E-4245-457A-A849-5CCA0F8585E9}"/>
              </a:ext>
            </a:extLst>
          </p:cNvPr>
          <p:cNvCxnSpPr>
            <a:cxnSpLocks/>
          </p:cNvCxnSpPr>
          <p:nvPr/>
        </p:nvCxnSpPr>
        <p:spPr>
          <a:xfrm>
            <a:off x="752491" y="7553391"/>
            <a:ext cx="6318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620248-9EF2-4AA5-B02A-BE8F508E3EC4}"/>
              </a:ext>
            </a:extLst>
          </p:cNvPr>
          <p:cNvCxnSpPr/>
          <p:nvPr/>
        </p:nvCxnSpPr>
        <p:spPr>
          <a:xfrm flipH="1">
            <a:off x="5803044" y="7571490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53A632-59E9-4062-9C28-FEB902584411}"/>
              </a:ext>
            </a:extLst>
          </p:cNvPr>
          <p:cNvSpPr txBox="1"/>
          <p:nvPr/>
        </p:nvSpPr>
        <p:spPr>
          <a:xfrm>
            <a:off x="553015" y="6796240"/>
            <a:ext cx="61626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3: Use the washing to put the people in order from most to least happy.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Why have you put them in this order? Justify your answer with facts!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C98DAC-96AF-4E54-B6B9-A091F89804C8}"/>
              </a:ext>
            </a:extLst>
          </p:cNvPr>
          <p:cNvSpPr/>
          <p:nvPr/>
        </p:nvSpPr>
        <p:spPr>
          <a:xfrm>
            <a:off x="90088" y="6796302"/>
            <a:ext cx="6625618" cy="2068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75ACC18A-CF83-4EA8-A46A-0D18222E0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7511" y="6847043"/>
            <a:ext cx="366213" cy="35744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3BCEABE-49E4-4329-A15B-A16252118586}"/>
              </a:ext>
            </a:extLst>
          </p:cNvPr>
          <p:cNvSpPr/>
          <p:nvPr/>
        </p:nvSpPr>
        <p:spPr>
          <a:xfrm>
            <a:off x="90088" y="8915340"/>
            <a:ext cx="6625618" cy="958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CE146CB-8752-41BF-A136-5DFCF6B82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6888" y="8962626"/>
            <a:ext cx="366213" cy="35744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A010F85-5C59-4E13-94BA-6D97C3D18967}"/>
              </a:ext>
            </a:extLst>
          </p:cNvPr>
          <p:cNvSpPr txBox="1"/>
          <p:nvPr/>
        </p:nvSpPr>
        <p:spPr>
          <a:xfrm>
            <a:off x="517058" y="8933046"/>
            <a:ext cx="627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Overall, do you think globalisation is a positive or a negative thing for India? You must give evidence to justify your answer.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6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a to overtake Japan to become third largest economy in 2025 - The  Financial Express">
            <a:extLst>
              <a:ext uri="{FF2B5EF4-FFF2-40B4-BE49-F238E27FC236}">
                <a16:creationId xmlns:a16="http://schemas.microsoft.com/office/drawing/2014/main" id="{0E7345DC-7440-4454-8D57-A5FB63B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5: How has globalisation impacted India’s importance in the world?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48561" y="109421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" y="1156316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60457" y="1298724"/>
            <a:ext cx="331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India’s importance: </a:t>
            </a:r>
            <a:r>
              <a:rPr lang="en-GB" sz="1200" dirty="0">
                <a:hlinkClick r:id="rId4"/>
              </a:rPr>
              <a:t>https://www.youtube.com/watch?v=zD4-a186x64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40970-6EBF-43FE-A979-2EB45B460EAD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India’s global importance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40904A-0DD0-49E2-9576-7C37BB573C74}"/>
              </a:ext>
            </a:extLst>
          </p:cNvPr>
          <p:cNvSpPr/>
          <p:nvPr/>
        </p:nvSpPr>
        <p:spPr>
          <a:xfrm>
            <a:off x="88646" y="1952194"/>
            <a:ext cx="6627060" cy="86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74F44123-4630-43AC-B7CC-B93BFD44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" y="1962688"/>
            <a:ext cx="348346" cy="3483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8079C43-31C4-4379-967E-EF67D6BA9E72}"/>
              </a:ext>
            </a:extLst>
          </p:cNvPr>
          <p:cNvSpPr txBox="1"/>
          <p:nvPr/>
        </p:nvSpPr>
        <p:spPr>
          <a:xfrm>
            <a:off x="436992" y="1952194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Why is India increasing in importance within the world? Mind map here!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3A982C95-AEFE-4997-A907-4C522639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68" y="3349256"/>
            <a:ext cx="990853" cy="13388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6.2million Indian tourists holiday abroad every year. This is increasing by 15% annually. 700,000 visited the UK in 2006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D619E6DF-894C-4AE2-A739-62D8C2F1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80" y="3191014"/>
            <a:ext cx="2843743" cy="6463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 India has signed many international treaties or agreements to make the world safer. It is the world’s second largest contributor to UN peace keeping forces with 10,000 troops. 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9449B26F-551F-47D7-B96D-6C5703BC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910" y="3891404"/>
            <a:ext cx="1717814" cy="7848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latin typeface="Arial" panose="020B0604020202020204" pitchFamily="34" charset="0"/>
              </a:rPr>
              <a:t>The success of hi-tech industries has seen large numbers of Indians return, in what is being called the ‘brain gain’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C3D7EC23-1EDD-44D6-BCCC-2D54BD09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836" y="3052515"/>
            <a:ext cx="2483660" cy="7848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Millions of tourists visit India for its scenery, food, spirituality and more. In 2006, more than 150,000 medical tourists who flew in for lipo-suction and open heart surgery for a fraction of what they would pay at home. 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1FBC31E7-95B4-48AE-B7AA-80C73B55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86" y="3891523"/>
            <a:ext cx="1717814" cy="7848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India buys goods and services from other countries. Gucci, Chanel and Giorgio Armani fashion imports are rising by 11% a year.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AC90707-DA35-43D3-9795-E3FDBA37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68" y="4739363"/>
            <a:ext cx="6395955" cy="3693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Millions of Indians live in other countries. 2.5 million live in the US. One in nine Indian Americans is a millionaire – that’s 10% of America’s millionaires..</a:t>
            </a: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F0A7FBEF-B2D1-4DBE-B6E8-71FA9759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69" y="5159974"/>
            <a:ext cx="6410693" cy="2308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India sells goods and services to other countries. Its firms spent over $7billion buying-out foreign companies in 2006. </a:t>
            </a: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DDDFEBA5-87BF-478E-97C9-C54218B75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81" y="3891523"/>
            <a:ext cx="1817920" cy="7848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Hundreds of foreign companies have set up outsourcing centres in India. 30 major firms from Lloyds TSB to Virgin Trains use Indian call-centres.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4FA6D-4075-4262-B234-9EFDAEBCA010}"/>
              </a:ext>
            </a:extLst>
          </p:cNvPr>
          <p:cNvSpPr/>
          <p:nvPr/>
        </p:nvSpPr>
        <p:spPr>
          <a:xfrm>
            <a:off x="85292" y="2894860"/>
            <a:ext cx="6625618" cy="2604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DAD774D2-039A-4082-B32B-3BB3CA41A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5949" y="2941500"/>
            <a:ext cx="366213" cy="3574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C3F6EEA-0019-403F-A3AD-060A81CD1934}"/>
              </a:ext>
            </a:extLst>
          </p:cNvPr>
          <p:cNvSpPr txBox="1"/>
          <p:nvPr/>
        </p:nvSpPr>
        <p:spPr>
          <a:xfrm>
            <a:off x="566119" y="2911920"/>
            <a:ext cx="627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Categorise the following statements: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2A5378-9146-4237-AEE2-B8D09D9771BD}"/>
              </a:ext>
            </a:extLst>
          </p:cNvPr>
          <p:cNvSpPr txBox="1"/>
          <p:nvPr/>
        </p:nvSpPr>
        <p:spPr>
          <a:xfrm>
            <a:off x="118398" y="5560249"/>
            <a:ext cx="6625617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MNC (Multi-national company): </a:t>
            </a:r>
            <a:r>
              <a:rPr lang="en-GB" altLang="en-US" sz="1000" dirty="0"/>
              <a:t>A company that has businesses in many different locations across the globe.  </a:t>
            </a:r>
          </a:p>
          <a:p>
            <a:r>
              <a:rPr lang="en-GB" altLang="en-US" sz="1000" dirty="0"/>
              <a:t>	A Multinational company is recognised everywhere around the world e.g. McDonald’s, Nike, Apple</a:t>
            </a:r>
          </a:p>
        </p:txBody>
      </p:sp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FF94E5BA-E2B1-4F74-A972-2DD8A6547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35" y="5573009"/>
            <a:ext cx="395981" cy="38735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93E03D1-1AD2-4C48-80BE-C60E2E1F8C37}"/>
              </a:ext>
            </a:extLst>
          </p:cNvPr>
          <p:cNvSpPr/>
          <p:nvPr/>
        </p:nvSpPr>
        <p:spPr>
          <a:xfrm>
            <a:off x="116191" y="6010714"/>
            <a:ext cx="6625618" cy="6673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66AD28B-D15F-49C8-A2EB-768E37968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2991" y="6057999"/>
            <a:ext cx="366213" cy="35744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F0A6B82-8B2A-49CC-BA13-6C9B96FA6B52}"/>
              </a:ext>
            </a:extLst>
          </p:cNvPr>
          <p:cNvSpPr txBox="1"/>
          <p:nvPr/>
        </p:nvSpPr>
        <p:spPr>
          <a:xfrm>
            <a:off x="543161" y="6028419"/>
            <a:ext cx="6273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How are MNCs appealing to their customers in India?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9ED5C0-B097-46EA-9CB4-9DB5FD325105}"/>
              </a:ext>
            </a:extLst>
          </p:cNvPr>
          <p:cNvSpPr/>
          <p:nvPr/>
        </p:nvSpPr>
        <p:spPr>
          <a:xfrm>
            <a:off x="116191" y="6730696"/>
            <a:ext cx="3586615" cy="3137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CBBE5EC8-BC92-4892-8534-B562A094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2990" y="6777983"/>
            <a:ext cx="294001" cy="28696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ECC9DC6-6332-44EF-9BB7-9D57DF264DB9}"/>
              </a:ext>
            </a:extLst>
          </p:cNvPr>
          <p:cNvSpPr txBox="1"/>
          <p:nvPr/>
        </p:nvSpPr>
        <p:spPr>
          <a:xfrm>
            <a:off x="342901" y="6748402"/>
            <a:ext cx="3359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How is India attracting international business? Once you have categorized your points, use them to create a diamond 9 below.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55" name="Picture 9" descr="Image result for diamond 9 template">
            <a:extLst>
              <a:ext uri="{FF2B5EF4-FFF2-40B4-BE49-F238E27FC236}">
                <a16:creationId xmlns:a16="http://schemas.microsoft.com/office/drawing/2014/main" id="{431834F2-1E35-4C9E-B897-E7DB5C12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7500" r="22186" b="18748"/>
          <a:stretch>
            <a:fillRect/>
          </a:stretch>
        </p:blipFill>
        <p:spPr bwMode="auto">
          <a:xfrm>
            <a:off x="142990" y="7253776"/>
            <a:ext cx="3472604" cy="2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0F93555-F9E3-4459-A09D-304C1A9F155A}"/>
              </a:ext>
            </a:extLst>
          </p:cNvPr>
          <p:cNvSpPr/>
          <p:nvPr/>
        </p:nvSpPr>
        <p:spPr>
          <a:xfrm>
            <a:off x="3729605" y="6732596"/>
            <a:ext cx="3012204" cy="457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22E461-ADF7-4644-8552-9A6D48126CAD}"/>
              </a:ext>
            </a:extLst>
          </p:cNvPr>
          <p:cNvSpPr txBox="1"/>
          <p:nvPr/>
        </p:nvSpPr>
        <p:spPr>
          <a:xfrm>
            <a:off x="4163549" y="6777983"/>
            <a:ext cx="258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See separate PDF or Word Document for impacts of globalisation task.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937B80D-11EF-45FB-A31D-542538144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3854395" y="6764985"/>
            <a:ext cx="309154" cy="418615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D8E5942F-5BC4-40F2-80D6-60328EEC9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76199" y="7283515"/>
            <a:ext cx="387350" cy="38735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A4297C30-267F-49F3-8990-5E7A29BCD4B5}"/>
              </a:ext>
            </a:extLst>
          </p:cNvPr>
          <p:cNvSpPr/>
          <p:nvPr/>
        </p:nvSpPr>
        <p:spPr>
          <a:xfrm>
            <a:off x="3729605" y="7223480"/>
            <a:ext cx="2986101" cy="2625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82D409-92D0-44A6-BFFF-0BBE2602AEB5}"/>
              </a:ext>
            </a:extLst>
          </p:cNvPr>
          <p:cNvSpPr txBox="1"/>
          <p:nvPr/>
        </p:nvSpPr>
        <p:spPr>
          <a:xfrm>
            <a:off x="4099836" y="7222071"/>
            <a:ext cx="273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Plenary - What is the most important factor contributing to India’s growing success? Why?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Partnership Lights the Way for Indian Slums | PBA">
            <a:extLst>
              <a:ext uri="{FF2B5EF4-FFF2-40B4-BE49-F238E27FC236}">
                <a16:creationId xmlns:a16="http://schemas.microsoft.com/office/drawing/2014/main" id="{9C90C1B7-BA2C-44D9-AD19-521A6623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1300" cy="11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Lesson 6: What future challenges does India face?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412368" y="109691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127256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425450" y="1299162"/>
            <a:ext cx="6278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Rural to urban migration: </a:t>
            </a:r>
            <a:r>
              <a:rPr lang="en-US" sz="1100" dirty="0">
                <a:hlinkClick r:id="rId5"/>
              </a:rPr>
              <a:t>https://www.youtube.com/watch?v=FXmOJ-fYMyc</a:t>
            </a:r>
            <a:endParaRPr lang="en-US" sz="1100" dirty="0"/>
          </a:p>
          <a:p>
            <a:r>
              <a:rPr lang="en-US" sz="1100" dirty="0"/>
              <a:t>Kevin McCloud: Slumming It (Episode 1): </a:t>
            </a:r>
            <a:r>
              <a:rPr lang="en-US" sz="1100" dirty="0">
                <a:hlinkClick r:id="rId6"/>
              </a:rPr>
              <a:t>https://www.youtube.com/watch?v=Im0tHRs9Bng</a:t>
            </a:r>
            <a:r>
              <a:rPr lang="en-US" sz="1100" dirty="0"/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6DF150-A348-412C-ABEA-FFB0B6D25E69}"/>
              </a:ext>
            </a:extLst>
          </p:cNvPr>
          <p:cNvSpPr txBox="1"/>
          <p:nvPr/>
        </p:nvSpPr>
        <p:spPr>
          <a:xfrm>
            <a:off x="-3174" y="-3032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Future challenges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6D3FD8-D6AC-4F0B-949F-583D78309355}"/>
              </a:ext>
            </a:extLst>
          </p:cNvPr>
          <p:cNvSpPr/>
          <p:nvPr/>
        </p:nvSpPr>
        <p:spPr>
          <a:xfrm>
            <a:off x="88646" y="1734855"/>
            <a:ext cx="6627060" cy="86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C6E6CB-3313-4D16-A80E-D99F38B73A35}"/>
              </a:ext>
            </a:extLst>
          </p:cNvPr>
          <p:cNvSpPr txBox="1"/>
          <p:nvPr/>
        </p:nvSpPr>
        <p:spPr>
          <a:xfrm>
            <a:off x="436992" y="1734855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Describe and explain the changes in the Indian population since 1950.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C5FCA73-AEFA-48B8-BB40-14E242DDD3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142294" y="1757770"/>
            <a:ext cx="309154" cy="41861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55967B2-C642-4CCC-B587-C0951A3D9009}"/>
              </a:ext>
            </a:extLst>
          </p:cNvPr>
          <p:cNvSpPr/>
          <p:nvPr/>
        </p:nvSpPr>
        <p:spPr>
          <a:xfrm>
            <a:off x="88646" y="2722493"/>
            <a:ext cx="6627060" cy="86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0D964B-DCC7-463D-B343-300055C35128}"/>
              </a:ext>
            </a:extLst>
          </p:cNvPr>
          <p:cNvSpPr txBox="1"/>
          <p:nvPr/>
        </p:nvSpPr>
        <p:spPr>
          <a:xfrm>
            <a:off x="436992" y="2722493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Mind map the impacts of this population change.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3F6858B4-2A7F-4F36-9C1A-4BD262BD3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5949" y="2762776"/>
            <a:ext cx="366213" cy="35744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6E760A9-566C-450D-8B74-6EEDA1DDFF62}"/>
              </a:ext>
            </a:extLst>
          </p:cNvPr>
          <p:cNvSpPr/>
          <p:nvPr/>
        </p:nvSpPr>
        <p:spPr>
          <a:xfrm>
            <a:off x="77104" y="4010948"/>
            <a:ext cx="6627060" cy="86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83EBDA-7FDF-4842-BC17-27B842FDFD58}"/>
              </a:ext>
            </a:extLst>
          </p:cNvPr>
          <p:cNvSpPr txBox="1"/>
          <p:nvPr/>
        </p:nvSpPr>
        <p:spPr>
          <a:xfrm>
            <a:off x="425450" y="4010948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Watch the video and then explain what issues arise from mass rural to urban migration.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F791B8FA-CB06-496B-AF52-9E36BA880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4" y="4047526"/>
            <a:ext cx="387350" cy="3873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A5892E-E497-4C97-8043-40FAA02BC2FC}"/>
              </a:ext>
            </a:extLst>
          </p:cNvPr>
          <p:cNvSpPr txBox="1"/>
          <p:nvPr/>
        </p:nvSpPr>
        <p:spPr>
          <a:xfrm>
            <a:off x="88646" y="3666330"/>
            <a:ext cx="6615518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Rural to urban migration </a:t>
            </a:r>
            <a:r>
              <a:rPr lang="en-US" sz="1000" dirty="0"/>
              <a:t>is the movement of people from the countryside to the city areas of a particular country.</a:t>
            </a:r>
            <a:endParaRPr lang="en-US" sz="1000" b="1" dirty="0"/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AAA2C37-A7DD-4819-A1D6-2DB66FD12D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682" y="3679090"/>
            <a:ext cx="235423" cy="23346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6BD294F-9376-42FD-A17A-3508365FCDAA}"/>
              </a:ext>
            </a:extLst>
          </p:cNvPr>
          <p:cNvSpPr/>
          <p:nvPr/>
        </p:nvSpPr>
        <p:spPr>
          <a:xfrm>
            <a:off x="93860" y="4998586"/>
            <a:ext cx="6627060" cy="86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8810D8-115F-4797-9C3A-CC11CE95CC73}"/>
              </a:ext>
            </a:extLst>
          </p:cNvPr>
          <p:cNvSpPr txBox="1"/>
          <p:nvPr/>
        </p:nvSpPr>
        <p:spPr>
          <a:xfrm>
            <a:off x="442206" y="4998586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Time to focus on Mumbai – write a geographical description of where in India Mumbai is situated.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E5F65B5B-3984-4BC8-94DB-1FDF20BFA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1163" y="5038869"/>
            <a:ext cx="366213" cy="35744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F8771BC-5E37-4686-8C6D-7E121B93BC9D}"/>
              </a:ext>
            </a:extLst>
          </p:cNvPr>
          <p:cNvSpPr txBox="1"/>
          <p:nvPr/>
        </p:nvSpPr>
        <p:spPr>
          <a:xfrm>
            <a:off x="100188" y="5942371"/>
            <a:ext cx="6615518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	The formal economy </a:t>
            </a:r>
            <a:r>
              <a:rPr lang="en-US" sz="1000" dirty="0"/>
              <a:t>has workers that have legally binding contracts, regulations in the work place and pay tax to 	the government, for example, office workers, police officers, teachers.</a:t>
            </a:r>
          </a:p>
          <a:p>
            <a:r>
              <a:rPr lang="en-US" sz="1000" b="1" dirty="0"/>
              <a:t>The informal economy </a:t>
            </a:r>
            <a:r>
              <a:rPr lang="en-US" sz="1000" dirty="0"/>
              <a:t>is often low pay, no regulations of security, contract and do not pay any tax to the government. These people are often self-employed, for example, street venders and traders working within a slum area.</a:t>
            </a:r>
            <a:endParaRPr lang="en-US" sz="1000" b="1" dirty="0"/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FBD5EA1-CD67-45F4-86D2-B8A219A8E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899" y="5978912"/>
            <a:ext cx="332938" cy="33016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4505096-24CD-433B-9FF5-1192C760BB8A}"/>
              </a:ext>
            </a:extLst>
          </p:cNvPr>
          <p:cNvSpPr/>
          <p:nvPr/>
        </p:nvSpPr>
        <p:spPr>
          <a:xfrm>
            <a:off x="90108" y="6731575"/>
            <a:ext cx="6627060" cy="1060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813B68-5623-430C-8DE2-37B867B6584E}"/>
              </a:ext>
            </a:extLst>
          </p:cNvPr>
          <p:cNvSpPr txBox="1"/>
          <p:nvPr/>
        </p:nvSpPr>
        <p:spPr>
          <a:xfrm>
            <a:off x="438454" y="6731575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Watch the video and then explain what some of the main issues are about living in the slum area.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317611D-17D6-4902-831B-2C8DDF69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8" y="6768153"/>
            <a:ext cx="387350" cy="387350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9F7BF5C7-1246-4E3F-A270-CD7D611B9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718" y="7908990"/>
            <a:ext cx="387350" cy="3873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BF2EE48-EA08-4BEA-B088-BD1EF2B0B144}"/>
              </a:ext>
            </a:extLst>
          </p:cNvPr>
          <p:cNvSpPr/>
          <p:nvPr/>
        </p:nvSpPr>
        <p:spPr>
          <a:xfrm>
            <a:off x="77105" y="7848318"/>
            <a:ext cx="6638602" cy="2000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24BBD7-71B3-4FD6-875E-21FE914A78D9}"/>
              </a:ext>
            </a:extLst>
          </p:cNvPr>
          <p:cNvSpPr txBox="1"/>
          <p:nvPr/>
        </p:nvSpPr>
        <p:spPr>
          <a:xfrm>
            <a:off x="572076" y="7873311"/>
            <a:ext cx="613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Plenary - What is your opinion on the slum? What is their quality of life like? Think about it from their perspective rather than your own. Do you think the slum is a problem? If you do, who is the slum a problem for?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8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1530</Words>
  <Application>Microsoft Office PowerPoint</Application>
  <PresentationFormat>A4 Paper (210x297 mm)</PresentationFormat>
  <Paragraphs>197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Payne</dc:creator>
  <cp:lastModifiedBy>LFinn</cp:lastModifiedBy>
  <cp:revision>106</cp:revision>
  <dcterms:created xsi:type="dcterms:W3CDTF">2020-03-22T17:19:13Z</dcterms:created>
  <dcterms:modified xsi:type="dcterms:W3CDTF">2020-08-28T14:52:37Z</dcterms:modified>
</cp:coreProperties>
</file>