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0"/>
    <p:restoredTop sz="94646"/>
  </p:normalViewPr>
  <p:slideViewPr>
    <p:cSldViewPr snapToGrid="0" snapToObjects="1">
      <p:cViewPr varScale="1">
        <p:scale>
          <a:sx n="51" d="100"/>
          <a:sy n="51" d="100"/>
        </p:scale>
        <p:origin x="2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6B89-E7FB-2F48-99E9-BFE8826D695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82CE-74F5-C840-9D59-C32B428F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3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3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6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39B10-656E-F441-AAE7-75F2118C7AD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DFA4-FD52-4C4B-9018-CF5CBA2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pped in War: Yemen, Three Years On | ISPI">
            <a:extLst>
              <a:ext uri="{FF2B5EF4-FFF2-40B4-BE49-F238E27FC236}">
                <a16:creationId xmlns:a16="http://schemas.microsoft.com/office/drawing/2014/main" id="{468A60D0-BF45-4C65-9DE7-494C5967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"/>
            <a:ext cx="4051300" cy="11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4: </a:t>
            </a:r>
            <a:r>
              <a:rPr lang="en-GB" sz="1500" dirty="0"/>
              <a:t>Why is there conflict in Yemen and what are the impacts on the country?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Conflict in Yemen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1914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are your first impressions of Yemen?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18450175-65D5-43F3-BEDC-D85BE87EE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3225710"/>
            <a:ext cx="387350" cy="3873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5FFCE3-563E-4D8A-8AE3-4BEBCBBEFE5F}"/>
              </a:ext>
            </a:extLst>
          </p:cNvPr>
          <p:cNvSpPr/>
          <p:nvPr/>
        </p:nvSpPr>
        <p:spPr>
          <a:xfrm>
            <a:off x="106697" y="3162398"/>
            <a:ext cx="2760328" cy="2403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027797-1C1E-46BA-9B59-FE26112BFAD9}"/>
              </a:ext>
            </a:extLst>
          </p:cNvPr>
          <p:cNvSpPr txBox="1"/>
          <p:nvPr/>
        </p:nvSpPr>
        <p:spPr>
          <a:xfrm>
            <a:off x="522488" y="3174767"/>
            <a:ext cx="2277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Yemen fact file.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pic>
        <p:nvPicPr>
          <p:cNvPr id="2052" name="Picture 4" descr="Yemen - Luminous Landscape">
            <a:extLst>
              <a:ext uri="{FF2B5EF4-FFF2-40B4-BE49-F238E27FC236}">
                <a16:creationId xmlns:a16="http://schemas.microsoft.com/office/drawing/2014/main" id="{D8CC12BC-B42E-48E3-B900-4EA5DBAE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30" y="1466623"/>
            <a:ext cx="1916940" cy="15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372EB6-39FE-4762-A382-8D13D9DC50C3}"/>
              </a:ext>
            </a:extLst>
          </p:cNvPr>
          <p:cNvSpPr txBox="1"/>
          <p:nvPr/>
        </p:nvSpPr>
        <p:spPr>
          <a:xfrm>
            <a:off x="338413" y="3625430"/>
            <a:ext cx="234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Capital:</a:t>
            </a:r>
          </a:p>
          <a:p>
            <a:r>
              <a:rPr lang="en-GB" sz="1400" dirty="0"/>
              <a:t>Official language:</a:t>
            </a:r>
          </a:p>
          <a:p>
            <a:r>
              <a:rPr lang="en-GB" sz="1400" dirty="0"/>
              <a:t>Population:</a:t>
            </a:r>
          </a:p>
          <a:p>
            <a:endParaRPr lang="en-GB" sz="1400" dirty="0"/>
          </a:p>
          <a:p>
            <a:r>
              <a:rPr lang="en-GB" sz="1400" dirty="0"/>
              <a:t>GDP (nominal):</a:t>
            </a:r>
          </a:p>
          <a:p>
            <a:r>
              <a:rPr lang="en-GB" sz="1400" dirty="0"/>
              <a:t>HDI:</a:t>
            </a:r>
          </a:p>
          <a:p>
            <a:r>
              <a:rPr lang="en-GB" sz="1400" dirty="0"/>
              <a:t>% of people under 15:</a:t>
            </a:r>
          </a:p>
          <a:p>
            <a:r>
              <a:rPr lang="en-GB" sz="1400" dirty="0"/>
              <a:t>Life expectancy: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F6D139E-6995-4003-88DA-66A511F6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1191" y="3225710"/>
            <a:ext cx="387350" cy="387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1CA7598-7DFD-4DE3-AE4A-51D6FB2FC13D}"/>
              </a:ext>
            </a:extLst>
          </p:cNvPr>
          <p:cNvSpPr/>
          <p:nvPr/>
        </p:nvSpPr>
        <p:spPr>
          <a:xfrm>
            <a:off x="2952750" y="3162399"/>
            <a:ext cx="3770112" cy="2378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1E804-0291-4A70-8C3A-906EB7DD650F}"/>
              </a:ext>
            </a:extLst>
          </p:cNvPr>
          <p:cNvSpPr txBox="1"/>
          <p:nvPr/>
        </p:nvSpPr>
        <p:spPr>
          <a:xfrm>
            <a:off x="3368540" y="3162399"/>
            <a:ext cx="33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How does Yemen compare to the UK? Why do you think this is the case?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6ED91-F560-4F20-992A-F4890DA4EEDF}"/>
              </a:ext>
            </a:extLst>
          </p:cNvPr>
          <p:cNvSpPr txBox="1"/>
          <p:nvPr/>
        </p:nvSpPr>
        <p:spPr>
          <a:xfrm>
            <a:off x="2952751" y="3458555"/>
            <a:ext cx="3855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546A9-0437-49CF-8D24-1246770DB984}"/>
              </a:ext>
            </a:extLst>
          </p:cNvPr>
          <p:cNvSpPr/>
          <p:nvPr/>
        </p:nvSpPr>
        <p:spPr>
          <a:xfrm>
            <a:off x="97723" y="5650371"/>
            <a:ext cx="6627060" cy="4204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6FFC32-949B-4DCE-844F-85CA77B54D21}"/>
              </a:ext>
            </a:extLst>
          </p:cNvPr>
          <p:cNvSpPr txBox="1"/>
          <p:nvPr/>
        </p:nvSpPr>
        <p:spPr>
          <a:xfrm>
            <a:off x="513514" y="5662741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Why has conflict happened in Yemen?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797D15C-7221-40F2-A962-666D35A6B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38" y="5688204"/>
            <a:ext cx="387350" cy="38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0D638-6637-4C68-A1E8-655C1242577F}"/>
              </a:ext>
            </a:extLst>
          </p:cNvPr>
          <p:cNvSpPr txBox="1"/>
          <p:nvPr/>
        </p:nvSpPr>
        <p:spPr>
          <a:xfrm>
            <a:off x="532088" y="5972272"/>
            <a:ext cx="590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/>
              <a:t>What do you the UN describe the situation as?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When did the conflict first emerge?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Why was Ali Abdullah Saleh criticised?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How many regions did the proposal want to split Yemen into?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Who did the Houthis turn to, to help their cause?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What were some of the non-military zones that were targeted?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Who admitted to killing Saleh?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In 2017, what was the death toll claimed by the UN?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How many people have been displaced?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Do you think we will ever see an end to this conflict?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2781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2CCB9B-B645-4938-8205-8FE79A39C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1" r="25363"/>
          <a:stretch/>
        </p:blipFill>
        <p:spPr>
          <a:xfrm>
            <a:off x="5635087" y="1394112"/>
            <a:ext cx="1008327" cy="2059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49C5C6-301E-49BB-B21B-D5274A5CF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47" y="2021733"/>
            <a:ext cx="1486499" cy="1486499"/>
          </a:xfrm>
          <a:prstGeom prst="rect">
            <a:avLst/>
          </a:prstGeom>
        </p:spPr>
      </p:pic>
      <p:pic>
        <p:nvPicPr>
          <p:cNvPr id="1028" name="Picture 4" descr="Official: E10 petrol launches in September | Auto Express">
            <a:extLst>
              <a:ext uri="{FF2B5EF4-FFF2-40B4-BE49-F238E27FC236}">
                <a16:creationId xmlns:a16="http://schemas.microsoft.com/office/drawing/2014/main" id="{B2416D91-8BBE-44B9-88BD-95630FED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06" y="2892399"/>
            <a:ext cx="1865003" cy="12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5"/>
            <a:ext cx="6627060" cy="3425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do all of these images have in common? Write your answer underneath!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E082BE-3003-474C-82FE-E3D169FFB94C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8: </a:t>
            </a:r>
            <a:r>
              <a:rPr lang="en-GB" sz="1500" dirty="0"/>
              <a:t>Why has oil produced so much contention in the Middle East?</a:t>
            </a:r>
          </a:p>
        </p:txBody>
      </p:sp>
      <p:pic>
        <p:nvPicPr>
          <p:cNvPr id="1026" name="Picture 2" descr="A Seismic Shift In The Middle East: Saudi Arabia Cuts Off Egyptian Oil |  OilPrice.com">
            <a:extLst>
              <a:ext uri="{FF2B5EF4-FFF2-40B4-BE49-F238E27FC236}">
                <a16:creationId xmlns:a16="http://schemas.microsoft.com/office/drawing/2014/main" id="{E339BF5E-6AF5-401C-8F16-9039D6FA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51300" cy="11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D-2870-4B1B-92A2-AC94EE91EB24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Oil in the Middle East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158FC7F-80D6-41DE-AF5F-E30F4E843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7" y="1670423"/>
            <a:ext cx="1895063" cy="1061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A1B2E7-A9C1-47EF-AD2F-57E202AD1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474" y="1670423"/>
            <a:ext cx="1808270" cy="1180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B3BDF1-5C96-487F-9009-1423E0956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54" y="3031195"/>
            <a:ext cx="1640781" cy="1093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0A31C-7630-4B81-977F-C16277F5E7CC}"/>
              </a:ext>
            </a:extLst>
          </p:cNvPr>
          <p:cNvSpPr txBox="1"/>
          <p:nvPr/>
        </p:nvSpPr>
        <p:spPr>
          <a:xfrm>
            <a:off x="1885919" y="4265871"/>
            <a:ext cx="3147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Answer: </a:t>
            </a:r>
            <a:r>
              <a:rPr lang="en-GB" sz="1200" u="sng" dirty="0"/>
              <a:t>					</a:t>
            </a:r>
            <a:endParaRPr lang="en-GB" sz="1200" dirty="0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39E0E36-CABD-4D07-ADEC-7E1B6036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1758" y="4772923"/>
            <a:ext cx="387350" cy="387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CB2CF1-910D-4562-8470-EB21CF5673D6}"/>
              </a:ext>
            </a:extLst>
          </p:cNvPr>
          <p:cNvSpPr/>
          <p:nvPr/>
        </p:nvSpPr>
        <p:spPr>
          <a:xfrm>
            <a:off x="146033" y="4691209"/>
            <a:ext cx="6627060" cy="5100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3EFF2C-4FC4-4220-9A8C-8EF8A4939B05}"/>
              </a:ext>
            </a:extLst>
          </p:cNvPr>
          <p:cNvSpPr txBox="1"/>
          <p:nvPr/>
        </p:nvSpPr>
        <p:spPr>
          <a:xfrm>
            <a:off x="619193" y="4732970"/>
            <a:ext cx="610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Describe what has happened to the size and location of Palestinian and Israeli land.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96546D-B5A3-4BC9-A6AE-CF753DDE618F}"/>
              </a:ext>
            </a:extLst>
          </p:cNvPr>
          <p:cNvSpPr txBox="1"/>
          <p:nvPr/>
        </p:nvSpPr>
        <p:spPr>
          <a:xfrm>
            <a:off x="185369" y="4879077"/>
            <a:ext cx="6673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	</a:t>
            </a:r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C69271-EFEB-4FE9-9949-0D4E8C79C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8" y="5212258"/>
            <a:ext cx="3652282" cy="2483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60FE7-2D62-4EF9-A2EC-171E4F71E277}"/>
              </a:ext>
            </a:extLst>
          </p:cNvPr>
          <p:cNvSpPr txBox="1"/>
          <p:nvPr/>
        </p:nvSpPr>
        <p:spPr>
          <a:xfrm>
            <a:off x="1306989" y="9013924"/>
            <a:ext cx="47320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B – beginning. What is happening at the beginning of the graph?</a:t>
            </a:r>
          </a:p>
          <a:p>
            <a:r>
              <a:rPr lang="en-GB" sz="1000" dirty="0"/>
              <a:t>E – end. What is happening at the end of the graph?</a:t>
            </a:r>
          </a:p>
          <a:p>
            <a:r>
              <a:rPr lang="en-GB" sz="1000" dirty="0"/>
              <a:t>T – trend. What is the general trend on the graph? Increase? Decrease?</a:t>
            </a:r>
          </a:p>
          <a:p>
            <a:r>
              <a:rPr lang="en-GB" sz="1000" dirty="0"/>
              <a:t>A – anomaly. Is there anything on the graph that stands out from the general pattern?</a:t>
            </a:r>
          </a:p>
        </p:txBody>
      </p:sp>
    </p:spTree>
    <p:extLst>
      <p:ext uri="{BB962C8B-B14F-4D97-AF65-F5344CB8AC3E}">
        <p14:creationId xmlns:p14="http://schemas.microsoft.com/office/powerpoint/2010/main" val="21785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082BE-3003-474C-82FE-E3D169FFB94C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8: </a:t>
            </a:r>
            <a:r>
              <a:rPr lang="en-GB" sz="1500" dirty="0"/>
              <a:t>Why has oil produced so much contention in the Middle East?</a:t>
            </a:r>
          </a:p>
        </p:txBody>
      </p:sp>
      <p:pic>
        <p:nvPicPr>
          <p:cNvPr id="1026" name="Picture 2" descr="A Seismic Shift In The Middle East: Saudi Arabia Cuts Off Egyptian Oil |  OilPrice.com">
            <a:extLst>
              <a:ext uri="{FF2B5EF4-FFF2-40B4-BE49-F238E27FC236}">
                <a16:creationId xmlns:a16="http://schemas.microsoft.com/office/drawing/2014/main" id="{E339BF5E-6AF5-401C-8F16-9039D6FA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51300" cy="11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D-2870-4B1B-92A2-AC94EE91EB24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Oil in the Middle East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DC32D0-620E-4CE3-A3FC-B95D22713683}"/>
              </a:ext>
            </a:extLst>
          </p:cNvPr>
          <p:cNvSpPr/>
          <p:nvPr/>
        </p:nvSpPr>
        <p:spPr>
          <a:xfrm>
            <a:off x="146033" y="1233987"/>
            <a:ext cx="6627060" cy="5195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D682F-5028-46AD-812E-F9A017FD7FB9}"/>
              </a:ext>
            </a:extLst>
          </p:cNvPr>
          <p:cNvSpPr txBox="1"/>
          <p:nvPr/>
        </p:nvSpPr>
        <p:spPr>
          <a:xfrm>
            <a:off x="561824" y="1246355"/>
            <a:ext cx="62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Using the video, add annotations to the world map. Include specific details such as years, leaders, wars, invasions and discoveries.</a:t>
            </a: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EC1EE8F-B2C9-4B54-8A90-202D968A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9" y="1287461"/>
            <a:ext cx="387350" cy="387350"/>
          </a:xfrm>
          <a:prstGeom prst="rect">
            <a:avLst/>
          </a:prstGeom>
        </p:spPr>
      </p:pic>
      <p:pic>
        <p:nvPicPr>
          <p:cNvPr id="1030" name="Picture 6" descr="OPEC Member Countries Map">
            <a:extLst>
              <a:ext uri="{FF2B5EF4-FFF2-40B4-BE49-F238E27FC236}">
                <a16:creationId xmlns:a16="http://schemas.microsoft.com/office/drawing/2014/main" id="{4CB917AA-6EE8-494E-AE00-F1AC090F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5" y="2453187"/>
            <a:ext cx="5094176" cy="27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F480CA-2B1D-4B0B-B1A7-C540E2F18809}"/>
              </a:ext>
            </a:extLst>
          </p:cNvPr>
          <p:cNvSpPr/>
          <p:nvPr/>
        </p:nvSpPr>
        <p:spPr>
          <a:xfrm>
            <a:off x="135725" y="6497063"/>
            <a:ext cx="6627060" cy="3224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2BEE5C-B38A-4AFA-8E36-F367533C2ABE}"/>
              </a:ext>
            </a:extLst>
          </p:cNvPr>
          <p:cNvSpPr txBox="1"/>
          <p:nvPr/>
        </p:nvSpPr>
        <p:spPr>
          <a:xfrm>
            <a:off x="591769" y="6542256"/>
            <a:ext cx="62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What does the future hold for the Middle East? Remember to include facts and figures to back up your opinion. 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4D2BFD6-E340-483B-8CBB-138883039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4419" y="6594802"/>
            <a:ext cx="387350" cy="3873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E7B748-2AB8-4AC6-B02F-391A4A9271D1}"/>
              </a:ext>
            </a:extLst>
          </p:cNvPr>
          <p:cNvSpPr txBox="1"/>
          <p:nvPr/>
        </p:nvSpPr>
        <p:spPr>
          <a:xfrm>
            <a:off x="135725" y="6881838"/>
            <a:ext cx="6627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74051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il development in the Middle East | Institution of Civil Engineers">
            <a:extLst>
              <a:ext uri="{FF2B5EF4-FFF2-40B4-BE49-F238E27FC236}">
                <a16:creationId xmlns:a16="http://schemas.microsoft.com/office/drawing/2014/main" id="{F759F6A3-D41D-482F-820E-3371C0CD7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6"/>
          <a:stretch/>
        </p:blipFill>
        <p:spPr bwMode="auto">
          <a:xfrm>
            <a:off x="818" y="0"/>
            <a:ext cx="4054474" cy="11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5"/>
            <a:ext cx="6627060" cy="2204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are some of the causes and impacts of the Yom Kippur War?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082BE-3003-474C-82FE-E3D169FFB94C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9: </a:t>
            </a:r>
            <a:r>
              <a:rPr lang="en-GB" sz="1500" dirty="0"/>
              <a:t>Why has oil produced so much contention in the Middle East? - 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D-2870-4B1B-92A2-AC94EE91EB24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Assessment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399D6AA-380D-4631-9452-DBE28A0F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8" y="1246290"/>
            <a:ext cx="387350" cy="387350"/>
          </a:xfrm>
          <a:prstGeom prst="rect">
            <a:avLst/>
          </a:prstGeom>
        </p:spPr>
      </p:pic>
      <p:sp>
        <p:nvSpPr>
          <p:cNvPr id="25" name="Star: 32 Points 24">
            <a:extLst>
              <a:ext uri="{FF2B5EF4-FFF2-40B4-BE49-F238E27FC236}">
                <a16:creationId xmlns:a16="http://schemas.microsoft.com/office/drawing/2014/main" id="{70FB8E8F-0E20-4682-BBEE-2168523FC262}"/>
              </a:ext>
            </a:extLst>
          </p:cNvPr>
          <p:cNvSpPr/>
          <p:nvPr/>
        </p:nvSpPr>
        <p:spPr>
          <a:xfrm>
            <a:off x="1462142" y="1669097"/>
            <a:ext cx="1276952" cy="70726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Causes</a:t>
            </a:r>
          </a:p>
        </p:txBody>
      </p:sp>
      <p:sp>
        <p:nvSpPr>
          <p:cNvPr id="26" name="Star: 32 Points 25">
            <a:extLst>
              <a:ext uri="{FF2B5EF4-FFF2-40B4-BE49-F238E27FC236}">
                <a16:creationId xmlns:a16="http://schemas.microsoft.com/office/drawing/2014/main" id="{66D90A96-D340-4E09-8334-92A0DDBB9F68}"/>
              </a:ext>
            </a:extLst>
          </p:cNvPr>
          <p:cNvSpPr/>
          <p:nvPr/>
        </p:nvSpPr>
        <p:spPr>
          <a:xfrm>
            <a:off x="4804707" y="1670561"/>
            <a:ext cx="1276952" cy="70726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Impacts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EBF14-1750-43DC-A9B3-122A8EAE4005}"/>
              </a:ext>
            </a:extLst>
          </p:cNvPr>
          <p:cNvSpPr txBox="1"/>
          <p:nvPr/>
        </p:nvSpPr>
        <p:spPr>
          <a:xfrm>
            <a:off x="124244" y="2704907"/>
            <a:ext cx="66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Stretch: What was the main cause of the war?</a:t>
            </a:r>
          </a:p>
          <a:p>
            <a:r>
              <a:rPr lang="en-GB" sz="1000" u="sng" dirty="0"/>
              <a:t>																																										</a:t>
            </a: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72DB7747-D74A-4A83-8788-0392D9B7E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3" y="3830441"/>
            <a:ext cx="869411" cy="9797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3DD851-D775-4822-865B-F9769BE26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809" y="3876606"/>
            <a:ext cx="1184288" cy="9797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692C76-43E2-45EB-A70C-4A86E3516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141" y="3830441"/>
            <a:ext cx="869411" cy="1067294"/>
          </a:xfrm>
          <a:prstGeom prst="rect">
            <a:avLst/>
          </a:prstGeom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E78E166D-B1B3-4F6F-A0B4-94ACF2B0C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55" y="3884421"/>
            <a:ext cx="1252745" cy="10188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1252CA-65F8-4F37-8EBC-95DC9168132A}"/>
              </a:ext>
            </a:extLst>
          </p:cNvPr>
          <p:cNvSpPr/>
          <p:nvPr/>
        </p:nvSpPr>
        <p:spPr>
          <a:xfrm>
            <a:off x="95974" y="3507076"/>
            <a:ext cx="6627060" cy="2430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DC24D-A41C-4FCD-B516-F8128C43A3BC}"/>
              </a:ext>
            </a:extLst>
          </p:cNvPr>
          <p:cNvSpPr txBox="1"/>
          <p:nvPr/>
        </p:nvSpPr>
        <p:spPr>
          <a:xfrm>
            <a:off x="552018" y="3552269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Using the images, put the statements into the correct order.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F17F9944-28A8-4D15-8F86-A6726612F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4668" y="3604815"/>
            <a:ext cx="387350" cy="387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23406DA-F2C3-4D9A-9030-9E4BE6D530CE}"/>
              </a:ext>
            </a:extLst>
          </p:cNvPr>
          <p:cNvSpPr txBox="1"/>
          <p:nvPr/>
        </p:nvSpPr>
        <p:spPr>
          <a:xfrm>
            <a:off x="3562482" y="5019588"/>
            <a:ext cx="2416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Syria and Egypt attack Israel.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288B26-E42E-4CF4-8832-19469F4FE440}"/>
              </a:ext>
            </a:extLst>
          </p:cNvPr>
          <p:cNvSpPr txBox="1"/>
          <p:nvPr/>
        </p:nvSpPr>
        <p:spPr>
          <a:xfrm>
            <a:off x="574356" y="5019588"/>
            <a:ext cx="2416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The USA support Israel in the war.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30928F-DDE0-4C6A-BA6A-BBB944257354}"/>
              </a:ext>
            </a:extLst>
          </p:cNvPr>
          <p:cNvSpPr txBox="1"/>
          <p:nvPr/>
        </p:nvSpPr>
        <p:spPr>
          <a:xfrm>
            <a:off x="552018" y="5312547"/>
            <a:ext cx="270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Oil producing countries in the Middle East stop sending the USA oil.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F96F14-68D6-489E-973C-6DD54A08BD7E}"/>
              </a:ext>
            </a:extLst>
          </p:cNvPr>
          <p:cNvSpPr txBox="1"/>
          <p:nvPr/>
        </p:nvSpPr>
        <p:spPr>
          <a:xfrm>
            <a:off x="3525429" y="5390584"/>
            <a:ext cx="3353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Prices of oil increase dramatically (it quadrupled).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B46DEB-4E1E-4B2A-89E3-59A1E5BE7880}"/>
              </a:ext>
            </a:extLst>
          </p:cNvPr>
          <p:cNvSpPr/>
          <p:nvPr/>
        </p:nvSpPr>
        <p:spPr>
          <a:xfrm>
            <a:off x="314364" y="4969450"/>
            <a:ext cx="230462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851010-A5E3-4BF3-9647-9F754813C1FC}"/>
              </a:ext>
            </a:extLst>
          </p:cNvPr>
          <p:cNvSpPr/>
          <p:nvPr/>
        </p:nvSpPr>
        <p:spPr>
          <a:xfrm>
            <a:off x="314364" y="5317653"/>
            <a:ext cx="230462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CE42CE-D1D1-441B-996F-377D0F37368E}"/>
              </a:ext>
            </a:extLst>
          </p:cNvPr>
          <p:cNvSpPr/>
          <p:nvPr/>
        </p:nvSpPr>
        <p:spPr>
          <a:xfrm>
            <a:off x="3284244" y="5022030"/>
            <a:ext cx="230462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91ADCC-D49B-4AB3-BC17-8261A6B66DE0}"/>
              </a:ext>
            </a:extLst>
          </p:cNvPr>
          <p:cNvSpPr/>
          <p:nvPr/>
        </p:nvSpPr>
        <p:spPr>
          <a:xfrm>
            <a:off x="3284244" y="5370233"/>
            <a:ext cx="230462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2322FC-465B-410D-A6A9-BC068838787C}"/>
              </a:ext>
            </a:extLst>
          </p:cNvPr>
          <p:cNvSpPr/>
          <p:nvPr/>
        </p:nvSpPr>
        <p:spPr>
          <a:xfrm>
            <a:off x="95975" y="6009857"/>
            <a:ext cx="6627060" cy="3711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D1A0BD-2068-47CA-BA72-B2A402B9451F}"/>
              </a:ext>
            </a:extLst>
          </p:cNvPr>
          <p:cNvSpPr txBox="1"/>
          <p:nvPr/>
        </p:nvSpPr>
        <p:spPr>
          <a:xfrm>
            <a:off x="574356" y="6057756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Explain how this conflict meant that there was a shortage of oil in the USA.</a:t>
            </a:r>
          </a:p>
        </p:txBody>
      </p: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09ED93B9-2314-4AA1-890D-9E483ED37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7006" y="6110302"/>
            <a:ext cx="387350" cy="3873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FE65222-37C1-45C2-B032-5AED2A19FAF3}"/>
              </a:ext>
            </a:extLst>
          </p:cNvPr>
          <p:cNvSpPr txBox="1"/>
          <p:nvPr/>
        </p:nvSpPr>
        <p:spPr>
          <a:xfrm>
            <a:off x="106697" y="6340214"/>
            <a:ext cx="6627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45784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il development in the Middle East | Institution of Civil Engineers">
            <a:extLst>
              <a:ext uri="{FF2B5EF4-FFF2-40B4-BE49-F238E27FC236}">
                <a16:creationId xmlns:a16="http://schemas.microsoft.com/office/drawing/2014/main" id="{F759F6A3-D41D-482F-820E-3371C0CD7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6"/>
          <a:stretch/>
        </p:blipFill>
        <p:spPr bwMode="auto">
          <a:xfrm>
            <a:off x="818" y="0"/>
            <a:ext cx="4054474" cy="11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8596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Exam style questions. Use the annotations around the question to help write your answers.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082BE-3003-474C-82FE-E3D169FFB94C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9: </a:t>
            </a:r>
            <a:r>
              <a:rPr lang="en-GB" sz="1500" dirty="0"/>
              <a:t>Why has oil produced so much contention in the Middle East? - 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D-2870-4B1B-92A2-AC94EE91EB24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Assessment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3054F9FC-3A35-4222-A7C4-7CBB35983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4668" y="1272947"/>
            <a:ext cx="387350" cy="38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50083-4FB7-4A35-9371-156F227F7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0" y="1622128"/>
            <a:ext cx="3135681" cy="20989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C9736C-74AB-43D9-967F-77F3CC215A95}"/>
              </a:ext>
            </a:extLst>
          </p:cNvPr>
          <p:cNvSpPr txBox="1"/>
          <p:nvPr/>
        </p:nvSpPr>
        <p:spPr>
          <a:xfrm>
            <a:off x="4614648" y="3186480"/>
            <a:ext cx="1925053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USA / Canada / Western Europe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9F1CE6-75FF-401F-AB14-2089AA46A048}"/>
              </a:ext>
            </a:extLst>
          </p:cNvPr>
          <p:cNvCxnSpPr>
            <a:stCxn id="42" idx="1"/>
          </p:cNvCxnSpPr>
          <p:nvPr/>
        </p:nvCxnSpPr>
        <p:spPr>
          <a:xfrm flipH="1" flipV="1">
            <a:off x="3796502" y="3186484"/>
            <a:ext cx="818146" cy="10771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F89E37-02AF-4AE2-928C-9586E0638C69}"/>
              </a:ext>
            </a:extLst>
          </p:cNvPr>
          <p:cNvSpPr txBox="1"/>
          <p:nvPr/>
        </p:nvSpPr>
        <p:spPr>
          <a:xfrm>
            <a:off x="4614648" y="2843592"/>
            <a:ext cx="1925053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Japan / </a:t>
            </a:r>
            <a:r>
              <a:rPr lang="en-GB" sz="800" dirty="0" err="1"/>
              <a:t>Aus</a:t>
            </a:r>
            <a:r>
              <a:rPr lang="en-GB" sz="800" dirty="0"/>
              <a:t> / NZ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AF191-C9F3-4127-BADD-66346DA55244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3778250" y="2861154"/>
            <a:ext cx="836398" cy="9016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8E239B7-8B64-42C1-8C8B-5BEE78EDF5A1}"/>
              </a:ext>
            </a:extLst>
          </p:cNvPr>
          <p:cNvSpPr txBox="1"/>
          <p:nvPr/>
        </p:nvSpPr>
        <p:spPr>
          <a:xfrm>
            <a:off x="4614648" y="2562238"/>
            <a:ext cx="1925053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China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C35B95-4C06-4328-9C69-A922A4FE4454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3732334" y="2669960"/>
            <a:ext cx="882314" cy="6375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A559707-FBB9-495C-AB2A-B30D57630336}"/>
              </a:ext>
            </a:extLst>
          </p:cNvPr>
          <p:cNvSpPr txBox="1"/>
          <p:nvPr/>
        </p:nvSpPr>
        <p:spPr>
          <a:xfrm>
            <a:off x="4614648" y="2274713"/>
            <a:ext cx="1925053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South and SE Asia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92A644-3275-4360-AE0A-BCBD475C677E}"/>
              </a:ext>
            </a:extLst>
          </p:cNvPr>
          <p:cNvCxnSpPr>
            <a:stCxn id="55" idx="1"/>
          </p:cNvCxnSpPr>
          <p:nvPr/>
        </p:nvCxnSpPr>
        <p:spPr>
          <a:xfrm flipH="1">
            <a:off x="3732334" y="2382435"/>
            <a:ext cx="882314" cy="21132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0B97FA9-32F7-4810-B24E-23FD96B40FBC}"/>
              </a:ext>
            </a:extLst>
          </p:cNvPr>
          <p:cNvSpPr txBox="1"/>
          <p:nvPr/>
        </p:nvSpPr>
        <p:spPr>
          <a:xfrm>
            <a:off x="4614648" y="1963644"/>
            <a:ext cx="1925053" cy="21544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Middle East / Africa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86541AB-0AC6-4A0D-B4DE-9495698A274D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764418" y="2071366"/>
            <a:ext cx="850230" cy="339648"/>
          </a:xfrm>
          <a:prstGeom prst="straightConnector1">
            <a:avLst/>
          </a:prstGeom>
          <a:ln w="762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328EC6-70BB-4346-AD47-E228379D3AA3}"/>
              </a:ext>
            </a:extLst>
          </p:cNvPr>
          <p:cNvSpPr txBox="1"/>
          <p:nvPr/>
        </p:nvSpPr>
        <p:spPr>
          <a:xfrm>
            <a:off x="4613690" y="1699856"/>
            <a:ext cx="1925053" cy="215444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Rest of the World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C97411-720A-4F81-8EC3-34DF6D3F2A0A}"/>
              </a:ext>
            </a:extLst>
          </p:cNvPr>
          <p:cNvCxnSpPr>
            <a:cxnSpLocks/>
            <a:stCxn id="59" idx="1"/>
          </p:cNvCxnSpPr>
          <p:nvPr/>
        </p:nvCxnSpPr>
        <p:spPr>
          <a:xfrm flipH="1">
            <a:off x="3763460" y="1807578"/>
            <a:ext cx="850230" cy="307465"/>
          </a:xfrm>
          <a:prstGeom prst="straightConnector1">
            <a:avLst/>
          </a:prstGeom>
          <a:ln w="76200">
            <a:solidFill>
              <a:srgbClr val="99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1DD8253-E37F-4A26-BAC2-C167966A4091}"/>
              </a:ext>
            </a:extLst>
          </p:cNvPr>
          <p:cNvSpPr txBox="1"/>
          <p:nvPr/>
        </p:nvSpPr>
        <p:spPr>
          <a:xfrm>
            <a:off x="97643" y="3712061"/>
            <a:ext cx="6625391" cy="58346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Using figure 1 describe the changes in world oil consumption from 1990 to 2025. (3 marks)</a:t>
            </a:r>
          </a:p>
          <a:p>
            <a:pPr algn="ctr">
              <a:lnSpc>
                <a:spcPct val="150000"/>
              </a:lnSpc>
            </a:pPr>
            <a:r>
              <a:rPr lang="en-GB" sz="1000" u="sng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																																																								</a:t>
            </a:r>
          </a:p>
          <a:p>
            <a:pPr algn="ctr">
              <a:lnSpc>
                <a:spcPct val="150000"/>
              </a:lnSpc>
            </a:pPr>
            <a:endParaRPr lang="en-GB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Explain why there has been a significant increase in oil demand in some parts of the world. (3 marks)</a:t>
            </a:r>
          </a:p>
          <a:p>
            <a:pPr algn="ctr">
              <a:lnSpc>
                <a:spcPct val="150000"/>
              </a:lnSpc>
            </a:pPr>
            <a:r>
              <a:rPr lang="en-GB" sz="1000" u="sng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																																																								</a:t>
            </a:r>
          </a:p>
          <a:p>
            <a:pPr algn="ctr">
              <a:lnSpc>
                <a:spcPct val="150000"/>
              </a:lnSpc>
            </a:pPr>
            <a:endParaRPr lang="en-GB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Explain how international relations affect oil prices. (4 marks)</a:t>
            </a:r>
          </a:p>
          <a:p>
            <a:pPr algn="ctr">
              <a:lnSpc>
                <a:spcPct val="150000"/>
              </a:lnSpc>
            </a:pPr>
            <a:r>
              <a:rPr lang="en-GB" sz="1000" u="sng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235048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pped in War: Yemen, Three Years On | ISPI">
            <a:extLst>
              <a:ext uri="{FF2B5EF4-FFF2-40B4-BE49-F238E27FC236}">
                <a16:creationId xmlns:a16="http://schemas.microsoft.com/office/drawing/2014/main" id="{468A60D0-BF45-4C65-9DE7-494C5967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"/>
            <a:ext cx="4051300" cy="11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4: </a:t>
            </a:r>
            <a:r>
              <a:rPr lang="en-GB" sz="1500" dirty="0"/>
              <a:t>Why is there conflict in Yemen and what are the impacts on the country?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Conflict in Yemen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546A9-0437-49CF-8D24-1246770DB984}"/>
              </a:ext>
            </a:extLst>
          </p:cNvPr>
          <p:cNvSpPr/>
          <p:nvPr/>
        </p:nvSpPr>
        <p:spPr>
          <a:xfrm>
            <a:off x="87000" y="1183943"/>
            <a:ext cx="6627060" cy="2340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6FFC32-949B-4DCE-844F-85CA77B54D21}"/>
              </a:ext>
            </a:extLst>
          </p:cNvPr>
          <p:cNvSpPr txBox="1"/>
          <p:nvPr/>
        </p:nvSpPr>
        <p:spPr>
          <a:xfrm>
            <a:off x="502791" y="1196312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Impacts of the conflict in Yemen.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797D15C-7221-40F2-A962-666D35A6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5" y="1221775"/>
            <a:ext cx="387350" cy="387350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4EBE7FB5-D40C-46AC-B3AB-18E1EAC22276}"/>
              </a:ext>
            </a:extLst>
          </p:cNvPr>
          <p:cNvSpPr/>
          <p:nvPr/>
        </p:nvSpPr>
        <p:spPr>
          <a:xfrm>
            <a:off x="2433637" y="1752600"/>
            <a:ext cx="1990725" cy="1219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Impacts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FE24755F-8C17-420F-AD21-44828085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610" y="3703668"/>
            <a:ext cx="387350" cy="3873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14F290-5157-4484-B61A-A4DCBCFEA5CA}"/>
              </a:ext>
            </a:extLst>
          </p:cNvPr>
          <p:cNvSpPr/>
          <p:nvPr/>
        </p:nvSpPr>
        <p:spPr>
          <a:xfrm>
            <a:off x="88646" y="3612396"/>
            <a:ext cx="6627060" cy="1233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EEB93-7C91-46BC-993C-A4B7C1FFC361}"/>
              </a:ext>
            </a:extLst>
          </p:cNvPr>
          <p:cNvSpPr txBox="1"/>
          <p:nvPr/>
        </p:nvSpPr>
        <p:spPr>
          <a:xfrm>
            <a:off x="504960" y="3652725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6 – How are the UK and the USA involved in the area?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24096-6E33-4C15-B982-8B2A54EC8F1B}"/>
              </a:ext>
            </a:extLst>
          </p:cNvPr>
          <p:cNvSpPr txBox="1"/>
          <p:nvPr/>
        </p:nvSpPr>
        <p:spPr>
          <a:xfrm>
            <a:off x="496087" y="3830617"/>
            <a:ext cx="619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0CDF347-6400-42B3-8E6D-548EAB13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410" y="5032802"/>
            <a:ext cx="387350" cy="38735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E822E6C-7937-4A98-96F2-D8B2C26D208F}"/>
              </a:ext>
            </a:extLst>
          </p:cNvPr>
          <p:cNvSpPr/>
          <p:nvPr/>
        </p:nvSpPr>
        <p:spPr>
          <a:xfrm>
            <a:off x="78446" y="4941529"/>
            <a:ext cx="6627060" cy="1678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1D7AF1-B4F8-4301-9A56-E4EAE1B3F6E4}"/>
              </a:ext>
            </a:extLst>
          </p:cNvPr>
          <p:cNvSpPr txBox="1"/>
          <p:nvPr/>
        </p:nvSpPr>
        <p:spPr>
          <a:xfrm>
            <a:off x="494760" y="4981859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7 – Briefing to the Foreign Secretary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867251-D370-4F6F-83DF-3A808823BF73}"/>
              </a:ext>
            </a:extLst>
          </p:cNvPr>
          <p:cNvSpPr txBox="1"/>
          <p:nvPr/>
        </p:nvSpPr>
        <p:spPr>
          <a:xfrm>
            <a:off x="485887" y="5159751"/>
            <a:ext cx="619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0A4A40-7E22-468D-83D5-0B32D5A4BBE2}"/>
              </a:ext>
            </a:extLst>
          </p:cNvPr>
          <p:cNvSpPr/>
          <p:nvPr/>
        </p:nvSpPr>
        <p:spPr>
          <a:xfrm>
            <a:off x="78446" y="6720952"/>
            <a:ext cx="6627060" cy="310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CDAED9-8908-45ED-ADA9-D169BD4A0AE9}"/>
              </a:ext>
            </a:extLst>
          </p:cNvPr>
          <p:cNvSpPr txBox="1"/>
          <p:nvPr/>
        </p:nvSpPr>
        <p:spPr>
          <a:xfrm>
            <a:off x="494237" y="6733322"/>
            <a:ext cx="62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8 – Do you agree with how the UK has proceeded? Remember you must use evidence to justify your decision.</a:t>
            </a: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F2E44C7-BA46-434D-B1A1-F94D1269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1" y="6758785"/>
            <a:ext cx="387350" cy="3873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40F4D7C-3EE2-44C4-B199-007B2ABD9E62}"/>
              </a:ext>
            </a:extLst>
          </p:cNvPr>
          <p:cNvSpPr txBox="1"/>
          <p:nvPr/>
        </p:nvSpPr>
        <p:spPr>
          <a:xfrm>
            <a:off x="78447" y="7133432"/>
            <a:ext cx="6654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84224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t the TCFR: &quot;The Trump Administration and the Israeli-Palestinian  Conflict&quot; | Public Radio Tulsa">
            <a:extLst>
              <a:ext uri="{FF2B5EF4-FFF2-40B4-BE49-F238E27FC236}">
                <a16:creationId xmlns:a16="http://schemas.microsoft.com/office/drawing/2014/main" id="{7E8ABE65-3F64-4D10-A154-9D79D5B0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8" y="2748"/>
            <a:ext cx="4054474" cy="11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5: </a:t>
            </a:r>
            <a:r>
              <a:rPr lang="en-GB" sz="1500" dirty="0"/>
              <a:t>Why has there been conflict between Israel and Palestine?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Israel vs. Palestine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1914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Write a geographical description of the location of Israel.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F6D139E-6995-4003-88DA-66A511F6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527" y="3244113"/>
            <a:ext cx="387350" cy="387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1CA7598-7DFD-4DE3-AE4A-51D6FB2FC13D}"/>
              </a:ext>
            </a:extLst>
          </p:cNvPr>
          <p:cNvSpPr/>
          <p:nvPr/>
        </p:nvSpPr>
        <p:spPr>
          <a:xfrm>
            <a:off x="95802" y="3162399"/>
            <a:ext cx="6627060" cy="3343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1E804-0291-4A70-8C3A-906EB7DD650F}"/>
              </a:ext>
            </a:extLst>
          </p:cNvPr>
          <p:cNvSpPr txBox="1"/>
          <p:nvPr/>
        </p:nvSpPr>
        <p:spPr>
          <a:xfrm>
            <a:off x="568962" y="3228224"/>
            <a:ext cx="6107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Describe what has happened to the size and location of Palestinian and Israeli land.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6ED91-F560-4F20-992A-F4890DA4EEDF}"/>
              </a:ext>
            </a:extLst>
          </p:cNvPr>
          <p:cNvSpPr txBox="1"/>
          <p:nvPr/>
        </p:nvSpPr>
        <p:spPr>
          <a:xfrm>
            <a:off x="135138" y="3458555"/>
            <a:ext cx="6673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4100" name="Picture 4" descr="Israel country profile - BBC News">
            <a:extLst>
              <a:ext uri="{FF2B5EF4-FFF2-40B4-BE49-F238E27FC236}">
                <a16:creationId xmlns:a16="http://schemas.microsoft.com/office/drawing/2014/main" id="{77841D51-E0BE-46C5-8816-825C2F13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3" y="1466293"/>
            <a:ext cx="1849237" cy="15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7402D2-A7DB-40B1-8743-CD81589FDA63}"/>
              </a:ext>
            </a:extLst>
          </p:cNvPr>
          <p:cNvSpPr txBox="1"/>
          <p:nvPr/>
        </p:nvSpPr>
        <p:spPr>
          <a:xfrm>
            <a:off x="2457032" y="1459670"/>
            <a:ext cx="430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</a:t>
            </a:r>
          </a:p>
        </p:txBody>
      </p:sp>
      <p:pic>
        <p:nvPicPr>
          <p:cNvPr id="4102" name="Picture 6" descr="A Synopsis of the Israel/Palestine Conflict">
            <a:extLst>
              <a:ext uri="{FF2B5EF4-FFF2-40B4-BE49-F238E27FC236}">
                <a16:creationId xmlns:a16="http://schemas.microsoft.com/office/drawing/2014/main" id="{3873625F-8E19-48DC-BAFF-9DB90B39C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r="3502"/>
          <a:stretch/>
        </p:blipFill>
        <p:spPr bwMode="auto">
          <a:xfrm>
            <a:off x="181527" y="3631463"/>
            <a:ext cx="3020262" cy="21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BF3EAA9-5E43-4926-AFB1-1933B7EC9E8D}"/>
              </a:ext>
            </a:extLst>
          </p:cNvPr>
          <p:cNvSpPr/>
          <p:nvPr/>
        </p:nvSpPr>
        <p:spPr>
          <a:xfrm>
            <a:off x="89169" y="6574887"/>
            <a:ext cx="6627060" cy="3256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ED093-C62B-45F2-8DB4-86BDC39B783D}"/>
              </a:ext>
            </a:extLst>
          </p:cNvPr>
          <p:cNvSpPr txBox="1"/>
          <p:nvPr/>
        </p:nvSpPr>
        <p:spPr>
          <a:xfrm>
            <a:off x="504960" y="6587257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Watch the video and answer the following questions.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04CABD8-CB3D-4588-9F90-DEBED9E52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84" y="6612720"/>
            <a:ext cx="387350" cy="3873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2346C2-9F33-472E-A7B7-0B18F6216BD3}"/>
              </a:ext>
            </a:extLst>
          </p:cNvPr>
          <p:cNvSpPr txBox="1"/>
          <p:nvPr/>
        </p:nvSpPr>
        <p:spPr>
          <a:xfrm>
            <a:off x="161306" y="7025533"/>
            <a:ext cx="3267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/>
              <a:t>What empire was Israel/Palestine under?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What was the name of the movement the Jewish people joined in Europe?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Which empires carved up the Middle East after WW1?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Who devised a plan to split British Palestine into 2 separate states?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Who won the war that was declared by the Palestinian Arabs?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28600" indent="-228600">
              <a:buFont typeface="+mj-lt"/>
              <a:buAutoNum type="arabicPeriod"/>
            </a:pPr>
            <a:r>
              <a:rPr lang="en-GB" sz="1000" dirty="0"/>
              <a:t>How many descendants are there today of Palestinian refugees?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04F89-1749-4E3D-A638-09F9580D12E0}"/>
              </a:ext>
            </a:extLst>
          </p:cNvPr>
          <p:cNvSpPr/>
          <p:nvPr/>
        </p:nvSpPr>
        <p:spPr>
          <a:xfrm>
            <a:off x="3501137" y="7000070"/>
            <a:ext cx="32326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7. Who did Israel give Sinai back to in the 1970s?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8. Why did Jewish settlements begin to appear in Gaza and the West Bank?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9. When did the First Intifada take place?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10. When were the Oslo Accords signed?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11. When did the Second Intifada take place?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12. What did unemployment rise to in Gaza?</a:t>
            </a:r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2443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t the TCFR: &quot;The Trump Administration and the Israeli-Palestinian  Conflict&quot; | Public Radio Tulsa">
            <a:extLst>
              <a:ext uri="{FF2B5EF4-FFF2-40B4-BE49-F238E27FC236}">
                <a16:creationId xmlns:a16="http://schemas.microsoft.com/office/drawing/2014/main" id="{7E8ABE65-3F64-4D10-A154-9D79D5B0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8" y="2748"/>
            <a:ext cx="4054474" cy="11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5: </a:t>
            </a:r>
            <a:r>
              <a:rPr lang="en-GB" sz="1500" dirty="0"/>
              <a:t>Why has there been conflict between Israel and Palestine?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Israel vs. Palestine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8567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Write a letter to the director general of the UN about what should happen within the area.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94D29B-F1BB-46BC-879F-617C5D8C5378}"/>
              </a:ext>
            </a:extLst>
          </p:cNvPr>
          <p:cNvSpPr/>
          <p:nvPr/>
        </p:nvSpPr>
        <p:spPr>
          <a:xfrm>
            <a:off x="3290687" y="1541181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>
                <a:latin typeface="+mj-lt"/>
              </a:rPr>
              <a:t>Mr. A. Guterres</a:t>
            </a:r>
            <a:endParaRPr lang="en-GB" sz="1200" b="1" dirty="0">
              <a:solidFill>
                <a:srgbClr val="202124"/>
              </a:solidFill>
              <a:latin typeface="+mj-lt"/>
            </a:endParaRPr>
          </a:p>
          <a:p>
            <a:pPr algn="r"/>
            <a:r>
              <a:rPr lang="en-GB" sz="1200" b="1" dirty="0">
                <a:solidFill>
                  <a:srgbClr val="202124"/>
                </a:solidFill>
                <a:latin typeface="+mj-lt"/>
              </a:rPr>
              <a:t>Headquarters of the United Nations</a:t>
            </a:r>
          </a:p>
          <a:p>
            <a:pPr algn="r"/>
            <a:r>
              <a:rPr lang="en-GB" sz="1200" b="1" dirty="0">
                <a:solidFill>
                  <a:srgbClr val="202124"/>
                </a:solidFill>
                <a:latin typeface="+mj-lt"/>
              </a:rPr>
              <a:t>760 United Nations Plaza</a:t>
            </a:r>
            <a:r>
              <a:rPr lang="en-GB" sz="1200" dirty="0">
                <a:solidFill>
                  <a:srgbClr val="202124"/>
                </a:solidFill>
                <a:latin typeface="+mj-lt"/>
              </a:rPr>
              <a:t>,</a:t>
            </a:r>
          </a:p>
          <a:p>
            <a:pPr algn="r"/>
            <a:r>
              <a:rPr lang="en-GB" sz="1200" dirty="0">
                <a:solidFill>
                  <a:srgbClr val="202124"/>
                </a:solidFill>
                <a:latin typeface="+mj-lt"/>
              </a:rPr>
              <a:t>Manhattan,</a:t>
            </a:r>
          </a:p>
          <a:p>
            <a:pPr algn="r"/>
            <a:r>
              <a:rPr lang="en-GB" sz="1200" b="1" dirty="0">
                <a:solidFill>
                  <a:srgbClr val="202124"/>
                </a:solidFill>
                <a:latin typeface="+mj-lt"/>
              </a:rPr>
              <a:t>New York City</a:t>
            </a:r>
            <a:r>
              <a:rPr lang="en-GB" sz="1200" dirty="0">
                <a:solidFill>
                  <a:srgbClr val="202124"/>
                </a:solidFill>
                <a:latin typeface="+mj-lt"/>
              </a:rPr>
              <a:t>,</a:t>
            </a:r>
          </a:p>
          <a:p>
            <a:pPr algn="r"/>
            <a:r>
              <a:rPr lang="en-GB" sz="1200" dirty="0">
                <a:solidFill>
                  <a:srgbClr val="202124"/>
                </a:solidFill>
                <a:latin typeface="+mj-lt"/>
              </a:rPr>
              <a:t>(10017-6818)</a:t>
            </a:r>
          </a:p>
          <a:p>
            <a:pPr algn="r"/>
            <a:r>
              <a:rPr lang="en-GB" sz="1200" dirty="0">
                <a:solidFill>
                  <a:srgbClr val="202124"/>
                </a:solidFill>
                <a:latin typeface="+mj-lt"/>
              </a:rPr>
              <a:t>United States</a:t>
            </a:r>
          </a:p>
          <a:p>
            <a:pPr algn="r"/>
            <a:endParaRPr lang="en-GB" sz="1200" dirty="0">
              <a:solidFill>
                <a:srgbClr val="202124"/>
              </a:solidFill>
              <a:latin typeface="+mj-lt"/>
            </a:endParaRPr>
          </a:p>
          <a:p>
            <a:pPr algn="r"/>
            <a:endParaRPr lang="en-GB" sz="1200" dirty="0">
              <a:solidFill>
                <a:srgbClr val="202124"/>
              </a:solidFill>
              <a:latin typeface="+mj-lt"/>
            </a:endParaRPr>
          </a:p>
          <a:p>
            <a:pPr algn="r"/>
            <a:r>
              <a:rPr lang="en-GB" sz="1200" dirty="0">
                <a:solidFill>
                  <a:srgbClr val="202124"/>
                </a:solidFill>
                <a:latin typeface="+mj-lt"/>
              </a:rPr>
              <a:t>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11D9B-E0F7-4BA7-8E4F-3EF693339593}"/>
              </a:ext>
            </a:extLst>
          </p:cNvPr>
          <p:cNvSpPr txBox="1"/>
          <p:nvPr/>
        </p:nvSpPr>
        <p:spPr>
          <a:xfrm>
            <a:off x="124243" y="3480173"/>
            <a:ext cx="65954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Dear Mr. Guterres,</a:t>
            </a:r>
          </a:p>
          <a:p>
            <a:r>
              <a:rPr lang="en-GB" sz="14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413858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o business in Dubai – a Director magazine guide">
            <a:extLst>
              <a:ext uri="{FF2B5EF4-FFF2-40B4-BE49-F238E27FC236}">
                <a16:creationId xmlns:a16="http://schemas.microsoft.com/office/drawing/2014/main" id="{C2B4D456-7DEF-4A1B-A0D1-446EFF8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3" y="4807"/>
            <a:ext cx="4060073" cy="11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6: </a:t>
            </a:r>
            <a:r>
              <a:rPr lang="en-GB" sz="1500" dirty="0"/>
              <a:t>Why  is the Middle East such a popular tourist destination?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Tourism in the Middle East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2284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How have cities such as Dubai changed in the last 30 years?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pic>
        <p:nvPicPr>
          <p:cNvPr id="1028" name="Picture 4" descr="Incredible Before And After Photos of Dubai's Skyline">
            <a:extLst>
              <a:ext uri="{FF2B5EF4-FFF2-40B4-BE49-F238E27FC236}">
                <a16:creationId xmlns:a16="http://schemas.microsoft.com/office/drawing/2014/main" id="{56A732E1-59C2-451C-8793-E56FF482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9" y="1498890"/>
            <a:ext cx="3156218" cy="16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F2E411-7CD8-4C4C-B57A-64EF9107BFCB}"/>
              </a:ext>
            </a:extLst>
          </p:cNvPr>
          <p:cNvSpPr txBox="1"/>
          <p:nvPr/>
        </p:nvSpPr>
        <p:spPr>
          <a:xfrm>
            <a:off x="3707147" y="1368884"/>
            <a:ext cx="2941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81D87-043D-4404-94C8-B2BADEFCF288}"/>
              </a:ext>
            </a:extLst>
          </p:cNvPr>
          <p:cNvSpPr/>
          <p:nvPr/>
        </p:nvSpPr>
        <p:spPr>
          <a:xfrm>
            <a:off x="106697" y="3573000"/>
            <a:ext cx="6627060" cy="621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B0D7F-FFA0-4382-B1F2-BC31DCF6E116}"/>
              </a:ext>
            </a:extLst>
          </p:cNvPr>
          <p:cNvSpPr txBox="1"/>
          <p:nvPr/>
        </p:nvSpPr>
        <p:spPr>
          <a:xfrm>
            <a:off x="522488" y="3585370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Travel Man documentary. Complete the tasks as you watch.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0E5C5D0-A86F-44B6-B443-1E3B15B76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12" y="3610833"/>
            <a:ext cx="387350" cy="38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9FF5A-ED00-41EC-83C5-013143AEA7EC}"/>
              </a:ext>
            </a:extLst>
          </p:cNvPr>
          <p:cNvSpPr txBox="1"/>
          <p:nvPr/>
        </p:nvSpPr>
        <p:spPr>
          <a:xfrm>
            <a:off x="153712" y="4046729"/>
            <a:ext cx="3275288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Accommodation: What is it like? How much does it cost? What are some of the main features of the hotel?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BED-B6A2-4E3A-81F7-D808B8516DF8}"/>
              </a:ext>
            </a:extLst>
          </p:cNvPr>
          <p:cNvSpPr txBox="1"/>
          <p:nvPr/>
        </p:nvSpPr>
        <p:spPr>
          <a:xfrm>
            <a:off x="3429001" y="4046729"/>
            <a:ext cx="3219584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Attractions: What are some of the main attractions for tourists to do while they are in Dubai? How much do these activities cost?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B5798-7513-41B9-9A21-4BBF6EEBF64A}"/>
              </a:ext>
            </a:extLst>
          </p:cNvPr>
          <p:cNvSpPr txBox="1"/>
          <p:nvPr/>
        </p:nvSpPr>
        <p:spPr>
          <a:xfrm>
            <a:off x="153712" y="7647715"/>
            <a:ext cx="6494872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What attractions surprised you? Is there anything you would particularly like to have a go at? Is there anything you would be less keen on trying? Think about where they have visited, how the travelled around etc.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972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o business in Dubai – a Director magazine guide">
            <a:extLst>
              <a:ext uri="{FF2B5EF4-FFF2-40B4-BE49-F238E27FC236}">
                <a16:creationId xmlns:a16="http://schemas.microsoft.com/office/drawing/2014/main" id="{C2B4D456-7DEF-4A1B-A0D1-446EFF8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3" y="4807"/>
            <a:ext cx="4060073" cy="110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6: </a:t>
            </a:r>
            <a:r>
              <a:rPr lang="en-GB" sz="1500" dirty="0"/>
              <a:t>Why  is the Middle East such a popular tourist destination?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F89CE-ABB7-B044-B98A-055697C04D29}"/>
              </a:ext>
            </a:extLst>
          </p:cNvPr>
          <p:cNvSpPr txBox="1"/>
          <p:nvPr/>
        </p:nvSpPr>
        <p:spPr>
          <a:xfrm>
            <a:off x="-6348" y="341187"/>
            <a:ext cx="405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Tourism in the Middle East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8572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48 hours in Dubai. Remember to include places to stay, activities to complete and timings for your trip.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13409B-8D5B-4DFA-9A38-E3F02CF8DA2E}"/>
              </a:ext>
            </a:extLst>
          </p:cNvPr>
          <p:cNvSpPr/>
          <p:nvPr/>
        </p:nvSpPr>
        <p:spPr>
          <a:xfrm>
            <a:off x="607405" y="1454254"/>
            <a:ext cx="6030712" cy="399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Day 1: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3CD1B-8892-4586-A769-9CE38F21B8CF}"/>
              </a:ext>
            </a:extLst>
          </p:cNvPr>
          <p:cNvSpPr/>
          <p:nvPr/>
        </p:nvSpPr>
        <p:spPr>
          <a:xfrm>
            <a:off x="607405" y="5611184"/>
            <a:ext cx="6030712" cy="399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Day 2: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FA World Cup Qatar 2022™ - FIFA.com">
            <a:extLst>
              <a:ext uri="{FF2B5EF4-FFF2-40B4-BE49-F238E27FC236}">
                <a16:creationId xmlns:a16="http://schemas.microsoft.com/office/drawing/2014/main" id="{BC545166-DF2D-42D6-A8C0-F613B592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6297" r="10000" b="17645"/>
          <a:stretch/>
        </p:blipFill>
        <p:spPr bwMode="auto">
          <a:xfrm>
            <a:off x="1" y="1"/>
            <a:ext cx="4051300" cy="11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75FB-AC24-0D4B-917C-F1BB5A4E578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7: </a:t>
            </a:r>
            <a:r>
              <a:rPr lang="en-GB" sz="1500" dirty="0"/>
              <a:t>Is Qatar a sustainable choice for the 2022 World Cup?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4421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1 – What would be the positives and negatives of holding the World Cup here?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pic>
        <p:nvPicPr>
          <p:cNvPr id="2052" name="Picture 4" descr="Desert Safari in Qatar. Desert Safari | by Inland sea tour | Medium">
            <a:extLst>
              <a:ext uri="{FF2B5EF4-FFF2-40B4-BE49-F238E27FC236}">
                <a16:creationId xmlns:a16="http://schemas.microsoft.com/office/drawing/2014/main" id="{92F65188-E235-455A-B153-A8796C8A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41" y="2385696"/>
            <a:ext cx="1710459" cy="11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vernight Desert Safari Qatar | Desert Safari From Qatar | Al Marwa Qatar">
            <a:extLst>
              <a:ext uri="{FF2B5EF4-FFF2-40B4-BE49-F238E27FC236}">
                <a16:creationId xmlns:a16="http://schemas.microsoft.com/office/drawing/2014/main" id="{4BC65FD5-48A7-4ED4-A67D-EC6FF2F9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81081"/>
            <a:ext cx="1731840" cy="11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atar's Growing Economic Problems">
            <a:extLst>
              <a:ext uri="{FF2B5EF4-FFF2-40B4-BE49-F238E27FC236}">
                <a16:creationId xmlns:a16="http://schemas.microsoft.com/office/drawing/2014/main" id="{1340A857-ABA4-4A44-953B-5AC2C683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40" y="3535642"/>
            <a:ext cx="1710459" cy="11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atar Expressway | KBR">
            <a:extLst>
              <a:ext uri="{FF2B5EF4-FFF2-40B4-BE49-F238E27FC236}">
                <a16:creationId xmlns:a16="http://schemas.microsoft.com/office/drawing/2014/main" id="{C57F2C3A-6F85-44DA-AA47-2A820155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35642"/>
            <a:ext cx="1731840" cy="11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07708F-F0AC-4176-ADFF-425EA46AE031}"/>
              </a:ext>
            </a:extLst>
          </p:cNvPr>
          <p:cNvSpPr/>
          <p:nvPr/>
        </p:nvSpPr>
        <p:spPr>
          <a:xfrm>
            <a:off x="107284" y="5718139"/>
            <a:ext cx="6627060" cy="4064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13540-0478-423C-8EB4-458CDC366EFB}"/>
              </a:ext>
            </a:extLst>
          </p:cNvPr>
          <p:cNvSpPr txBox="1"/>
          <p:nvPr/>
        </p:nvSpPr>
        <p:spPr>
          <a:xfrm>
            <a:off x="523075" y="5730508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2 – Summary of the article on migrant workers.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3F769C8-3B4F-4D7D-A854-C17B9E42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725" y="5783054"/>
            <a:ext cx="387350" cy="387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7B4BCA1-8FB2-42F8-9A72-BE7ABF82BABA}"/>
              </a:ext>
            </a:extLst>
          </p:cNvPr>
          <p:cNvSpPr txBox="1"/>
          <p:nvPr/>
        </p:nvSpPr>
        <p:spPr>
          <a:xfrm>
            <a:off x="328813" y="6222950"/>
            <a:ext cx="6200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																																																																																																																																		</a:t>
            </a:r>
          </a:p>
          <a:p>
            <a:endParaRPr lang="en-GB" u="sng" dirty="0"/>
          </a:p>
          <a:p>
            <a:pPr algn="ctr"/>
            <a:r>
              <a:rPr lang="en-GB" i="1" dirty="0"/>
              <a:t>Aim to write to words per line – this will give you 100 words</a:t>
            </a:r>
          </a:p>
        </p:txBody>
      </p:sp>
    </p:spTree>
    <p:extLst>
      <p:ext uri="{BB962C8B-B14F-4D97-AF65-F5344CB8AC3E}">
        <p14:creationId xmlns:p14="http://schemas.microsoft.com/office/powerpoint/2010/main" val="86329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4247D0C-313F-4CFF-94BB-B679A65E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9782" y="1251132"/>
            <a:ext cx="387350" cy="387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E81672D-4F83-4A3A-8923-8940D0DA67BA}"/>
              </a:ext>
            </a:extLst>
          </p:cNvPr>
          <p:cNvSpPr/>
          <p:nvPr/>
        </p:nvSpPr>
        <p:spPr>
          <a:xfrm>
            <a:off x="90818" y="1159859"/>
            <a:ext cx="6627060" cy="5214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2231B-4FDD-4339-BBD2-C05A9F3478B5}"/>
              </a:ext>
            </a:extLst>
          </p:cNvPr>
          <p:cNvSpPr txBox="1"/>
          <p:nvPr/>
        </p:nvSpPr>
        <p:spPr>
          <a:xfrm>
            <a:off x="507132" y="1200189"/>
            <a:ext cx="620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3 – Use the climate graph and the bullet points to suggest some of the impacts of holding the World Cup here.</a:t>
            </a:r>
          </a:p>
        </p:txBody>
      </p:sp>
      <p:pic>
        <p:nvPicPr>
          <p:cNvPr id="13" name="Picture 2" descr="FIFA World Cup Qatar 2022™ - FIFA.com">
            <a:extLst>
              <a:ext uri="{FF2B5EF4-FFF2-40B4-BE49-F238E27FC236}">
                <a16:creationId xmlns:a16="http://schemas.microsoft.com/office/drawing/2014/main" id="{86A44B92-28B6-4A62-8B8B-905EB3589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6297" r="10000" b="17645"/>
          <a:stretch/>
        </p:blipFill>
        <p:spPr bwMode="auto">
          <a:xfrm>
            <a:off x="1" y="1"/>
            <a:ext cx="4051300" cy="11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4883FF-CCB5-45F8-8EF2-361D930BF07E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7: </a:t>
            </a:r>
            <a:r>
              <a:rPr lang="en-GB" sz="1500" dirty="0"/>
              <a:t>Is Qatar a sustainable choice for the 2022 World Cup?</a:t>
            </a:r>
          </a:p>
        </p:txBody>
      </p:sp>
      <p:pic>
        <p:nvPicPr>
          <p:cNvPr id="4098" name="Picture 2" descr="Climate graph // Weather by Month, Doha">
            <a:extLst>
              <a:ext uri="{FF2B5EF4-FFF2-40B4-BE49-F238E27FC236}">
                <a16:creationId xmlns:a16="http://schemas.microsoft.com/office/drawing/2014/main" id="{E1E919DC-E2DB-4534-8B8B-82A2A47F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5" y="1729756"/>
            <a:ext cx="3244643" cy="24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0ED7B6-6903-4F44-B329-6F6478C73538}"/>
              </a:ext>
            </a:extLst>
          </p:cNvPr>
          <p:cNvSpPr/>
          <p:nvPr/>
        </p:nvSpPr>
        <p:spPr>
          <a:xfrm>
            <a:off x="3510635" y="1498642"/>
            <a:ext cx="3168960" cy="272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Average daily highs in July in Qatar are around 41.5</a:t>
            </a:r>
            <a:r>
              <a:rPr lang="en-GB" sz="1100" kern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C.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If the human body heats up to 39-40</a:t>
            </a:r>
            <a:r>
              <a:rPr lang="en-GB" sz="1100" kern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C, the brain tells the muscles to slow down and fatigue sets in.  At 40-41</a:t>
            </a:r>
            <a:r>
              <a:rPr lang="en-GB" sz="1100" kern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C, heat exhaustion is likely - and above 41</a:t>
            </a:r>
            <a:r>
              <a:rPr lang="en-GB" sz="1100" kern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C, the body starts to shut down.  (BBC)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The World Cup may be played in winter instead (Nov/Dec), but this would disrupt the football seasons in Europe.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Average daily max temperature increase by 2022 due to climate change : </a:t>
            </a:r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+1.5</a:t>
            </a:r>
            <a:r>
              <a:rPr lang="en-GB" sz="1100" b="1" kern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GB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C 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(NASA)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70989B-1812-4311-A678-31EB923155FF}"/>
              </a:ext>
            </a:extLst>
          </p:cNvPr>
          <p:cNvSpPr txBox="1"/>
          <p:nvPr/>
        </p:nvSpPr>
        <p:spPr>
          <a:xfrm>
            <a:off x="105300" y="4162488"/>
            <a:ext cx="6598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																																																																																																																													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074CD-ABF7-4496-ADBD-66406252F22D}"/>
              </a:ext>
            </a:extLst>
          </p:cNvPr>
          <p:cNvSpPr/>
          <p:nvPr/>
        </p:nvSpPr>
        <p:spPr>
          <a:xfrm>
            <a:off x="78396" y="6487493"/>
            <a:ext cx="6627060" cy="334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DDE6D-8350-4116-BB92-A5F0AF49DF00}"/>
              </a:ext>
            </a:extLst>
          </p:cNvPr>
          <p:cNvSpPr txBox="1"/>
          <p:nvPr/>
        </p:nvSpPr>
        <p:spPr>
          <a:xfrm>
            <a:off x="426742" y="6487495"/>
            <a:ext cx="627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4 – What are the main DOs and DON’Ts for those visiting Qatar?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509BB9-1629-4FBB-A0D9-6815188CF6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8866" t="44065" r="24054" b="14802"/>
          <a:stretch/>
        </p:blipFill>
        <p:spPr>
          <a:xfrm>
            <a:off x="83737" y="6513162"/>
            <a:ext cx="420276" cy="5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D90AEE0-98D8-4773-B5D3-90676158128A}"/>
              </a:ext>
            </a:extLst>
          </p:cNvPr>
          <p:cNvSpPr/>
          <p:nvPr/>
        </p:nvSpPr>
        <p:spPr>
          <a:xfrm>
            <a:off x="106697" y="1195664"/>
            <a:ext cx="6627060" cy="8567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      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D79E3-5AE7-4D31-9403-72A1692618C8}"/>
              </a:ext>
            </a:extLst>
          </p:cNvPr>
          <p:cNvSpPr txBox="1"/>
          <p:nvPr/>
        </p:nvSpPr>
        <p:spPr>
          <a:xfrm>
            <a:off x="522488" y="1208033"/>
            <a:ext cx="6200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Task 5 – What is your Overall opinion, is Qatar a sustainable option?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E9E4C0-C5CF-4318-995E-D58A93764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138" y="1260579"/>
            <a:ext cx="387350" cy="387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94D29B-F1BB-46BC-879F-617C5D8C5378}"/>
              </a:ext>
            </a:extLst>
          </p:cNvPr>
          <p:cNvSpPr/>
          <p:nvPr/>
        </p:nvSpPr>
        <p:spPr>
          <a:xfrm>
            <a:off x="3290687" y="1541181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b="1" dirty="0"/>
              <a:t>Mr. G. </a:t>
            </a:r>
            <a:r>
              <a:rPr lang="fr-FR" sz="1200" b="1" dirty="0" err="1"/>
              <a:t>Infantino</a:t>
            </a:r>
            <a:endParaRPr lang="fr-FR" sz="1200" b="1" dirty="0"/>
          </a:p>
          <a:p>
            <a:pPr algn="r"/>
            <a:r>
              <a:rPr lang="fr-FR" sz="1200" b="1" dirty="0"/>
              <a:t>Fédération Internationale de Football Association</a:t>
            </a:r>
            <a:endParaRPr lang="fr-FR" sz="1200" dirty="0"/>
          </a:p>
          <a:p>
            <a:pPr algn="r"/>
            <a:r>
              <a:rPr lang="fr-FR" sz="1200" dirty="0"/>
              <a:t>FIFA-Strasse 20</a:t>
            </a:r>
            <a:br>
              <a:rPr lang="fr-FR" sz="1200" dirty="0"/>
            </a:br>
            <a:r>
              <a:rPr lang="fr-FR" sz="1200" dirty="0"/>
              <a:t>P.O. Box 8044</a:t>
            </a:r>
          </a:p>
          <a:p>
            <a:pPr algn="r"/>
            <a:r>
              <a:rPr lang="fr-FR" sz="1200" dirty="0"/>
              <a:t>Zurich</a:t>
            </a:r>
          </a:p>
          <a:p>
            <a:pPr algn="r"/>
            <a:r>
              <a:rPr lang="fr-FR" sz="1200" dirty="0" err="1"/>
              <a:t>Switzerland</a:t>
            </a:r>
            <a:endParaRPr lang="fr-FR" sz="1200" dirty="0"/>
          </a:p>
          <a:p>
            <a:pPr algn="r"/>
            <a:endParaRPr lang="en-GB" sz="1200" dirty="0">
              <a:solidFill>
                <a:srgbClr val="202124"/>
              </a:solidFill>
              <a:latin typeface="+mj-lt"/>
            </a:endParaRPr>
          </a:p>
          <a:p>
            <a:pPr algn="r"/>
            <a:endParaRPr lang="en-GB" sz="1200" dirty="0">
              <a:solidFill>
                <a:srgbClr val="202124"/>
              </a:solidFill>
              <a:latin typeface="+mj-lt"/>
            </a:endParaRPr>
          </a:p>
          <a:p>
            <a:pPr algn="r"/>
            <a:r>
              <a:rPr lang="en-GB" sz="1200" dirty="0">
                <a:solidFill>
                  <a:srgbClr val="202124"/>
                </a:solidFill>
                <a:latin typeface="+mj-lt"/>
              </a:rPr>
              <a:t>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11D9B-E0F7-4BA7-8E4F-3EF693339593}"/>
              </a:ext>
            </a:extLst>
          </p:cNvPr>
          <p:cNvSpPr txBox="1"/>
          <p:nvPr/>
        </p:nvSpPr>
        <p:spPr>
          <a:xfrm>
            <a:off x="124243" y="3480173"/>
            <a:ext cx="65954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Dear Mr. Infantino,</a:t>
            </a:r>
          </a:p>
          <a:p>
            <a:r>
              <a:rPr lang="en-GB" sz="1400" u="sng" dirty="0"/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  <p:pic>
        <p:nvPicPr>
          <p:cNvPr id="10" name="Picture 2" descr="FIFA World Cup Qatar 2022™ - FIFA.com">
            <a:extLst>
              <a:ext uri="{FF2B5EF4-FFF2-40B4-BE49-F238E27FC236}">
                <a16:creationId xmlns:a16="http://schemas.microsoft.com/office/drawing/2014/main" id="{71BF069C-072A-4C8A-913A-7F94EE0C2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16297" r="10000" b="17645"/>
          <a:stretch/>
        </p:blipFill>
        <p:spPr bwMode="auto">
          <a:xfrm>
            <a:off x="1" y="1"/>
            <a:ext cx="4051300" cy="11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E082BE-3003-474C-82FE-E3D169FFB94C}"/>
              </a:ext>
            </a:extLst>
          </p:cNvPr>
          <p:cNvSpPr/>
          <p:nvPr/>
        </p:nvSpPr>
        <p:spPr>
          <a:xfrm>
            <a:off x="4051300" y="-1"/>
            <a:ext cx="2806700" cy="1105223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Lesson 7: </a:t>
            </a:r>
            <a:r>
              <a:rPr lang="en-GB" sz="1500" dirty="0"/>
              <a:t>Is Qatar a sustainable choice for the 2022 World Cup?</a:t>
            </a:r>
          </a:p>
        </p:txBody>
      </p:sp>
    </p:spTree>
    <p:extLst>
      <p:ext uri="{BB962C8B-B14F-4D97-AF65-F5344CB8AC3E}">
        <p14:creationId xmlns:p14="http://schemas.microsoft.com/office/powerpoint/2010/main" val="380292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5375</TotalTime>
  <Words>4387</Words>
  <Application>Microsoft Office PowerPoint</Application>
  <PresentationFormat>A4 Paper (210x297 mm)</PresentationFormat>
  <Paragraphs>257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Payne</dc:creator>
  <cp:lastModifiedBy>LFinn</cp:lastModifiedBy>
  <cp:revision>180</cp:revision>
  <dcterms:created xsi:type="dcterms:W3CDTF">2020-03-22T17:19:13Z</dcterms:created>
  <dcterms:modified xsi:type="dcterms:W3CDTF">2021-03-05T14:52:18Z</dcterms:modified>
</cp:coreProperties>
</file>