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
  </p:notesMasterIdLst>
  <p:sldIdLst>
    <p:sldId id="256" r:id="rId2"/>
    <p:sldId id="257" r:id="rId3"/>
    <p:sldId id="258" r:id="rId4"/>
    <p:sldId id="259" r:id="rId5"/>
    <p:sldId id="260" r:id="rId6"/>
    <p:sldId id="261"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0"/>
    <p:restoredTop sz="94646"/>
  </p:normalViewPr>
  <p:slideViewPr>
    <p:cSldViewPr snapToGrid="0" snapToObjects="1">
      <p:cViewPr>
        <p:scale>
          <a:sx n="75" d="100"/>
          <a:sy n="75" d="100"/>
        </p:scale>
        <p:origin x="2022" y="-14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6B89-E7FB-2F48-99E9-BFE8826D695B}" type="datetimeFigureOut">
              <a:rPr lang="en-US" smtClean="0"/>
              <a:t>11/2/2020</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182CE-74F5-C840-9D59-C32B428F5379}" type="slidenum">
              <a:rPr lang="en-US" smtClean="0"/>
              <a:t>‹#›</a:t>
            </a:fld>
            <a:endParaRPr lang="en-US"/>
          </a:p>
        </p:txBody>
      </p:sp>
    </p:spTree>
    <p:extLst>
      <p:ext uri="{BB962C8B-B14F-4D97-AF65-F5344CB8AC3E}">
        <p14:creationId xmlns:p14="http://schemas.microsoft.com/office/powerpoint/2010/main" val="269983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182CE-74F5-C840-9D59-C32B428F5379}" type="slidenum">
              <a:rPr lang="en-US" smtClean="0"/>
              <a:t>2</a:t>
            </a:fld>
            <a:endParaRPr lang="en-US"/>
          </a:p>
        </p:txBody>
      </p:sp>
    </p:spTree>
    <p:extLst>
      <p:ext uri="{BB962C8B-B14F-4D97-AF65-F5344CB8AC3E}">
        <p14:creationId xmlns:p14="http://schemas.microsoft.com/office/powerpoint/2010/main" val="318501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182CE-74F5-C840-9D59-C32B428F5379}" type="slidenum">
              <a:rPr lang="en-US" smtClean="0"/>
              <a:t>4</a:t>
            </a:fld>
            <a:endParaRPr lang="en-US"/>
          </a:p>
        </p:txBody>
      </p:sp>
    </p:spTree>
    <p:extLst>
      <p:ext uri="{BB962C8B-B14F-4D97-AF65-F5344CB8AC3E}">
        <p14:creationId xmlns:p14="http://schemas.microsoft.com/office/powerpoint/2010/main" val="348087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182CE-74F5-C840-9D59-C32B428F5379}" type="slidenum">
              <a:rPr lang="en-US" smtClean="0"/>
              <a:t>6</a:t>
            </a:fld>
            <a:endParaRPr lang="en-US"/>
          </a:p>
        </p:txBody>
      </p:sp>
    </p:spTree>
    <p:extLst>
      <p:ext uri="{BB962C8B-B14F-4D97-AF65-F5344CB8AC3E}">
        <p14:creationId xmlns:p14="http://schemas.microsoft.com/office/powerpoint/2010/main" val="325059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237874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294332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41963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37377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F39B10-656E-F441-AAE7-75F2118C7AD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68511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F39B10-656E-F441-AAE7-75F2118C7ADB}"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52262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F39B10-656E-F441-AAE7-75F2118C7ADB}"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72334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F39B10-656E-F441-AAE7-75F2118C7ADB}"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10614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39B10-656E-F441-AAE7-75F2118C7ADB}"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15189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AF39B10-656E-F441-AAE7-75F2118C7ADB}"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20813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AF39B10-656E-F441-AAE7-75F2118C7ADB}"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23886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AF39B10-656E-F441-AAE7-75F2118C7ADB}" type="datetimeFigureOut">
              <a:rPr lang="en-US" smtClean="0"/>
              <a:t>11/2/2020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2C4DFA4-FD52-4C4B-9018-CF5CBA2E3AE0}" type="slidenum">
              <a:rPr lang="en-US" smtClean="0"/>
              <a:t>‹#›</a:t>
            </a:fld>
            <a:endParaRPr lang="en-US"/>
          </a:p>
        </p:txBody>
      </p:sp>
    </p:spTree>
    <p:extLst>
      <p:ext uri="{BB962C8B-B14F-4D97-AF65-F5344CB8AC3E}">
        <p14:creationId xmlns:p14="http://schemas.microsoft.com/office/powerpoint/2010/main" val="936261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youtube.com/watch?v=yRPfM5Oj-QA&amp;ab_channel=UNHCRTeachingAboutRefugees"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ontheworldmap.com/" TargetMode="External"/><Relationship Id="rId10" Type="http://schemas.openxmlformats.org/officeDocument/2006/relationships/image" Target="../media/image6.png"/><Relationship Id="rId4" Type="http://schemas.openxmlformats.org/officeDocument/2006/relationships/hyperlink" Target="https://bit.ly/35XgKjm"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bit.ly/2HSHI3k" TargetMode="External"/><Relationship Id="rId5" Type="http://schemas.openxmlformats.org/officeDocument/2006/relationships/hyperlink" Target="https://bit.ly/3oU35CD"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bit.ly/31yFy0j" TargetMode="External"/><Relationship Id="rId5" Type="http://schemas.openxmlformats.org/officeDocument/2006/relationships/hyperlink" Target="https://bbc.in/2GmaIQK" TargetMode="External"/><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youtube.com/watch?v=c3BRTlHFpBU&amp;ab_channel=Vox" TargetMode="External"/><Relationship Id="rId5" Type="http://schemas.openxmlformats.org/officeDocument/2006/relationships/hyperlink" Target="https://www.youtube.com/watch?v=FNqvyYZKK5M&amp;ab_channel=ClothMap" TargetMode="External"/><Relationship Id="rId10" Type="http://schemas.openxmlformats.org/officeDocument/2006/relationships/image" Target="../media/image5.png"/><Relationship Id="rId4" Type="http://schemas.openxmlformats.org/officeDocument/2006/relationships/hyperlink" Target="https://www.youtube.com/watch?v=gYy1RITRN9s&amp;ab_channel=BeautifulDestinations"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youtube.com/watch?v=KiQdFqtZqu0&amp;ab_channel=documentariesand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gration drivers: Why do people migrate? - Le portail de référence pour  l'espace de liberté, sécurité et justice">
            <a:extLst>
              <a:ext uri="{FF2B5EF4-FFF2-40B4-BE49-F238E27FC236}">
                <a16:creationId xmlns:a16="http://schemas.microsoft.com/office/drawing/2014/main" id="{648C7851-DD00-4649-AF15-A03C7614A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32"/>
            <a:ext cx="4051300" cy="11151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A875FB-AC24-0D4B-917C-F1BB5A4E578E}"/>
              </a:ext>
            </a:extLst>
          </p:cNvPr>
          <p:cNvSpPr/>
          <p:nvPr/>
        </p:nvSpPr>
        <p:spPr>
          <a:xfrm>
            <a:off x="4051300" y="-1"/>
            <a:ext cx="2806700" cy="1105223"/>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Lesson 1: Should we stay where we are born?</a:t>
            </a:r>
          </a:p>
        </p:txBody>
      </p:sp>
      <p:sp>
        <p:nvSpPr>
          <p:cNvPr id="6" name="TextBox 5">
            <a:extLst>
              <a:ext uri="{FF2B5EF4-FFF2-40B4-BE49-F238E27FC236}">
                <a16:creationId xmlns:a16="http://schemas.microsoft.com/office/drawing/2014/main" id="{D931AD9E-8904-DB46-B074-78BF428CB02A}"/>
              </a:ext>
            </a:extLst>
          </p:cNvPr>
          <p:cNvSpPr txBox="1"/>
          <p:nvPr/>
        </p:nvSpPr>
        <p:spPr>
          <a:xfrm>
            <a:off x="466629" y="1103582"/>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10450" y="1278610"/>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454835" y="1323589"/>
            <a:ext cx="2905744" cy="461665"/>
          </a:xfrm>
          <a:prstGeom prst="rect">
            <a:avLst/>
          </a:prstGeom>
          <a:noFill/>
        </p:spPr>
        <p:txBody>
          <a:bodyPr wrap="square" rtlCol="0">
            <a:spAutoFit/>
          </a:bodyPr>
          <a:lstStyle/>
          <a:p>
            <a:r>
              <a:rPr lang="en-US" sz="1200" dirty="0"/>
              <a:t>The British - </a:t>
            </a:r>
            <a:r>
              <a:rPr lang="en-US" sz="1200" dirty="0">
                <a:hlinkClick r:id="rId4"/>
              </a:rPr>
              <a:t>https://bit.ly/35XgKjm</a:t>
            </a:r>
            <a:endParaRPr lang="en-US" sz="1200" dirty="0"/>
          </a:p>
          <a:p>
            <a:r>
              <a:rPr lang="en-US" sz="1200" dirty="0"/>
              <a:t>World map - </a:t>
            </a:r>
            <a:r>
              <a:rPr lang="en-US" sz="1200" dirty="0">
                <a:hlinkClick r:id="rId5"/>
              </a:rPr>
              <a:t>http://ontheworldmap.com/</a:t>
            </a:r>
            <a:r>
              <a:rPr lang="en-US" sz="1200" dirty="0"/>
              <a:t>  </a:t>
            </a:r>
          </a:p>
        </p:txBody>
      </p:sp>
      <p:sp>
        <p:nvSpPr>
          <p:cNvPr id="10" name="TextBox 9">
            <a:extLst>
              <a:ext uri="{FF2B5EF4-FFF2-40B4-BE49-F238E27FC236}">
                <a16:creationId xmlns:a16="http://schemas.microsoft.com/office/drawing/2014/main" id="{26E8E695-5321-8E4C-A8F7-0415F31126BF}"/>
              </a:ext>
            </a:extLst>
          </p:cNvPr>
          <p:cNvSpPr txBox="1"/>
          <p:nvPr/>
        </p:nvSpPr>
        <p:spPr>
          <a:xfrm>
            <a:off x="3554609" y="1105223"/>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6"/>
          <a:stretch>
            <a:fillRect/>
          </a:stretch>
        </p:blipFill>
        <p:spPr>
          <a:xfrm>
            <a:off x="3229602" y="1252706"/>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3578571" y="1323588"/>
            <a:ext cx="3126935" cy="615553"/>
          </a:xfrm>
          <a:prstGeom prst="rect">
            <a:avLst/>
          </a:prstGeom>
          <a:noFill/>
        </p:spPr>
        <p:txBody>
          <a:bodyPr wrap="square" rtlCol="0">
            <a:spAutoFit/>
          </a:bodyPr>
          <a:lstStyle/>
          <a:p>
            <a:r>
              <a:rPr lang="en-GB" sz="1200" dirty="0"/>
              <a:t>Who are migrants? </a:t>
            </a:r>
            <a:r>
              <a:rPr lang="en-GB" sz="1100" dirty="0">
                <a:hlinkClick r:id="rId7"/>
              </a:rPr>
              <a:t>https://www.youtube.com/watch?v=yRPfM5Oj-QA&amp;ab_channel=UNHCRTeachingAboutRefugees</a:t>
            </a:r>
            <a:r>
              <a:rPr lang="en-GB" sz="1100" dirty="0"/>
              <a:t> </a:t>
            </a:r>
            <a:endParaRPr lang="en-GB" sz="1200" dirty="0"/>
          </a:p>
        </p:txBody>
      </p:sp>
      <p:pic>
        <p:nvPicPr>
          <p:cNvPr id="22" name="Picture 21" descr="A close up of a logo&#10;&#10;Description automatically generated">
            <a:extLst>
              <a:ext uri="{FF2B5EF4-FFF2-40B4-BE49-F238E27FC236}">
                <a16:creationId xmlns:a16="http://schemas.microsoft.com/office/drawing/2014/main" id="{147B2FFF-17F5-A04D-953B-EC53D2BD96F5}"/>
              </a:ext>
            </a:extLst>
          </p:cNvPr>
          <p:cNvPicPr>
            <a:picLocks noChangeAspect="1"/>
          </p:cNvPicPr>
          <p:nvPr/>
        </p:nvPicPr>
        <p:blipFill>
          <a:blip r:embed="rId8"/>
          <a:stretch>
            <a:fillRect/>
          </a:stretch>
        </p:blipFill>
        <p:spPr>
          <a:xfrm flipH="1">
            <a:off x="117610" y="3911214"/>
            <a:ext cx="387350" cy="387350"/>
          </a:xfrm>
          <a:prstGeom prst="rect">
            <a:avLst/>
          </a:prstGeom>
        </p:spPr>
      </p:pic>
      <p:sp>
        <p:nvSpPr>
          <p:cNvPr id="35" name="TextBox 34">
            <a:extLst>
              <a:ext uri="{FF2B5EF4-FFF2-40B4-BE49-F238E27FC236}">
                <a16:creationId xmlns:a16="http://schemas.microsoft.com/office/drawing/2014/main" id="{6C6F89CE-ABB7-B044-B98A-055697C04D29}"/>
              </a:ext>
            </a:extLst>
          </p:cNvPr>
          <p:cNvSpPr txBox="1"/>
          <p:nvPr/>
        </p:nvSpPr>
        <p:spPr>
          <a:xfrm>
            <a:off x="-3174" y="-3032"/>
            <a:ext cx="4054474" cy="769441"/>
          </a:xfrm>
          <a:prstGeom prst="rect">
            <a:avLst/>
          </a:prstGeom>
          <a:noFill/>
        </p:spPr>
        <p:txBody>
          <a:bodyPr wrap="square" rtlCol="0">
            <a:spAutoFit/>
          </a:bodyPr>
          <a:lstStyle/>
          <a:p>
            <a:pPr algn="ctr"/>
            <a:r>
              <a:rPr lang="en-US" sz="2200" b="1" dirty="0">
                <a:solidFill>
                  <a:schemeClr val="bg1"/>
                </a:solidFill>
              </a:rPr>
              <a:t>Marvelous Migration - Introduction</a:t>
            </a:r>
            <a:r>
              <a:rPr lang="en-US" sz="2200" b="1" dirty="0"/>
              <a:t>!</a:t>
            </a:r>
          </a:p>
        </p:txBody>
      </p:sp>
      <p:sp>
        <p:nvSpPr>
          <p:cNvPr id="25" name="Rectangle 24">
            <a:extLst>
              <a:ext uri="{FF2B5EF4-FFF2-40B4-BE49-F238E27FC236}">
                <a16:creationId xmlns:a16="http://schemas.microsoft.com/office/drawing/2014/main" id="{7E6A558C-C9AB-4D95-AE24-6AD9E89A46E0}"/>
              </a:ext>
            </a:extLst>
          </p:cNvPr>
          <p:cNvSpPr/>
          <p:nvPr/>
        </p:nvSpPr>
        <p:spPr>
          <a:xfrm>
            <a:off x="88646" y="1947833"/>
            <a:ext cx="6627060" cy="1820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28" name="TextBox 27">
            <a:extLst>
              <a:ext uri="{FF2B5EF4-FFF2-40B4-BE49-F238E27FC236}">
                <a16:creationId xmlns:a16="http://schemas.microsoft.com/office/drawing/2014/main" id="{1C322BB4-0C8F-4D81-8D5A-349748A9EFDE}"/>
              </a:ext>
            </a:extLst>
          </p:cNvPr>
          <p:cNvSpPr txBox="1"/>
          <p:nvPr/>
        </p:nvSpPr>
        <p:spPr>
          <a:xfrm>
            <a:off x="436992" y="1947833"/>
            <a:ext cx="6278714" cy="246221"/>
          </a:xfrm>
          <a:prstGeom prst="rect">
            <a:avLst/>
          </a:prstGeom>
          <a:noFill/>
        </p:spPr>
        <p:txBody>
          <a:bodyPr wrap="square" rtlCol="0">
            <a:spAutoFit/>
          </a:bodyPr>
          <a:lstStyle/>
          <a:p>
            <a:r>
              <a:rPr lang="en-US" sz="1000" b="1" dirty="0"/>
              <a:t>Task 1 – Match up the key terminology with the correct definition.</a:t>
            </a:r>
            <a:endParaRPr lang="en-US" sz="1000" dirty="0">
              <a:solidFill>
                <a:srgbClr val="002060"/>
              </a:solidFill>
            </a:endParaRPr>
          </a:p>
        </p:txBody>
      </p:sp>
      <p:sp>
        <p:nvSpPr>
          <p:cNvPr id="29" name="Rectangle 28">
            <a:extLst>
              <a:ext uri="{FF2B5EF4-FFF2-40B4-BE49-F238E27FC236}">
                <a16:creationId xmlns:a16="http://schemas.microsoft.com/office/drawing/2014/main" id="{CA0AC221-6A97-4ADA-93C8-B05E357B094C}"/>
              </a:ext>
            </a:extLst>
          </p:cNvPr>
          <p:cNvSpPr/>
          <p:nvPr/>
        </p:nvSpPr>
        <p:spPr>
          <a:xfrm>
            <a:off x="88646" y="3819942"/>
            <a:ext cx="6627060" cy="1820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1" name="TextBox 30">
            <a:extLst>
              <a:ext uri="{FF2B5EF4-FFF2-40B4-BE49-F238E27FC236}">
                <a16:creationId xmlns:a16="http://schemas.microsoft.com/office/drawing/2014/main" id="{BBFFBB3E-71A7-4F1F-86A9-24E49D271B8D}"/>
              </a:ext>
            </a:extLst>
          </p:cNvPr>
          <p:cNvSpPr txBox="1"/>
          <p:nvPr/>
        </p:nvSpPr>
        <p:spPr>
          <a:xfrm>
            <a:off x="504960" y="3860271"/>
            <a:ext cx="6200546" cy="461665"/>
          </a:xfrm>
          <a:prstGeom prst="rect">
            <a:avLst/>
          </a:prstGeom>
          <a:noFill/>
        </p:spPr>
        <p:txBody>
          <a:bodyPr wrap="square" rtlCol="0">
            <a:spAutoFit/>
          </a:bodyPr>
          <a:lstStyle/>
          <a:p>
            <a:r>
              <a:rPr lang="en-US" sz="1000" b="1" dirty="0"/>
              <a:t>Task 2.a) – Define push factors and pull factors.</a:t>
            </a:r>
          </a:p>
          <a:p>
            <a:endParaRPr lang="en-US" sz="400" b="1" dirty="0"/>
          </a:p>
          <a:p>
            <a:r>
              <a:rPr lang="en-US" sz="1000" b="1" dirty="0">
                <a:solidFill>
                  <a:srgbClr val="002060"/>
                </a:solidFill>
              </a:rPr>
              <a:t>Push factors:						Pull factors:</a:t>
            </a:r>
          </a:p>
        </p:txBody>
      </p:sp>
      <p:sp>
        <p:nvSpPr>
          <p:cNvPr id="33" name="Rectangle 32">
            <a:extLst>
              <a:ext uri="{FF2B5EF4-FFF2-40B4-BE49-F238E27FC236}">
                <a16:creationId xmlns:a16="http://schemas.microsoft.com/office/drawing/2014/main" id="{576C92CF-9BFA-4998-822C-BF6991C16D9B}"/>
              </a:ext>
            </a:extLst>
          </p:cNvPr>
          <p:cNvSpPr/>
          <p:nvPr/>
        </p:nvSpPr>
        <p:spPr>
          <a:xfrm>
            <a:off x="93986" y="5692792"/>
            <a:ext cx="6627060" cy="2754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4" name="TextBox 33">
            <a:extLst>
              <a:ext uri="{FF2B5EF4-FFF2-40B4-BE49-F238E27FC236}">
                <a16:creationId xmlns:a16="http://schemas.microsoft.com/office/drawing/2014/main" id="{3D57180B-A514-4645-BE8C-A5054338AB84}"/>
              </a:ext>
            </a:extLst>
          </p:cNvPr>
          <p:cNvSpPr txBox="1"/>
          <p:nvPr/>
        </p:nvSpPr>
        <p:spPr>
          <a:xfrm>
            <a:off x="442332" y="5692793"/>
            <a:ext cx="6278714" cy="400110"/>
          </a:xfrm>
          <a:prstGeom prst="rect">
            <a:avLst/>
          </a:prstGeom>
          <a:noFill/>
        </p:spPr>
        <p:txBody>
          <a:bodyPr wrap="square" rtlCol="0">
            <a:spAutoFit/>
          </a:bodyPr>
          <a:lstStyle/>
          <a:p>
            <a:r>
              <a:rPr lang="en-US" sz="1000" b="1" dirty="0"/>
              <a:t>Task 3 &amp; 4 – Read through the poem ‘The British’. Add the locations of immigrants to Britain to the world map below. Once you have added your locations to the map, complete a modern verse to add the poem.</a:t>
            </a:r>
            <a:endParaRPr lang="en-US" sz="1000" dirty="0">
              <a:solidFill>
                <a:srgbClr val="002060"/>
              </a:solidFill>
            </a:endParaRPr>
          </a:p>
        </p:txBody>
      </p:sp>
      <p:pic>
        <p:nvPicPr>
          <p:cNvPr id="46" name="Picture 45" descr="A close up of a logo&#10;&#10;Description automatically generated">
            <a:extLst>
              <a:ext uri="{FF2B5EF4-FFF2-40B4-BE49-F238E27FC236}">
                <a16:creationId xmlns:a16="http://schemas.microsoft.com/office/drawing/2014/main" id="{B396CADF-489F-429A-80E1-38B5B0BBE37A}"/>
              </a:ext>
            </a:extLst>
          </p:cNvPr>
          <p:cNvPicPr>
            <a:picLocks noChangeAspect="1"/>
          </p:cNvPicPr>
          <p:nvPr/>
        </p:nvPicPr>
        <p:blipFill>
          <a:blip r:embed="rId8"/>
          <a:stretch>
            <a:fillRect/>
          </a:stretch>
        </p:blipFill>
        <p:spPr>
          <a:xfrm flipH="1">
            <a:off x="117610" y="9455781"/>
            <a:ext cx="387350" cy="387350"/>
          </a:xfrm>
          <a:prstGeom prst="rect">
            <a:avLst/>
          </a:prstGeom>
        </p:spPr>
      </p:pic>
      <p:sp>
        <p:nvSpPr>
          <p:cNvPr id="47" name="Rectangle 46">
            <a:extLst>
              <a:ext uri="{FF2B5EF4-FFF2-40B4-BE49-F238E27FC236}">
                <a16:creationId xmlns:a16="http://schemas.microsoft.com/office/drawing/2014/main" id="{0ABF57FE-D688-49DA-95D3-7E6DD7B55F7F}"/>
              </a:ext>
            </a:extLst>
          </p:cNvPr>
          <p:cNvSpPr/>
          <p:nvPr/>
        </p:nvSpPr>
        <p:spPr>
          <a:xfrm>
            <a:off x="88646" y="9328526"/>
            <a:ext cx="6627060" cy="535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48" name="TextBox 47">
            <a:extLst>
              <a:ext uri="{FF2B5EF4-FFF2-40B4-BE49-F238E27FC236}">
                <a16:creationId xmlns:a16="http://schemas.microsoft.com/office/drawing/2014/main" id="{2D4DEC88-63D9-43BE-AAC0-C36FC9C07CD8}"/>
              </a:ext>
            </a:extLst>
          </p:cNvPr>
          <p:cNvSpPr txBox="1"/>
          <p:nvPr/>
        </p:nvSpPr>
        <p:spPr>
          <a:xfrm>
            <a:off x="415252" y="9328526"/>
            <a:ext cx="6278714" cy="246221"/>
          </a:xfrm>
          <a:prstGeom prst="rect">
            <a:avLst/>
          </a:prstGeom>
          <a:noFill/>
        </p:spPr>
        <p:txBody>
          <a:bodyPr wrap="square" rtlCol="0">
            <a:spAutoFit/>
          </a:bodyPr>
          <a:lstStyle/>
          <a:p>
            <a:r>
              <a:rPr lang="en-US" sz="1000" b="1" dirty="0"/>
              <a:t>Plenary – Should we stay where we are born? Explain why you have come to this decision.</a:t>
            </a:r>
            <a:endParaRPr lang="en-US" sz="1000" dirty="0">
              <a:solidFill>
                <a:srgbClr val="002060"/>
              </a:solidFill>
            </a:endParaRPr>
          </a:p>
        </p:txBody>
      </p:sp>
      <p:pic>
        <p:nvPicPr>
          <p:cNvPr id="49" name="Picture 48">
            <a:extLst>
              <a:ext uri="{FF2B5EF4-FFF2-40B4-BE49-F238E27FC236}">
                <a16:creationId xmlns:a16="http://schemas.microsoft.com/office/drawing/2014/main" id="{6EC160AE-09BA-42DE-B3DE-6998F0256099}"/>
              </a:ext>
            </a:extLst>
          </p:cNvPr>
          <p:cNvPicPr>
            <a:picLocks noChangeAspect="1"/>
          </p:cNvPicPr>
          <p:nvPr/>
        </p:nvPicPr>
        <p:blipFill rotWithShape="1">
          <a:blip r:embed="rId9">
            <a:clrChange>
              <a:clrFrom>
                <a:srgbClr val="FAFAFA"/>
              </a:clrFrom>
              <a:clrTo>
                <a:srgbClr val="FAFAFA">
                  <a:alpha val="0"/>
                </a:srgbClr>
              </a:clrTo>
            </a:clrChange>
          </a:blip>
          <a:srcRect l="58866" t="44065" r="24054" b="14802"/>
          <a:stretch/>
        </p:blipFill>
        <p:spPr>
          <a:xfrm>
            <a:off x="99327" y="5718460"/>
            <a:ext cx="420276" cy="569082"/>
          </a:xfrm>
          <a:prstGeom prst="rect">
            <a:avLst/>
          </a:prstGeom>
        </p:spPr>
      </p:pic>
      <p:pic>
        <p:nvPicPr>
          <p:cNvPr id="32" name="Picture 31" descr="A close up of a logo&#10;&#10;Description automatically generated">
            <a:extLst>
              <a:ext uri="{FF2B5EF4-FFF2-40B4-BE49-F238E27FC236}">
                <a16:creationId xmlns:a16="http://schemas.microsoft.com/office/drawing/2014/main" id="{2D1CAF15-C00E-4B2C-950B-8A16797A8E46}"/>
              </a:ext>
            </a:extLst>
          </p:cNvPr>
          <p:cNvPicPr>
            <a:picLocks noChangeAspect="1"/>
          </p:cNvPicPr>
          <p:nvPr/>
        </p:nvPicPr>
        <p:blipFill>
          <a:blip r:embed="rId8"/>
          <a:stretch>
            <a:fillRect/>
          </a:stretch>
        </p:blipFill>
        <p:spPr>
          <a:xfrm flipH="1">
            <a:off x="117610" y="1998034"/>
            <a:ext cx="387350" cy="387350"/>
          </a:xfrm>
          <a:prstGeom prst="rect">
            <a:avLst/>
          </a:prstGeom>
        </p:spPr>
      </p:pic>
      <p:sp>
        <p:nvSpPr>
          <p:cNvPr id="36" name="Rounded Rectangle 2">
            <a:extLst>
              <a:ext uri="{FF2B5EF4-FFF2-40B4-BE49-F238E27FC236}">
                <a16:creationId xmlns:a16="http://schemas.microsoft.com/office/drawing/2014/main" id="{41BAA9D3-1FD0-49BE-AF12-57F707657787}"/>
              </a:ext>
            </a:extLst>
          </p:cNvPr>
          <p:cNvSpPr/>
          <p:nvPr/>
        </p:nvSpPr>
        <p:spPr>
          <a:xfrm>
            <a:off x="590449" y="2210134"/>
            <a:ext cx="932452" cy="246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solidFill>
                  <a:schemeClr val="tx1"/>
                </a:solidFill>
              </a:rPr>
              <a:t>Asylum seeker</a:t>
            </a:r>
          </a:p>
        </p:txBody>
      </p:sp>
      <p:sp>
        <p:nvSpPr>
          <p:cNvPr id="37" name="Rounded Rectangle 3">
            <a:extLst>
              <a:ext uri="{FF2B5EF4-FFF2-40B4-BE49-F238E27FC236}">
                <a16:creationId xmlns:a16="http://schemas.microsoft.com/office/drawing/2014/main" id="{FDA04573-14A8-4F81-9CEE-1955D426EDE4}"/>
              </a:ext>
            </a:extLst>
          </p:cNvPr>
          <p:cNvSpPr/>
          <p:nvPr/>
        </p:nvSpPr>
        <p:spPr>
          <a:xfrm>
            <a:off x="590449" y="2526068"/>
            <a:ext cx="932452" cy="2384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solidFill>
                  <a:schemeClr val="tx1"/>
                </a:solidFill>
              </a:rPr>
              <a:t>Emigration</a:t>
            </a:r>
          </a:p>
        </p:txBody>
      </p:sp>
      <p:sp>
        <p:nvSpPr>
          <p:cNvPr id="38" name="Rounded Rectangle 4">
            <a:extLst>
              <a:ext uri="{FF2B5EF4-FFF2-40B4-BE49-F238E27FC236}">
                <a16:creationId xmlns:a16="http://schemas.microsoft.com/office/drawing/2014/main" id="{BAB386A0-1884-49F6-97D9-A2F270F6FC1E}"/>
              </a:ext>
            </a:extLst>
          </p:cNvPr>
          <p:cNvSpPr/>
          <p:nvPr/>
        </p:nvSpPr>
        <p:spPr>
          <a:xfrm>
            <a:off x="590449" y="2813942"/>
            <a:ext cx="932452" cy="2375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solidFill>
                  <a:schemeClr val="tx1"/>
                </a:solidFill>
              </a:rPr>
              <a:t>Immigration</a:t>
            </a:r>
          </a:p>
        </p:txBody>
      </p:sp>
      <p:sp>
        <p:nvSpPr>
          <p:cNvPr id="39" name="Rounded Rectangle 5">
            <a:extLst>
              <a:ext uri="{FF2B5EF4-FFF2-40B4-BE49-F238E27FC236}">
                <a16:creationId xmlns:a16="http://schemas.microsoft.com/office/drawing/2014/main" id="{9405B129-DDE4-4053-963C-E87A54A770CF}"/>
              </a:ext>
            </a:extLst>
          </p:cNvPr>
          <p:cNvSpPr/>
          <p:nvPr/>
        </p:nvSpPr>
        <p:spPr>
          <a:xfrm>
            <a:off x="589807" y="3098394"/>
            <a:ext cx="933094" cy="2384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solidFill>
                  <a:schemeClr val="tx1"/>
                </a:solidFill>
              </a:rPr>
              <a:t>Migration</a:t>
            </a:r>
          </a:p>
        </p:txBody>
      </p:sp>
      <p:sp>
        <p:nvSpPr>
          <p:cNvPr id="50" name="Rounded Rectangle 6">
            <a:extLst>
              <a:ext uri="{FF2B5EF4-FFF2-40B4-BE49-F238E27FC236}">
                <a16:creationId xmlns:a16="http://schemas.microsoft.com/office/drawing/2014/main" id="{D6B7DDEB-9221-4D65-9081-C718BC39E9A4}"/>
              </a:ext>
            </a:extLst>
          </p:cNvPr>
          <p:cNvSpPr/>
          <p:nvPr/>
        </p:nvSpPr>
        <p:spPr>
          <a:xfrm>
            <a:off x="589807" y="3394248"/>
            <a:ext cx="932452" cy="2384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solidFill>
                  <a:schemeClr val="tx1"/>
                </a:solidFill>
              </a:rPr>
              <a:t>Refugee</a:t>
            </a:r>
          </a:p>
        </p:txBody>
      </p:sp>
      <p:sp>
        <p:nvSpPr>
          <p:cNvPr id="51" name="Rounded Rectangle 7">
            <a:extLst>
              <a:ext uri="{FF2B5EF4-FFF2-40B4-BE49-F238E27FC236}">
                <a16:creationId xmlns:a16="http://schemas.microsoft.com/office/drawing/2014/main" id="{922A6158-29A3-4FA4-96D2-798B86B49658}"/>
              </a:ext>
            </a:extLst>
          </p:cNvPr>
          <p:cNvSpPr/>
          <p:nvPr/>
        </p:nvSpPr>
        <p:spPr>
          <a:xfrm>
            <a:off x="2024063" y="2427085"/>
            <a:ext cx="4649860" cy="269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900" dirty="0">
                <a:solidFill>
                  <a:schemeClr val="tx1"/>
                </a:solidFill>
              </a:rPr>
              <a:t>a person who has left their home country as a political refugee and is seeking asylum in another</a:t>
            </a:r>
          </a:p>
        </p:txBody>
      </p:sp>
      <p:sp>
        <p:nvSpPr>
          <p:cNvPr id="52" name="Rounded Rectangle 8">
            <a:extLst>
              <a:ext uri="{FF2B5EF4-FFF2-40B4-BE49-F238E27FC236}">
                <a16:creationId xmlns:a16="http://schemas.microsoft.com/office/drawing/2014/main" id="{EC5EF64C-1E16-4070-BDCF-E8D7BD122BEE}"/>
              </a:ext>
            </a:extLst>
          </p:cNvPr>
          <p:cNvSpPr/>
          <p:nvPr/>
        </p:nvSpPr>
        <p:spPr>
          <a:xfrm>
            <a:off x="2024063" y="2137896"/>
            <a:ext cx="4649860" cy="246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solidFill>
                  <a:schemeClr val="tx1"/>
                </a:solidFill>
              </a:rPr>
              <a:t>the act of leaving one's own country to settle permanently in another; moving abroad</a:t>
            </a:r>
          </a:p>
        </p:txBody>
      </p:sp>
      <p:sp>
        <p:nvSpPr>
          <p:cNvPr id="53" name="Rounded Rectangle 9">
            <a:extLst>
              <a:ext uri="{FF2B5EF4-FFF2-40B4-BE49-F238E27FC236}">
                <a16:creationId xmlns:a16="http://schemas.microsoft.com/office/drawing/2014/main" id="{555F3BE7-7DA7-4BA0-AF66-A01A95750EC0}"/>
              </a:ext>
            </a:extLst>
          </p:cNvPr>
          <p:cNvSpPr/>
          <p:nvPr/>
        </p:nvSpPr>
        <p:spPr>
          <a:xfrm>
            <a:off x="2024064" y="3493800"/>
            <a:ext cx="4644602" cy="2101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solidFill>
                  <a:schemeClr val="tx1"/>
                </a:solidFill>
              </a:rPr>
              <a:t>the action of coming to live permanently in a foreign country</a:t>
            </a:r>
          </a:p>
        </p:txBody>
      </p:sp>
      <p:sp>
        <p:nvSpPr>
          <p:cNvPr id="54" name="Rounded Rectangle 10">
            <a:extLst>
              <a:ext uri="{FF2B5EF4-FFF2-40B4-BE49-F238E27FC236}">
                <a16:creationId xmlns:a16="http://schemas.microsoft.com/office/drawing/2014/main" id="{B017AB26-F656-4343-88EE-A86ABD661333}"/>
              </a:ext>
            </a:extLst>
          </p:cNvPr>
          <p:cNvSpPr/>
          <p:nvPr/>
        </p:nvSpPr>
        <p:spPr>
          <a:xfrm>
            <a:off x="2024063" y="2749739"/>
            <a:ext cx="4644602" cy="2288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dirty="0">
                <a:solidFill>
                  <a:schemeClr val="tx1"/>
                </a:solidFill>
              </a:rPr>
              <a:t>movement from one part of a country or the world to another</a:t>
            </a:r>
          </a:p>
        </p:txBody>
      </p:sp>
      <p:sp>
        <p:nvSpPr>
          <p:cNvPr id="55" name="Rounded Rectangle 11">
            <a:extLst>
              <a:ext uri="{FF2B5EF4-FFF2-40B4-BE49-F238E27FC236}">
                <a16:creationId xmlns:a16="http://schemas.microsoft.com/office/drawing/2014/main" id="{BFABB1A9-0473-4FC2-9881-A29A8F38ACC4}"/>
              </a:ext>
            </a:extLst>
          </p:cNvPr>
          <p:cNvSpPr/>
          <p:nvPr/>
        </p:nvSpPr>
        <p:spPr>
          <a:xfrm>
            <a:off x="2024064" y="3045170"/>
            <a:ext cx="4644602" cy="3782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900" dirty="0">
                <a:solidFill>
                  <a:schemeClr val="tx1"/>
                </a:solidFill>
              </a:rPr>
              <a:t>a person who has been forced to leave their country in order to escape war, persecution, or natural disaster</a:t>
            </a:r>
          </a:p>
        </p:txBody>
      </p:sp>
      <p:sp>
        <p:nvSpPr>
          <p:cNvPr id="56" name="TextBox 55">
            <a:extLst>
              <a:ext uri="{FF2B5EF4-FFF2-40B4-BE49-F238E27FC236}">
                <a16:creationId xmlns:a16="http://schemas.microsoft.com/office/drawing/2014/main" id="{5F5FC127-6537-4EFB-B9C5-B4BCDF0109C2}"/>
              </a:ext>
            </a:extLst>
          </p:cNvPr>
          <p:cNvSpPr txBox="1"/>
          <p:nvPr/>
        </p:nvSpPr>
        <p:spPr>
          <a:xfrm>
            <a:off x="520278" y="4414269"/>
            <a:ext cx="6249076" cy="246221"/>
          </a:xfrm>
          <a:prstGeom prst="rect">
            <a:avLst/>
          </a:prstGeom>
          <a:noFill/>
        </p:spPr>
        <p:txBody>
          <a:bodyPr wrap="square" rtlCol="0">
            <a:spAutoFit/>
          </a:bodyPr>
          <a:lstStyle/>
          <a:p>
            <a:r>
              <a:rPr lang="en-US" sz="1000" b="1" dirty="0"/>
              <a:t>Task 2.b) – Mind map specific examples for push and pull factors.</a:t>
            </a:r>
          </a:p>
        </p:txBody>
      </p:sp>
      <p:sp>
        <p:nvSpPr>
          <p:cNvPr id="3" name="Star: 32 Points 2">
            <a:extLst>
              <a:ext uri="{FF2B5EF4-FFF2-40B4-BE49-F238E27FC236}">
                <a16:creationId xmlns:a16="http://schemas.microsoft.com/office/drawing/2014/main" id="{740075B5-80D3-48B9-B65B-C407110FA964}"/>
              </a:ext>
            </a:extLst>
          </p:cNvPr>
          <p:cNvSpPr/>
          <p:nvPr/>
        </p:nvSpPr>
        <p:spPr>
          <a:xfrm>
            <a:off x="1119242" y="4786403"/>
            <a:ext cx="1276952" cy="707260"/>
          </a:xfrm>
          <a:prstGeom prst="star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Push factors</a:t>
            </a:r>
          </a:p>
        </p:txBody>
      </p:sp>
      <p:sp>
        <p:nvSpPr>
          <p:cNvPr id="57" name="Star: 32 Points 56">
            <a:extLst>
              <a:ext uri="{FF2B5EF4-FFF2-40B4-BE49-F238E27FC236}">
                <a16:creationId xmlns:a16="http://schemas.microsoft.com/office/drawing/2014/main" id="{8AF994AC-D718-43B0-9222-A93DF260403D}"/>
              </a:ext>
            </a:extLst>
          </p:cNvPr>
          <p:cNvSpPr/>
          <p:nvPr/>
        </p:nvSpPr>
        <p:spPr>
          <a:xfrm>
            <a:off x="4461807" y="4787867"/>
            <a:ext cx="1276952" cy="707260"/>
          </a:xfrm>
          <a:prstGeom prst="star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Pull factors</a:t>
            </a:r>
          </a:p>
        </p:txBody>
      </p:sp>
      <p:pic>
        <p:nvPicPr>
          <p:cNvPr id="58" name="Picture 1">
            <a:extLst>
              <a:ext uri="{FF2B5EF4-FFF2-40B4-BE49-F238E27FC236}">
                <a16:creationId xmlns:a16="http://schemas.microsoft.com/office/drawing/2014/main" id="{F2A06433-103D-4143-8469-C217D9728B3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4192" y="6105165"/>
            <a:ext cx="3977498" cy="22373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3AE7B8F-79FD-4DE6-92AE-F6BF9CE11924}"/>
              </a:ext>
            </a:extLst>
          </p:cNvPr>
          <p:cNvSpPr txBox="1"/>
          <p:nvPr/>
        </p:nvSpPr>
        <p:spPr>
          <a:xfrm>
            <a:off x="4551689" y="6092903"/>
            <a:ext cx="2171579" cy="2308324"/>
          </a:xfrm>
          <a:prstGeom prst="rect">
            <a:avLst/>
          </a:prstGeom>
          <a:noFill/>
        </p:spPr>
        <p:txBody>
          <a:bodyPr wrap="square" rtlCol="0">
            <a:spAutoFit/>
          </a:bodyPr>
          <a:lstStyle/>
          <a:p>
            <a:r>
              <a:rPr lang="en-GB" sz="1200" u="sng" dirty="0"/>
              <a:t>																																																</a:t>
            </a:r>
          </a:p>
        </p:txBody>
      </p:sp>
      <p:pic>
        <p:nvPicPr>
          <p:cNvPr id="59" name="Picture 58" descr="A close up of a logo&#10;&#10;Description automatically generated">
            <a:extLst>
              <a:ext uri="{FF2B5EF4-FFF2-40B4-BE49-F238E27FC236}">
                <a16:creationId xmlns:a16="http://schemas.microsoft.com/office/drawing/2014/main" id="{DEECB2B6-997A-402E-9BD0-72BE7F5EDA02}"/>
              </a:ext>
            </a:extLst>
          </p:cNvPr>
          <p:cNvPicPr>
            <a:picLocks noChangeAspect="1"/>
          </p:cNvPicPr>
          <p:nvPr/>
        </p:nvPicPr>
        <p:blipFill>
          <a:blip r:embed="rId8"/>
          <a:stretch>
            <a:fillRect/>
          </a:stretch>
        </p:blipFill>
        <p:spPr>
          <a:xfrm flipH="1">
            <a:off x="122950" y="8590241"/>
            <a:ext cx="387350" cy="387350"/>
          </a:xfrm>
          <a:prstGeom prst="rect">
            <a:avLst/>
          </a:prstGeom>
        </p:spPr>
      </p:pic>
      <p:sp>
        <p:nvSpPr>
          <p:cNvPr id="60" name="Rectangle 59">
            <a:extLst>
              <a:ext uri="{FF2B5EF4-FFF2-40B4-BE49-F238E27FC236}">
                <a16:creationId xmlns:a16="http://schemas.microsoft.com/office/drawing/2014/main" id="{58711B49-EC79-4B90-BCDF-BC79F20AFD94}"/>
              </a:ext>
            </a:extLst>
          </p:cNvPr>
          <p:cNvSpPr/>
          <p:nvPr/>
        </p:nvSpPr>
        <p:spPr>
          <a:xfrm>
            <a:off x="93986" y="8542506"/>
            <a:ext cx="6627060" cy="7157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61" name="TextBox 60">
            <a:extLst>
              <a:ext uri="{FF2B5EF4-FFF2-40B4-BE49-F238E27FC236}">
                <a16:creationId xmlns:a16="http://schemas.microsoft.com/office/drawing/2014/main" id="{4F7EB961-FE96-40C5-A89B-6BAADBE3B0B8}"/>
              </a:ext>
            </a:extLst>
          </p:cNvPr>
          <p:cNvSpPr txBox="1"/>
          <p:nvPr/>
        </p:nvSpPr>
        <p:spPr>
          <a:xfrm>
            <a:off x="444554" y="8504279"/>
            <a:ext cx="6278714" cy="246221"/>
          </a:xfrm>
          <a:prstGeom prst="rect">
            <a:avLst/>
          </a:prstGeom>
          <a:noFill/>
        </p:spPr>
        <p:txBody>
          <a:bodyPr wrap="square" rtlCol="0">
            <a:spAutoFit/>
          </a:bodyPr>
          <a:lstStyle/>
          <a:p>
            <a:r>
              <a:rPr lang="en-US" sz="1000" b="1" dirty="0"/>
              <a:t>Task 5 – </a:t>
            </a:r>
            <a:r>
              <a:rPr lang="en-GB" sz="1000" b="1" dirty="0"/>
              <a:t>Give some specific examples of movements of people and why they have come to Britain</a:t>
            </a:r>
            <a:r>
              <a:rPr lang="en-US" sz="1000" b="1" dirty="0"/>
              <a:t>.</a:t>
            </a:r>
            <a:endParaRPr lang="en-US" sz="1000" b="1" dirty="0">
              <a:solidFill>
                <a:srgbClr val="002060"/>
              </a:solidFill>
            </a:endParaRPr>
          </a:p>
        </p:txBody>
      </p:sp>
    </p:spTree>
    <p:extLst>
      <p:ext uri="{BB962C8B-B14F-4D97-AF65-F5344CB8AC3E}">
        <p14:creationId xmlns:p14="http://schemas.microsoft.com/office/powerpoint/2010/main" val="193920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urope map outline vector pdf | Free Printable PDF">
            <a:extLst>
              <a:ext uri="{FF2B5EF4-FFF2-40B4-BE49-F238E27FC236}">
                <a16:creationId xmlns:a16="http://schemas.microsoft.com/office/drawing/2014/main" id="{C8273DB5-803D-4B72-98F4-BB7F7E5832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43" b="30405"/>
          <a:stretch/>
        </p:blipFill>
        <p:spPr bwMode="auto">
          <a:xfrm>
            <a:off x="-3174" y="-3031"/>
            <a:ext cx="4054473" cy="11059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520FD69-743C-3240-BB11-92A55BD77E0C}"/>
              </a:ext>
            </a:extLst>
          </p:cNvPr>
          <p:cNvSpPr txBox="1"/>
          <p:nvPr/>
        </p:nvSpPr>
        <p:spPr>
          <a:xfrm>
            <a:off x="628654" y="1102962"/>
            <a:ext cx="2336800" cy="307777"/>
          </a:xfrm>
          <a:prstGeom prst="rect">
            <a:avLst/>
          </a:prstGeom>
          <a:noFill/>
        </p:spPr>
        <p:txBody>
          <a:bodyPr wrap="square" rtlCol="0">
            <a:spAutoFit/>
          </a:bodyPr>
          <a:lstStyle/>
          <a:p>
            <a:r>
              <a:rPr lang="en-US" sz="1400" b="1" dirty="0"/>
              <a:t>Video links</a:t>
            </a:r>
          </a:p>
        </p:txBody>
      </p:sp>
      <p:pic>
        <p:nvPicPr>
          <p:cNvPr id="9" name="Picture 8"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4"/>
          <a:stretch>
            <a:fillRect/>
          </a:stretch>
        </p:blipFill>
        <p:spPr>
          <a:xfrm>
            <a:off x="138130" y="1284055"/>
            <a:ext cx="387350" cy="387350"/>
          </a:xfrm>
          <a:prstGeom prst="rect">
            <a:avLst/>
          </a:prstGeom>
        </p:spPr>
      </p:pic>
      <p:sp>
        <p:nvSpPr>
          <p:cNvPr id="10" name="TextBox 9">
            <a:extLst>
              <a:ext uri="{FF2B5EF4-FFF2-40B4-BE49-F238E27FC236}">
                <a16:creationId xmlns:a16="http://schemas.microsoft.com/office/drawing/2014/main" id="{54B76743-367A-B44E-A676-1D27CA60237F}"/>
              </a:ext>
            </a:extLst>
          </p:cNvPr>
          <p:cNvSpPr txBox="1"/>
          <p:nvPr/>
        </p:nvSpPr>
        <p:spPr>
          <a:xfrm>
            <a:off x="525480" y="1299653"/>
            <a:ext cx="6097569" cy="446276"/>
          </a:xfrm>
          <a:prstGeom prst="rect">
            <a:avLst/>
          </a:prstGeom>
          <a:noFill/>
        </p:spPr>
        <p:txBody>
          <a:bodyPr wrap="square" rtlCol="0">
            <a:spAutoFit/>
          </a:bodyPr>
          <a:lstStyle/>
          <a:p>
            <a:r>
              <a:rPr lang="en-GB" sz="1200" dirty="0"/>
              <a:t>Immigration the UK: </a:t>
            </a:r>
            <a:r>
              <a:rPr lang="en-GB" sz="1100" dirty="0">
                <a:hlinkClick r:id="rId5"/>
              </a:rPr>
              <a:t>https://bit.ly/3oU35CD</a:t>
            </a:r>
            <a:endParaRPr lang="en-GB" sz="1100" dirty="0"/>
          </a:p>
          <a:p>
            <a:r>
              <a:rPr lang="en-GB" sz="1100" dirty="0"/>
              <a:t>Impacts on host &amp; source: </a:t>
            </a:r>
            <a:r>
              <a:rPr lang="en-GB" sz="1100" dirty="0">
                <a:hlinkClick r:id="rId6"/>
              </a:rPr>
              <a:t>https://bit.ly/2HSHI3k</a:t>
            </a:r>
            <a:r>
              <a:rPr lang="en-GB" sz="1100" dirty="0"/>
              <a:t>  </a:t>
            </a:r>
            <a:endParaRPr lang="en-US" sz="1200" dirty="0"/>
          </a:p>
        </p:txBody>
      </p:sp>
      <p:sp>
        <p:nvSpPr>
          <p:cNvPr id="22" name="TextBox 21">
            <a:extLst>
              <a:ext uri="{FF2B5EF4-FFF2-40B4-BE49-F238E27FC236}">
                <a16:creationId xmlns:a16="http://schemas.microsoft.com/office/drawing/2014/main" id="{06D35621-6DB4-2147-AAB5-53DD691A029F}"/>
              </a:ext>
            </a:extLst>
          </p:cNvPr>
          <p:cNvSpPr txBox="1"/>
          <p:nvPr/>
        </p:nvSpPr>
        <p:spPr>
          <a:xfrm>
            <a:off x="603917" y="1762420"/>
            <a:ext cx="6095999" cy="400110"/>
          </a:xfrm>
          <a:prstGeom prst="rect">
            <a:avLst/>
          </a:prstGeom>
          <a:noFill/>
        </p:spPr>
        <p:txBody>
          <a:bodyPr wrap="square" rtlCol="0">
            <a:spAutoFit/>
          </a:bodyPr>
          <a:lstStyle/>
          <a:p>
            <a:r>
              <a:rPr lang="en-US" sz="1000" b="1" dirty="0"/>
              <a:t>Task 1: Watching the YouTube video, note down all the reasons why Eastern Europeans would migrate to the UK.</a:t>
            </a:r>
            <a:endParaRPr lang="en-US" sz="1000" dirty="0"/>
          </a:p>
        </p:txBody>
      </p:sp>
      <p:sp>
        <p:nvSpPr>
          <p:cNvPr id="34" name="Rectangle 33">
            <a:extLst>
              <a:ext uri="{FF2B5EF4-FFF2-40B4-BE49-F238E27FC236}">
                <a16:creationId xmlns:a16="http://schemas.microsoft.com/office/drawing/2014/main" id="{184CD561-BFB7-4CBE-BB86-ECB9023EC887}"/>
              </a:ext>
            </a:extLst>
          </p:cNvPr>
          <p:cNvSpPr/>
          <p:nvPr/>
        </p:nvSpPr>
        <p:spPr>
          <a:xfrm>
            <a:off x="4051300" y="0"/>
            <a:ext cx="2806700" cy="1102962"/>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Lesson 2: Eastern European migration to the UK – how have we been affected?</a:t>
            </a:r>
          </a:p>
        </p:txBody>
      </p:sp>
      <p:sp>
        <p:nvSpPr>
          <p:cNvPr id="35" name="TextBox 34">
            <a:extLst>
              <a:ext uri="{FF2B5EF4-FFF2-40B4-BE49-F238E27FC236}">
                <a16:creationId xmlns:a16="http://schemas.microsoft.com/office/drawing/2014/main" id="{944F5FCB-DBC4-465D-AA9C-59573C602DAC}"/>
              </a:ext>
            </a:extLst>
          </p:cNvPr>
          <p:cNvSpPr txBox="1"/>
          <p:nvPr/>
        </p:nvSpPr>
        <p:spPr>
          <a:xfrm>
            <a:off x="-3174" y="-3032"/>
            <a:ext cx="4054474" cy="430887"/>
          </a:xfrm>
          <a:prstGeom prst="rect">
            <a:avLst/>
          </a:prstGeom>
          <a:noFill/>
        </p:spPr>
        <p:txBody>
          <a:bodyPr wrap="square" rtlCol="0">
            <a:spAutoFit/>
          </a:bodyPr>
          <a:lstStyle/>
          <a:p>
            <a:pPr algn="ctr"/>
            <a:r>
              <a:rPr lang="en-US" sz="2200" b="1" dirty="0"/>
              <a:t>Eastern European migration</a:t>
            </a:r>
          </a:p>
        </p:txBody>
      </p:sp>
      <p:sp>
        <p:nvSpPr>
          <p:cNvPr id="38" name="Rectangle 37">
            <a:extLst>
              <a:ext uri="{FF2B5EF4-FFF2-40B4-BE49-F238E27FC236}">
                <a16:creationId xmlns:a16="http://schemas.microsoft.com/office/drawing/2014/main" id="{7B5DE7D9-49E3-4232-8A32-16F92BA86866}"/>
              </a:ext>
            </a:extLst>
          </p:cNvPr>
          <p:cNvSpPr/>
          <p:nvPr/>
        </p:nvSpPr>
        <p:spPr>
          <a:xfrm>
            <a:off x="195265" y="1762420"/>
            <a:ext cx="6533223" cy="7807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28" name="TextBox 27">
            <a:extLst>
              <a:ext uri="{FF2B5EF4-FFF2-40B4-BE49-F238E27FC236}">
                <a16:creationId xmlns:a16="http://schemas.microsoft.com/office/drawing/2014/main" id="{7E6EFC68-7AEF-4D96-BE17-7E65D3114C16}"/>
              </a:ext>
            </a:extLst>
          </p:cNvPr>
          <p:cNvSpPr txBox="1"/>
          <p:nvPr/>
        </p:nvSpPr>
        <p:spPr>
          <a:xfrm>
            <a:off x="603917" y="2594116"/>
            <a:ext cx="6095999" cy="400110"/>
          </a:xfrm>
          <a:prstGeom prst="rect">
            <a:avLst/>
          </a:prstGeom>
          <a:noFill/>
        </p:spPr>
        <p:txBody>
          <a:bodyPr wrap="square" rtlCol="0">
            <a:spAutoFit/>
          </a:bodyPr>
          <a:lstStyle/>
          <a:p>
            <a:r>
              <a:rPr lang="en-US" sz="1000" b="1" dirty="0"/>
              <a:t>Task 2: Looking at the map of A11 countries within the EU, describe the pattern. What will the impacts of this membership be on migration to the UK?</a:t>
            </a:r>
            <a:endParaRPr lang="en-US" sz="1000" dirty="0"/>
          </a:p>
        </p:txBody>
      </p:sp>
      <p:sp>
        <p:nvSpPr>
          <p:cNvPr id="29" name="Rectangle 28">
            <a:extLst>
              <a:ext uri="{FF2B5EF4-FFF2-40B4-BE49-F238E27FC236}">
                <a16:creationId xmlns:a16="http://schemas.microsoft.com/office/drawing/2014/main" id="{C0D9A386-AD1C-4988-BEB7-0F667379A94B}"/>
              </a:ext>
            </a:extLst>
          </p:cNvPr>
          <p:cNvSpPr/>
          <p:nvPr/>
        </p:nvSpPr>
        <p:spPr>
          <a:xfrm>
            <a:off x="195265" y="2594116"/>
            <a:ext cx="6533223" cy="8995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30" name="Picture 29" descr="A close up of a logo&#10;&#10;Description automatically generated">
            <a:extLst>
              <a:ext uri="{FF2B5EF4-FFF2-40B4-BE49-F238E27FC236}">
                <a16:creationId xmlns:a16="http://schemas.microsoft.com/office/drawing/2014/main" id="{9D6D0B13-DAD8-4987-9F9A-2DC74367B59D}"/>
              </a:ext>
            </a:extLst>
          </p:cNvPr>
          <p:cNvPicPr>
            <a:picLocks noChangeAspect="1"/>
          </p:cNvPicPr>
          <p:nvPr/>
        </p:nvPicPr>
        <p:blipFill>
          <a:blip r:embed="rId7"/>
          <a:stretch>
            <a:fillRect/>
          </a:stretch>
        </p:blipFill>
        <p:spPr>
          <a:xfrm flipH="1">
            <a:off x="217898" y="3595270"/>
            <a:ext cx="357447" cy="357447"/>
          </a:xfrm>
          <a:prstGeom prst="rect">
            <a:avLst/>
          </a:prstGeom>
        </p:spPr>
      </p:pic>
      <p:sp>
        <p:nvSpPr>
          <p:cNvPr id="31" name="TextBox 30">
            <a:extLst>
              <a:ext uri="{FF2B5EF4-FFF2-40B4-BE49-F238E27FC236}">
                <a16:creationId xmlns:a16="http://schemas.microsoft.com/office/drawing/2014/main" id="{7A1A57E7-BDA6-4C4B-81D2-6D81630902E8}"/>
              </a:ext>
            </a:extLst>
          </p:cNvPr>
          <p:cNvSpPr txBox="1"/>
          <p:nvPr/>
        </p:nvSpPr>
        <p:spPr>
          <a:xfrm>
            <a:off x="603917" y="3556058"/>
            <a:ext cx="6095999" cy="400110"/>
          </a:xfrm>
          <a:prstGeom prst="rect">
            <a:avLst/>
          </a:prstGeom>
          <a:noFill/>
        </p:spPr>
        <p:txBody>
          <a:bodyPr wrap="square" rtlCol="0">
            <a:spAutoFit/>
          </a:bodyPr>
          <a:lstStyle/>
          <a:p>
            <a:r>
              <a:rPr lang="en-US" sz="1000" b="1" dirty="0"/>
              <a:t>Task 3: </a:t>
            </a:r>
            <a:r>
              <a:rPr lang="en-GB" sz="1000" b="1" dirty="0"/>
              <a:t>Fill out the table with push a pull factors, thinking specifically of people who are migrating from Eastern Europe to the UK. Categorise them into social, economic, environmental and political.</a:t>
            </a:r>
            <a:endParaRPr lang="en-US" sz="1000" b="1" dirty="0"/>
          </a:p>
        </p:txBody>
      </p:sp>
      <p:sp>
        <p:nvSpPr>
          <p:cNvPr id="32" name="Rectangle 31">
            <a:extLst>
              <a:ext uri="{FF2B5EF4-FFF2-40B4-BE49-F238E27FC236}">
                <a16:creationId xmlns:a16="http://schemas.microsoft.com/office/drawing/2014/main" id="{D6F82270-56D2-481A-8D2D-921AC00AA685}"/>
              </a:ext>
            </a:extLst>
          </p:cNvPr>
          <p:cNvSpPr/>
          <p:nvPr/>
        </p:nvSpPr>
        <p:spPr>
          <a:xfrm>
            <a:off x="195265" y="3556058"/>
            <a:ext cx="6533223" cy="1692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graphicFrame>
        <p:nvGraphicFramePr>
          <p:cNvPr id="3" name="Table 2">
            <a:extLst>
              <a:ext uri="{FF2B5EF4-FFF2-40B4-BE49-F238E27FC236}">
                <a16:creationId xmlns:a16="http://schemas.microsoft.com/office/drawing/2014/main" id="{2B2CE27D-8C4E-47A2-AACF-A962117B1479}"/>
              </a:ext>
            </a:extLst>
          </p:cNvPr>
          <p:cNvGraphicFramePr>
            <a:graphicFrameLocks noGrp="1"/>
          </p:cNvGraphicFramePr>
          <p:nvPr>
            <p:extLst>
              <p:ext uri="{D42A27DB-BD31-4B8C-83A1-F6EECF244321}">
                <p14:modId xmlns:p14="http://schemas.microsoft.com/office/powerpoint/2010/main" val="316346911"/>
              </p:ext>
            </p:extLst>
          </p:nvPr>
        </p:nvGraphicFramePr>
        <p:xfrm>
          <a:off x="654718" y="3956168"/>
          <a:ext cx="5994396" cy="1234957"/>
        </p:xfrm>
        <a:graphic>
          <a:graphicData uri="http://schemas.openxmlformats.org/drawingml/2006/table">
            <a:tbl>
              <a:tblPr firstRow="1" bandRow="1">
                <a:tableStyleId>{5C22544A-7EE6-4342-B048-85BDC9FD1C3A}</a:tableStyleId>
              </a:tblPr>
              <a:tblGrid>
                <a:gridCol w="1498599">
                  <a:extLst>
                    <a:ext uri="{9D8B030D-6E8A-4147-A177-3AD203B41FA5}">
                      <a16:colId xmlns:a16="http://schemas.microsoft.com/office/drawing/2014/main" val="3047109894"/>
                    </a:ext>
                  </a:extLst>
                </a:gridCol>
                <a:gridCol w="1498599">
                  <a:extLst>
                    <a:ext uri="{9D8B030D-6E8A-4147-A177-3AD203B41FA5}">
                      <a16:colId xmlns:a16="http://schemas.microsoft.com/office/drawing/2014/main" val="318041422"/>
                    </a:ext>
                  </a:extLst>
                </a:gridCol>
                <a:gridCol w="1498599">
                  <a:extLst>
                    <a:ext uri="{9D8B030D-6E8A-4147-A177-3AD203B41FA5}">
                      <a16:colId xmlns:a16="http://schemas.microsoft.com/office/drawing/2014/main" val="2356655626"/>
                    </a:ext>
                  </a:extLst>
                </a:gridCol>
                <a:gridCol w="1498599">
                  <a:extLst>
                    <a:ext uri="{9D8B030D-6E8A-4147-A177-3AD203B41FA5}">
                      <a16:colId xmlns:a16="http://schemas.microsoft.com/office/drawing/2014/main" val="1403537680"/>
                    </a:ext>
                  </a:extLst>
                </a:gridCol>
              </a:tblGrid>
              <a:tr h="226349">
                <a:tc>
                  <a:txBody>
                    <a:bodyPr/>
                    <a:lstStyle/>
                    <a:p>
                      <a:pPr algn="ctr"/>
                      <a:r>
                        <a:rPr lang="en-GB" sz="1000" dirty="0"/>
                        <a:t>Social</a:t>
                      </a:r>
                    </a:p>
                  </a:txBody>
                  <a:tcPr>
                    <a:solidFill>
                      <a:srgbClr val="FF6600"/>
                    </a:solidFill>
                  </a:tcPr>
                </a:tc>
                <a:tc>
                  <a:txBody>
                    <a:bodyPr/>
                    <a:lstStyle/>
                    <a:p>
                      <a:pPr algn="ctr"/>
                      <a:r>
                        <a:rPr lang="en-GB" sz="1000" dirty="0"/>
                        <a:t>Economic</a:t>
                      </a:r>
                    </a:p>
                  </a:txBody>
                  <a:tcPr>
                    <a:solidFill>
                      <a:srgbClr val="FF6600"/>
                    </a:solidFill>
                  </a:tcPr>
                </a:tc>
                <a:tc>
                  <a:txBody>
                    <a:bodyPr/>
                    <a:lstStyle/>
                    <a:p>
                      <a:pPr algn="ctr"/>
                      <a:r>
                        <a:rPr lang="en-GB" sz="1000" dirty="0"/>
                        <a:t>Environmental</a:t>
                      </a:r>
                    </a:p>
                  </a:txBody>
                  <a:tcPr>
                    <a:solidFill>
                      <a:srgbClr val="FF6600"/>
                    </a:solidFill>
                  </a:tcPr>
                </a:tc>
                <a:tc>
                  <a:txBody>
                    <a:bodyPr/>
                    <a:lstStyle/>
                    <a:p>
                      <a:pPr algn="ctr"/>
                      <a:r>
                        <a:rPr lang="en-GB" sz="1000" dirty="0"/>
                        <a:t>Political</a:t>
                      </a:r>
                    </a:p>
                  </a:txBody>
                  <a:tcPr>
                    <a:solidFill>
                      <a:srgbClr val="FF6600"/>
                    </a:solidFill>
                  </a:tcPr>
                </a:tc>
                <a:extLst>
                  <a:ext uri="{0D108BD9-81ED-4DB2-BD59-A6C34878D82A}">
                    <a16:rowId xmlns:a16="http://schemas.microsoft.com/office/drawing/2014/main" val="3598266982"/>
                  </a:ext>
                </a:extLst>
              </a:tr>
              <a:tr h="991117">
                <a:tc>
                  <a:txBody>
                    <a:bodyPr/>
                    <a:lstStyle/>
                    <a:p>
                      <a:pPr algn="ctr"/>
                      <a:endParaRPr lang="en-GB" sz="1000"/>
                    </a:p>
                  </a:txBody>
                  <a:tcPr>
                    <a:solidFill>
                      <a:schemeClr val="accent2">
                        <a:lumMod val="40000"/>
                        <a:lumOff val="60000"/>
                      </a:schemeClr>
                    </a:solidFill>
                  </a:tcPr>
                </a:tc>
                <a:tc>
                  <a:txBody>
                    <a:bodyPr/>
                    <a:lstStyle/>
                    <a:p>
                      <a:pPr algn="ctr"/>
                      <a:endParaRPr lang="en-GB" sz="1000" dirty="0"/>
                    </a:p>
                  </a:txBody>
                  <a:tcPr>
                    <a:solidFill>
                      <a:schemeClr val="accent2">
                        <a:lumMod val="40000"/>
                        <a:lumOff val="60000"/>
                      </a:schemeClr>
                    </a:solidFill>
                  </a:tcPr>
                </a:tc>
                <a:tc>
                  <a:txBody>
                    <a:bodyPr/>
                    <a:lstStyle/>
                    <a:p>
                      <a:pPr algn="ctr"/>
                      <a:endParaRPr lang="en-GB" sz="1000"/>
                    </a:p>
                  </a:txBody>
                  <a:tcPr>
                    <a:solidFill>
                      <a:schemeClr val="accent2">
                        <a:lumMod val="40000"/>
                        <a:lumOff val="60000"/>
                      </a:schemeClr>
                    </a:solidFill>
                  </a:tcPr>
                </a:tc>
                <a:tc>
                  <a:txBody>
                    <a:bodyPr/>
                    <a:lstStyle/>
                    <a:p>
                      <a:pPr algn="ctr"/>
                      <a:endParaRPr lang="en-GB" sz="1000" dirty="0"/>
                    </a:p>
                  </a:txBody>
                  <a:tcPr>
                    <a:solidFill>
                      <a:schemeClr val="accent2">
                        <a:lumMod val="40000"/>
                        <a:lumOff val="60000"/>
                      </a:schemeClr>
                    </a:solidFill>
                  </a:tcPr>
                </a:tc>
                <a:extLst>
                  <a:ext uri="{0D108BD9-81ED-4DB2-BD59-A6C34878D82A}">
                    <a16:rowId xmlns:a16="http://schemas.microsoft.com/office/drawing/2014/main" val="71349080"/>
                  </a:ext>
                </a:extLst>
              </a:tr>
            </a:tbl>
          </a:graphicData>
        </a:graphic>
      </p:graphicFrame>
      <p:sp>
        <p:nvSpPr>
          <p:cNvPr id="43" name="TextBox 42">
            <a:extLst>
              <a:ext uri="{FF2B5EF4-FFF2-40B4-BE49-F238E27FC236}">
                <a16:creationId xmlns:a16="http://schemas.microsoft.com/office/drawing/2014/main" id="{821BDE3A-DC7D-423C-8C27-3C9C17DECFAA}"/>
              </a:ext>
            </a:extLst>
          </p:cNvPr>
          <p:cNvSpPr txBox="1"/>
          <p:nvPr/>
        </p:nvSpPr>
        <p:spPr>
          <a:xfrm>
            <a:off x="603917" y="5325512"/>
            <a:ext cx="6095999" cy="400110"/>
          </a:xfrm>
          <a:prstGeom prst="rect">
            <a:avLst/>
          </a:prstGeom>
          <a:noFill/>
        </p:spPr>
        <p:txBody>
          <a:bodyPr wrap="square" rtlCol="0">
            <a:spAutoFit/>
          </a:bodyPr>
          <a:lstStyle/>
          <a:p>
            <a:r>
              <a:rPr lang="en-US" sz="1000" b="1" dirty="0"/>
              <a:t>Task 4: Looking at the map of registered migrant workers in the UK, describe the pattern. Why do you think migrant workers are distributed this way?</a:t>
            </a:r>
            <a:endParaRPr lang="en-US" sz="1000" dirty="0"/>
          </a:p>
        </p:txBody>
      </p:sp>
      <p:sp>
        <p:nvSpPr>
          <p:cNvPr id="44" name="Rectangle 43">
            <a:extLst>
              <a:ext uri="{FF2B5EF4-FFF2-40B4-BE49-F238E27FC236}">
                <a16:creationId xmlns:a16="http://schemas.microsoft.com/office/drawing/2014/main" id="{3B3E63B5-1B90-4121-9659-DEE2DBAF3498}"/>
              </a:ext>
            </a:extLst>
          </p:cNvPr>
          <p:cNvSpPr/>
          <p:nvPr/>
        </p:nvSpPr>
        <p:spPr>
          <a:xfrm>
            <a:off x="195265" y="5325512"/>
            <a:ext cx="6533223" cy="1075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48" name="Picture 47" descr="A close up of a logo&#10;&#10;Description automatically generated">
            <a:extLst>
              <a:ext uri="{FF2B5EF4-FFF2-40B4-BE49-F238E27FC236}">
                <a16:creationId xmlns:a16="http://schemas.microsoft.com/office/drawing/2014/main" id="{FB263D17-AE1C-408B-87C3-1800D3FC2A7B}"/>
              </a:ext>
            </a:extLst>
          </p:cNvPr>
          <p:cNvPicPr>
            <a:picLocks noChangeAspect="1"/>
          </p:cNvPicPr>
          <p:nvPr/>
        </p:nvPicPr>
        <p:blipFill>
          <a:blip r:embed="rId4"/>
          <a:stretch>
            <a:fillRect/>
          </a:stretch>
        </p:blipFill>
        <p:spPr>
          <a:xfrm>
            <a:off x="241304" y="1815319"/>
            <a:ext cx="387350" cy="387350"/>
          </a:xfrm>
          <a:prstGeom prst="rect">
            <a:avLst/>
          </a:prstGeom>
        </p:spPr>
      </p:pic>
      <p:pic>
        <p:nvPicPr>
          <p:cNvPr id="49" name="Picture 48">
            <a:extLst>
              <a:ext uri="{FF2B5EF4-FFF2-40B4-BE49-F238E27FC236}">
                <a16:creationId xmlns:a16="http://schemas.microsoft.com/office/drawing/2014/main" id="{DD59247C-96F1-4C25-A9AF-1A4FB9460B10}"/>
              </a:ext>
            </a:extLst>
          </p:cNvPr>
          <p:cNvPicPr>
            <a:picLocks noChangeAspect="1"/>
          </p:cNvPicPr>
          <p:nvPr/>
        </p:nvPicPr>
        <p:blipFill rotWithShape="1">
          <a:blip r:embed="rId8">
            <a:clrChange>
              <a:clrFrom>
                <a:srgbClr val="FAFAFA"/>
              </a:clrFrom>
              <a:clrTo>
                <a:srgbClr val="FAFAFA">
                  <a:alpha val="0"/>
                </a:srgbClr>
              </a:clrTo>
            </a:clrChange>
          </a:blip>
          <a:srcRect l="58866" t="44065" r="24054" b="14802"/>
          <a:stretch/>
        </p:blipFill>
        <p:spPr>
          <a:xfrm>
            <a:off x="234442" y="2617727"/>
            <a:ext cx="420276" cy="569082"/>
          </a:xfrm>
          <a:prstGeom prst="rect">
            <a:avLst/>
          </a:prstGeom>
        </p:spPr>
      </p:pic>
      <p:pic>
        <p:nvPicPr>
          <p:cNvPr id="50" name="Picture 49">
            <a:extLst>
              <a:ext uri="{FF2B5EF4-FFF2-40B4-BE49-F238E27FC236}">
                <a16:creationId xmlns:a16="http://schemas.microsoft.com/office/drawing/2014/main" id="{772ACDCE-95D1-41CA-855E-DE67A472C640}"/>
              </a:ext>
            </a:extLst>
          </p:cNvPr>
          <p:cNvPicPr>
            <a:picLocks noChangeAspect="1"/>
          </p:cNvPicPr>
          <p:nvPr/>
        </p:nvPicPr>
        <p:blipFill rotWithShape="1">
          <a:blip r:embed="rId8">
            <a:clrChange>
              <a:clrFrom>
                <a:srgbClr val="FAFAFA"/>
              </a:clrFrom>
              <a:clrTo>
                <a:srgbClr val="FAFAFA">
                  <a:alpha val="0"/>
                </a:srgbClr>
              </a:clrTo>
            </a:clrChange>
          </a:blip>
          <a:srcRect l="58866" t="44065" r="24054" b="14802"/>
          <a:stretch/>
        </p:blipFill>
        <p:spPr>
          <a:xfrm>
            <a:off x="232872" y="5363844"/>
            <a:ext cx="420276" cy="569082"/>
          </a:xfrm>
          <a:prstGeom prst="rect">
            <a:avLst/>
          </a:prstGeom>
        </p:spPr>
      </p:pic>
      <p:sp>
        <p:nvSpPr>
          <p:cNvPr id="52" name="TextBox 51">
            <a:extLst>
              <a:ext uri="{FF2B5EF4-FFF2-40B4-BE49-F238E27FC236}">
                <a16:creationId xmlns:a16="http://schemas.microsoft.com/office/drawing/2014/main" id="{76352719-F618-4737-9D79-014F754BD452}"/>
              </a:ext>
            </a:extLst>
          </p:cNvPr>
          <p:cNvSpPr txBox="1"/>
          <p:nvPr/>
        </p:nvSpPr>
        <p:spPr>
          <a:xfrm>
            <a:off x="601476" y="6936809"/>
            <a:ext cx="3793068" cy="507831"/>
          </a:xfrm>
          <a:prstGeom prst="rect">
            <a:avLst/>
          </a:prstGeom>
          <a:noFill/>
        </p:spPr>
        <p:txBody>
          <a:bodyPr wrap="square" rtlCol="0">
            <a:spAutoFit/>
          </a:bodyPr>
          <a:lstStyle/>
          <a:p>
            <a:r>
              <a:rPr lang="en-US" sz="900" b="1" dirty="0"/>
              <a:t>Task 5: </a:t>
            </a:r>
            <a:r>
              <a:rPr lang="en-GB" sz="900" b="1" dirty="0"/>
              <a:t>Watch the YouTube video and read the newspaper resources. Complete the table below on positives and negatives for the source and host countries.</a:t>
            </a:r>
            <a:endParaRPr lang="en-US" sz="900" b="1" dirty="0"/>
          </a:p>
        </p:txBody>
      </p:sp>
      <p:sp>
        <p:nvSpPr>
          <p:cNvPr id="53" name="Rectangle 52">
            <a:extLst>
              <a:ext uri="{FF2B5EF4-FFF2-40B4-BE49-F238E27FC236}">
                <a16:creationId xmlns:a16="http://schemas.microsoft.com/office/drawing/2014/main" id="{0B07C842-F953-43E4-9DE2-C78139A0256F}"/>
              </a:ext>
            </a:extLst>
          </p:cNvPr>
          <p:cNvSpPr/>
          <p:nvPr/>
        </p:nvSpPr>
        <p:spPr>
          <a:xfrm>
            <a:off x="192824" y="6936809"/>
            <a:ext cx="4254272" cy="2888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55" name="Picture 54" descr="A close up of a logo&#10;&#10;Description automatically generated">
            <a:extLst>
              <a:ext uri="{FF2B5EF4-FFF2-40B4-BE49-F238E27FC236}">
                <a16:creationId xmlns:a16="http://schemas.microsoft.com/office/drawing/2014/main" id="{22BD7189-D09C-4A46-A700-13161A8410E4}"/>
              </a:ext>
            </a:extLst>
          </p:cNvPr>
          <p:cNvPicPr>
            <a:picLocks noChangeAspect="1"/>
          </p:cNvPicPr>
          <p:nvPr/>
        </p:nvPicPr>
        <p:blipFill>
          <a:blip r:embed="rId4"/>
          <a:stretch>
            <a:fillRect/>
          </a:stretch>
        </p:blipFill>
        <p:spPr>
          <a:xfrm>
            <a:off x="230431" y="6979682"/>
            <a:ext cx="387350" cy="387350"/>
          </a:xfrm>
          <a:prstGeom prst="rect">
            <a:avLst/>
          </a:prstGeom>
        </p:spPr>
      </p:pic>
      <p:sp>
        <p:nvSpPr>
          <p:cNvPr id="56" name="TextBox 55">
            <a:extLst>
              <a:ext uri="{FF2B5EF4-FFF2-40B4-BE49-F238E27FC236}">
                <a16:creationId xmlns:a16="http://schemas.microsoft.com/office/drawing/2014/main" id="{937AA168-B155-4629-891F-1BA31914609A}"/>
              </a:ext>
            </a:extLst>
          </p:cNvPr>
          <p:cNvSpPr txBox="1"/>
          <p:nvPr/>
        </p:nvSpPr>
        <p:spPr>
          <a:xfrm>
            <a:off x="192824" y="6459462"/>
            <a:ext cx="6535664" cy="400110"/>
          </a:xfrm>
          <a:prstGeom prst="rect">
            <a:avLst/>
          </a:prstGeom>
          <a:noFill/>
          <a:ln>
            <a:solidFill>
              <a:schemeClr val="accent1">
                <a:shade val="50000"/>
              </a:schemeClr>
            </a:solidFill>
            <a:prstDash val="dash"/>
          </a:ln>
        </p:spPr>
        <p:txBody>
          <a:bodyPr wrap="square" rtlCol="0">
            <a:spAutoFit/>
          </a:bodyPr>
          <a:lstStyle/>
          <a:p>
            <a:r>
              <a:rPr lang="en-US" sz="1000" b="1" dirty="0"/>
              <a:t>	The source country </a:t>
            </a:r>
            <a:r>
              <a:rPr lang="en-US" sz="1000" dirty="0"/>
              <a:t>is the country where migrants will be moving from e.g. Poland, Romania, Latvia</a:t>
            </a:r>
          </a:p>
          <a:p>
            <a:r>
              <a:rPr lang="en-US" sz="1000" b="1" dirty="0"/>
              <a:t>	The host country </a:t>
            </a:r>
            <a:r>
              <a:rPr lang="en-US" sz="1000" dirty="0"/>
              <a:t>is the country the migrant is moving to e.g. The UK</a:t>
            </a:r>
            <a:endParaRPr lang="en-US" sz="1000" b="1" dirty="0"/>
          </a:p>
        </p:txBody>
      </p:sp>
      <p:pic>
        <p:nvPicPr>
          <p:cNvPr id="57" name="Picture 56" descr="A close up of a logo&#10;&#10;Description automatically generated">
            <a:extLst>
              <a:ext uri="{FF2B5EF4-FFF2-40B4-BE49-F238E27FC236}">
                <a16:creationId xmlns:a16="http://schemas.microsoft.com/office/drawing/2014/main" id="{58A0371F-D466-4135-8C87-468414C1B313}"/>
              </a:ext>
            </a:extLst>
          </p:cNvPr>
          <p:cNvPicPr>
            <a:picLocks noChangeAspect="1"/>
          </p:cNvPicPr>
          <p:nvPr/>
        </p:nvPicPr>
        <p:blipFill>
          <a:blip r:embed="rId9"/>
          <a:stretch>
            <a:fillRect/>
          </a:stretch>
        </p:blipFill>
        <p:spPr>
          <a:xfrm>
            <a:off x="228360" y="6472222"/>
            <a:ext cx="390605" cy="387350"/>
          </a:xfrm>
          <a:prstGeom prst="rect">
            <a:avLst/>
          </a:prstGeom>
        </p:spPr>
      </p:pic>
      <p:graphicFrame>
        <p:nvGraphicFramePr>
          <p:cNvPr id="58" name="Table 57">
            <a:extLst>
              <a:ext uri="{FF2B5EF4-FFF2-40B4-BE49-F238E27FC236}">
                <a16:creationId xmlns:a16="http://schemas.microsoft.com/office/drawing/2014/main" id="{41DF8101-27C9-409C-A274-011BD95A52FC}"/>
              </a:ext>
            </a:extLst>
          </p:cNvPr>
          <p:cNvGraphicFramePr>
            <a:graphicFrameLocks noGrp="1"/>
          </p:cNvGraphicFramePr>
          <p:nvPr>
            <p:extLst>
              <p:ext uri="{D42A27DB-BD31-4B8C-83A1-F6EECF244321}">
                <p14:modId xmlns:p14="http://schemas.microsoft.com/office/powerpoint/2010/main" val="316078635"/>
              </p:ext>
            </p:extLst>
          </p:nvPr>
        </p:nvGraphicFramePr>
        <p:xfrm>
          <a:off x="234442" y="7409905"/>
          <a:ext cx="4118484" cy="2362747"/>
        </p:xfrm>
        <a:graphic>
          <a:graphicData uri="http://schemas.openxmlformats.org/drawingml/2006/table">
            <a:tbl>
              <a:tblPr firstRow="1" bandRow="1">
                <a:tableStyleId>{5940675A-B579-460E-94D1-54222C63F5DA}</a:tableStyleId>
              </a:tblPr>
              <a:tblGrid>
                <a:gridCol w="764525">
                  <a:extLst>
                    <a:ext uri="{9D8B030D-6E8A-4147-A177-3AD203B41FA5}">
                      <a16:colId xmlns:a16="http://schemas.microsoft.com/office/drawing/2014/main" val="20000"/>
                    </a:ext>
                  </a:extLst>
                </a:gridCol>
                <a:gridCol w="1603323">
                  <a:extLst>
                    <a:ext uri="{9D8B030D-6E8A-4147-A177-3AD203B41FA5}">
                      <a16:colId xmlns:a16="http://schemas.microsoft.com/office/drawing/2014/main" val="20001"/>
                    </a:ext>
                  </a:extLst>
                </a:gridCol>
                <a:gridCol w="1750636">
                  <a:extLst>
                    <a:ext uri="{9D8B030D-6E8A-4147-A177-3AD203B41FA5}">
                      <a16:colId xmlns:a16="http://schemas.microsoft.com/office/drawing/2014/main" val="20002"/>
                    </a:ext>
                  </a:extLst>
                </a:gridCol>
              </a:tblGrid>
              <a:tr h="410204">
                <a:tc>
                  <a:txBody>
                    <a:bodyPr/>
                    <a:lstStyle/>
                    <a:p>
                      <a:endParaRPr lang="en-GB" sz="1000" b="1" dirty="0"/>
                    </a:p>
                  </a:txBody>
                  <a:tcPr marT="45679" marB="45679">
                    <a:solidFill>
                      <a:srgbClr val="FF6600"/>
                    </a:solidFill>
                  </a:tcPr>
                </a:tc>
                <a:tc>
                  <a:txBody>
                    <a:bodyPr/>
                    <a:lstStyle/>
                    <a:p>
                      <a:r>
                        <a:rPr lang="en-GB" sz="1000" b="1" dirty="0"/>
                        <a:t>Host Country (UK)</a:t>
                      </a:r>
                    </a:p>
                  </a:txBody>
                  <a:tcPr marT="45679" marB="45679">
                    <a:solidFill>
                      <a:srgbClr val="FF6600"/>
                    </a:solidFill>
                  </a:tcPr>
                </a:tc>
                <a:tc>
                  <a:txBody>
                    <a:bodyPr/>
                    <a:lstStyle/>
                    <a:p>
                      <a:r>
                        <a:rPr lang="en-GB" sz="1000" b="1" dirty="0"/>
                        <a:t>Source Country (Eastern Europe)</a:t>
                      </a:r>
                    </a:p>
                  </a:txBody>
                  <a:tcPr marT="45679" marB="45679">
                    <a:solidFill>
                      <a:srgbClr val="FF6600"/>
                    </a:solidFill>
                  </a:tcPr>
                </a:tc>
                <a:extLst>
                  <a:ext uri="{0D108BD9-81ED-4DB2-BD59-A6C34878D82A}">
                    <a16:rowId xmlns:a16="http://schemas.microsoft.com/office/drawing/2014/main" val="10000"/>
                  </a:ext>
                </a:extLst>
              </a:tr>
              <a:tr h="985997">
                <a:tc>
                  <a:txBody>
                    <a:bodyPr/>
                    <a:lstStyle/>
                    <a:p>
                      <a:r>
                        <a:rPr lang="en-GB" sz="1000" dirty="0"/>
                        <a:t>Positives</a:t>
                      </a:r>
                    </a:p>
                  </a:txBody>
                  <a:tcPr marT="45679" marB="45679"/>
                </a:tc>
                <a:tc>
                  <a:txBody>
                    <a:bodyPr/>
                    <a:lstStyle/>
                    <a:p>
                      <a:endParaRPr lang="en-GB" sz="1000" dirty="0"/>
                    </a:p>
                  </a:txBody>
                  <a:tcPr marT="45679" marB="45679"/>
                </a:tc>
                <a:tc>
                  <a:txBody>
                    <a:bodyPr/>
                    <a:lstStyle/>
                    <a:p>
                      <a:endParaRPr lang="en-GB" sz="1000" dirty="0"/>
                    </a:p>
                  </a:txBody>
                  <a:tcPr marT="45679" marB="45679"/>
                </a:tc>
                <a:extLst>
                  <a:ext uri="{0D108BD9-81ED-4DB2-BD59-A6C34878D82A}">
                    <a16:rowId xmlns:a16="http://schemas.microsoft.com/office/drawing/2014/main" val="10001"/>
                  </a:ext>
                </a:extLst>
              </a:tr>
              <a:tr h="966546">
                <a:tc>
                  <a:txBody>
                    <a:bodyPr/>
                    <a:lstStyle/>
                    <a:p>
                      <a:r>
                        <a:rPr lang="en-GB" sz="1000" dirty="0"/>
                        <a:t>Negatives</a:t>
                      </a:r>
                    </a:p>
                  </a:txBody>
                  <a:tcPr marT="45679" marB="45679"/>
                </a:tc>
                <a:tc>
                  <a:txBody>
                    <a:bodyPr/>
                    <a:lstStyle/>
                    <a:p>
                      <a:endParaRPr lang="en-GB" sz="1000" dirty="0"/>
                    </a:p>
                  </a:txBody>
                  <a:tcPr marT="45679" marB="45679"/>
                </a:tc>
                <a:tc>
                  <a:txBody>
                    <a:bodyPr/>
                    <a:lstStyle/>
                    <a:p>
                      <a:endParaRPr lang="en-GB" sz="1000" dirty="0"/>
                    </a:p>
                  </a:txBody>
                  <a:tcPr marT="45679" marB="45679"/>
                </a:tc>
                <a:extLst>
                  <a:ext uri="{0D108BD9-81ED-4DB2-BD59-A6C34878D82A}">
                    <a16:rowId xmlns:a16="http://schemas.microsoft.com/office/drawing/2014/main" val="10002"/>
                  </a:ext>
                </a:extLst>
              </a:tr>
            </a:tbl>
          </a:graphicData>
        </a:graphic>
      </p:graphicFrame>
      <p:sp>
        <p:nvSpPr>
          <p:cNvPr id="59" name="TextBox 58">
            <a:extLst>
              <a:ext uri="{FF2B5EF4-FFF2-40B4-BE49-F238E27FC236}">
                <a16:creationId xmlns:a16="http://schemas.microsoft.com/office/drawing/2014/main" id="{A7075DFD-5DD0-466E-8388-FB20581A201C}"/>
              </a:ext>
            </a:extLst>
          </p:cNvPr>
          <p:cNvSpPr txBox="1"/>
          <p:nvPr/>
        </p:nvSpPr>
        <p:spPr>
          <a:xfrm>
            <a:off x="4914899" y="6936809"/>
            <a:ext cx="1750277" cy="861774"/>
          </a:xfrm>
          <a:prstGeom prst="rect">
            <a:avLst/>
          </a:prstGeom>
          <a:noFill/>
        </p:spPr>
        <p:txBody>
          <a:bodyPr wrap="square" rtlCol="0">
            <a:spAutoFit/>
          </a:bodyPr>
          <a:lstStyle/>
          <a:p>
            <a:r>
              <a:rPr lang="en-US" sz="1000" b="1" dirty="0"/>
              <a:t>Plenary: Is migration positive or negative? Explain why. Who is it positive or negative for? (Source or host country) Explain why.</a:t>
            </a:r>
            <a:endParaRPr lang="en-US" sz="1000" dirty="0"/>
          </a:p>
        </p:txBody>
      </p:sp>
      <p:sp>
        <p:nvSpPr>
          <p:cNvPr id="60" name="Rectangle 59">
            <a:extLst>
              <a:ext uri="{FF2B5EF4-FFF2-40B4-BE49-F238E27FC236}">
                <a16:creationId xmlns:a16="http://schemas.microsoft.com/office/drawing/2014/main" id="{845D71B6-5FCB-4157-AC6A-ABB2474ED88F}"/>
              </a:ext>
            </a:extLst>
          </p:cNvPr>
          <p:cNvSpPr/>
          <p:nvPr/>
        </p:nvSpPr>
        <p:spPr>
          <a:xfrm>
            <a:off x="4510409" y="6936809"/>
            <a:ext cx="2218080" cy="2888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62" name="Picture 61" descr="A close up of a logo&#10;&#10;Description automatically generated">
            <a:extLst>
              <a:ext uri="{FF2B5EF4-FFF2-40B4-BE49-F238E27FC236}">
                <a16:creationId xmlns:a16="http://schemas.microsoft.com/office/drawing/2014/main" id="{6A486D96-F2B8-467B-B7E4-92E3692547C8}"/>
              </a:ext>
            </a:extLst>
          </p:cNvPr>
          <p:cNvPicPr>
            <a:picLocks noChangeAspect="1"/>
          </p:cNvPicPr>
          <p:nvPr/>
        </p:nvPicPr>
        <p:blipFill>
          <a:blip r:embed="rId7"/>
          <a:stretch>
            <a:fillRect/>
          </a:stretch>
        </p:blipFill>
        <p:spPr>
          <a:xfrm flipH="1">
            <a:off x="4557452" y="6983180"/>
            <a:ext cx="357447" cy="357447"/>
          </a:xfrm>
          <a:prstGeom prst="rect">
            <a:avLst/>
          </a:prstGeom>
        </p:spPr>
      </p:pic>
    </p:spTree>
    <p:extLst>
      <p:ext uri="{BB962C8B-B14F-4D97-AF65-F5344CB8AC3E}">
        <p14:creationId xmlns:p14="http://schemas.microsoft.com/office/powerpoint/2010/main" val="253666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A crisis of humanity' as migrants take on treacherous journey from France  to Britain">
            <a:extLst>
              <a:ext uri="{FF2B5EF4-FFF2-40B4-BE49-F238E27FC236}">
                <a16:creationId xmlns:a16="http://schemas.microsoft.com/office/drawing/2014/main" id="{4830177D-7276-4519-891B-050BB7C95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05"/>
            <a:ext cx="4051300" cy="11141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1AD9E-8904-DB46-B074-78BF428CB02A}"/>
              </a:ext>
            </a:extLst>
          </p:cNvPr>
          <p:cNvSpPr txBox="1"/>
          <p:nvPr/>
        </p:nvSpPr>
        <p:spPr>
          <a:xfrm>
            <a:off x="520701" y="1062676"/>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33351" y="1180358"/>
            <a:ext cx="387350" cy="387350"/>
          </a:xfrm>
          <a:prstGeom prst="rect">
            <a:avLst/>
          </a:prstGeom>
        </p:spPr>
      </p:pic>
      <p:sp>
        <p:nvSpPr>
          <p:cNvPr id="10" name="TextBox 9">
            <a:extLst>
              <a:ext uri="{FF2B5EF4-FFF2-40B4-BE49-F238E27FC236}">
                <a16:creationId xmlns:a16="http://schemas.microsoft.com/office/drawing/2014/main" id="{26E8E695-5321-8E4C-A8F7-0415F31126BF}"/>
              </a:ext>
            </a:extLst>
          </p:cNvPr>
          <p:cNvSpPr txBox="1"/>
          <p:nvPr/>
        </p:nvSpPr>
        <p:spPr>
          <a:xfrm>
            <a:off x="3765552" y="1074121"/>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4"/>
          <a:stretch>
            <a:fillRect/>
          </a:stretch>
        </p:blipFill>
        <p:spPr>
          <a:xfrm>
            <a:off x="3378202" y="1137487"/>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3765552" y="1290760"/>
            <a:ext cx="3092448" cy="276999"/>
          </a:xfrm>
          <a:prstGeom prst="rect">
            <a:avLst/>
          </a:prstGeom>
          <a:noFill/>
        </p:spPr>
        <p:txBody>
          <a:bodyPr wrap="square" rtlCol="0">
            <a:spAutoFit/>
          </a:bodyPr>
          <a:lstStyle/>
          <a:p>
            <a:r>
              <a:rPr lang="en-GB" sz="1200" dirty="0"/>
              <a:t>Migrants into the EU: </a:t>
            </a:r>
            <a:r>
              <a:rPr lang="en-GB" sz="1200" dirty="0">
                <a:hlinkClick r:id="rId5"/>
              </a:rPr>
              <a:t>https://bbc.in/2GmaIQK</a:t>
            </a:r>
            <a:r>
              <a:rPr lang="en-GB" sz="1200" dirty="0"/>
              <a:t> </a:t>
            </a:r>
            <a:endParaRPr lang="en-US" sz="1200" dirty="0"/>
          </a:p>
        </p:txBody>
      </p:sp>
      <p:sp>
        <p:nvSpPr>
          <p:cNvPr id="28" name="Rectangle 27">
            <a:extLst>
              <a:ext uri="{FF2B5EF4-FFF2-40B4-BE49-F238E27FC236}">
                <a16:creationId xmlns:a16="http://schemas.microsoft.com/office/drawing/2014/main" id="{8CA7BF2F-571D-484D-8709-D5BC0BD79384}"/>
              </a:ext>
            </a:extLst>
          </p:cNvPr>
          <p:cNvSpPr/>
          <p:nvPr/>
        </p:nvSpPr>
        <p:spPr>
          <a:xfrm>
            <a:off x="4051300" y="0"/>
            <a:ext cx="2806700" cy="1102962"/>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Lesson 3: Is the ‘migrant crisis’ really a crisis?</a:t>
            </a:r>
          </a:p>
        </p:txBody>
      </p:sp>
      <p:sp>
        <p:nvSpPr>
          <p:cNvPr id="29" name="TextBox 28">
            <a:extLst>
              <a:ext uri="{FF2B5EF4-FFF2-40B4-BE49-F238E27FC236}">
                <a16:creationId xmlns:a16="http://schemas.microsoft.com/office/drawing/2014/main" id="{317F1397-CE5F-4380-A68B-F84CEE1EC53C}"/>
              </a:ext>
            </a:extLst>
          </p:cNvPr>
          <p:cNvSpPr txBox="1"/>
          <p:nvPr/>
        </p:nvSpPr>
        <p:spPr>
          <a:xfrm>
            <a:off x="-3174" y="-3032"/>
            <a:ext cx="4054474" cy="430887"/>
          </a:xfrm>
          <a:prstGeom prst="rect">
            <a:avLst/>
          </a:prstGeom>
          <a:noFill/>
        </p:spPr>
        <p:txBody>
          <a:bodyPr wrap="square" rtlCol="0">
            <a:spAutoFit/>
          </a:bodyPr>
          <a:lstStyle/>
          <a:p>
            <a:pPr algn="ctr"/>
            <a:r>
              <a:rPr lang="en-US" sz="2200" b="1" dirty="0">
                <a:solidFill>
                  <a:schemeClr val="bg1"/>
                </a:solidFill>
              </a:rPr>
              <a:t>The Migrant crisis</a:t>
            </a:r>
          </a:p>
        </p:txBody>
      </p:sp>
      <p:sp>
        <p:nvSpPr>
          <p:cNvPr id="30" name="TextBox 29">
            <a:extLst>
              <a:ext uri="{FF2B5EF4-FFF2-40B4-BE49-F238E27FC236}">
                <a16:creationId xmlns:a16="http://schemas.microsoft.com/office/drawing/2014/main" id="{00EA9F48-D076-4D71-A26C-EDC6404D97A4}"/>
              </a:ext>
            </a:extLst>
          </p:cNvPr>
          <p:cNvSpPr txBox="1"/>
          <p:nvPr/>
        </p:nvSpPr>
        <p:spPr>
          <a:xfrm>
            <a:off x="520701" y="1290760"/>
            <a:ext cx="3092448" cy="461665"/>
          </a:xfrm>
          <a:prstGeom prst="rect">
            <a:avLst/>
          </a:prstGeom>
          <a:noFill/>
        </p:spPr>
        <p:txBody>
          <a:bodyPr wrap="square" rtlCol="0">
            <a:spAutoFit/>
          </a:bodyPr>
          <a:lstStyle/>
          <a:p>
            <a:r>
              <a:rPr lang="en-US" sz="1200" dirty="0"/>
              <a:t>The Monsoon:</a:t>
            </a:r>
          </a:p>
          <a:p>
            <a:r>
              <a:rPr lang="en-US" sz="1200" dirty="0">
                <a:hlinkClick r:id="rId6"/>
              </a:rPr>
              <a:t>https://bit.ly/31yFy0j</a:t>
            </a:r>
            <a:r>
              <a:rPr lang="en-US" sz="1200" dirty="0"/>
              <a:t> </a:t>
            </a:r>
          </a:p>
        </p:txBody>
      </p:sp>
      <p:sp>
        <p:nvSpPr>
          <p:cNvPr id="31" name="Rectangle 30">
            <a:extLst>
              <a:ext uri="{FF2B5EF4-FFF2-40B4-BE49-F238E27FC236}">
                <a16:creationId xmlns:a16="http://schemas.microsoft.com/office/drawing/2014/main" id="{FC76657A-9C42-42C2-98ED-F562298C6801}"/>
              </a:ext>
            </a:extLst>
          </p:cNvPr>
          <p:cNvSpPr/>
          <p:nvPr/>
        </p:nvSpPr>
        <p:spPr>
          <a:xfrm>
            <a:off x="88646" y="1898017"/>
            <a:ext cx="6627060" cy="692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32" name="Picture 31" descr="A close up of a logo&#10;&#10;Description automatically generated">
            <a:extLst>
              <a:ext uri="{FF2B5EF4-FFF2-40B4-BE49-F238E27FC236}">
                <a16:creationId xmlns:a16="http://schemas.microsoft.com/office/drawing/2014/main" id="{75E2AA8B-79BD-4394-A32B-C4BE075F1FEA}"/>
              </a:ext>
            </a:extLst>
          </p:cNvPr>
          <p:cNvPicPr>
            <a:picLocks noChangeAspect="1"/>
          </p:cNvPicPr>
          <p:nvPr/>
        </p:nvPicPr>
        <p:blipFill>
          <a:blip r:embed="rId4"/>
          <a:stretch>
            <a:fillRect/>
          </a:stretch>
        </p:blipFill>
        <p:spPr>
          <a:xfrm>
            <a:off x="88646" y="1908511"/>
            <a:ext cx="348346" cy="348346"/>
          </a:xfrm>
          <a:prstGeom prst="rect">
            <a:avLst/>
          </a:prstGeom>
        </p:spPr>
      </p:pic>
      <p:sp>
        <p:nvSpPr>
          <p:cNvPr id="33" name="TextBox 32">
            <a:extLst>
              <a:ext uri="{FF2B5EF4-FFF2-40B4-BE49-F238E27FC236}">
                <a16:creationId xmlns:a16="http://schemas.microsoft.com/office/drawing/2014/main" id="{0C425D6E-CE62-42ED-B87D-7D38FE9702C6}"/>
              </a:ext>
            </a:extLst>
          </p:cNvPr>
          <p:cNvSpPr txBox="1"/>
          <p:nvPr/>
        </p:nvSpPr>
        <p:spPr>
          <a:xfrm>
            <a:off x="436992" y="1898017"/>
            <a:ext cx="6278714" cy="246221"/>
          </a:xfrm>
          <a:prstGeom prst="rect">
            <a:avLst/>
          </a:prstGeom>
          <a:noFill/>
        </p:spPr>
        <p:txBody>
          <a:bodyPr wrap="square" rtlCol="0">
            <a:spAutoFit/>
          </a:bodyPr>
          <a:lstStyle/>
          <a:p>
            <a:r>
              <a:rPr lang="en-US" sz="1000" b="1" dirty="0"/>
              <a:t>Task 1 – Watch the video clip on a migrant moving into Europe. What are your initial thoughts about this situation?</a:t>
            </a:r>
            <a:endParaRPr lang="en-US" sz="1000" dirty="0">
              <a:solidFill>
                <a:srgbClr val="002060"/>
              </a:solidFill>
            </a:endParaRPr>
          </a:p>
        </p:txBody>
      </p:sp>
      <p:sp>
        <p:nvSpPr>
          <p:cNvPr id="34" name="Rectangle 33">
            <a:extLst>
              <a:ext uri="{FF2B5EF4-FFF2-40B4-BE49-F238E27FC236}">
                <a16:creationId xmlns:a16="http://schemas.microsoft.com/office/drawing/2014/main" id="{467744AC-2BEC-4E7C-9792-F22444DE0EE9}"/>
              </a:ext>
            </a:extLst>
          </p:cNvPr>
          <p:cNvSpPr/>
          <p:nvPr/>
        </p:nvSpPr>
        <p:spPr>
          <a:xfrm>
            <a:off x="88646" y="2638371"/>
            <a:ext cx="6627061" cy="9630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6" name="TextBox 35">
            <a:extLst>
              <a:ext uri="{FF2B5EF4-FFF2-40B4-BE49-F238E27FC236}">
                <a16:creationId xmlns:a16="http://schemas.microsoft.com/office/drawing/2014/main" id="{1410E8DD-626D-44DF-B0CA-927830F5F350}"/>
              </a:ext>
            </a:extLst>
          </p:cNvPr>
          <p:cNvSpPr txBox="1"/>
          <p:nvPr/>
        </p:nvSpPr>
        <p:spPr>
          <a:xfrm>
            <a:off x="436991" y="2638371"/>
            <a:ext cx="6201933" cy="400110"/>
          </a:xfrm>
          <a:prstGeom prst="rect">
            <a:avLst/>
          </a:prstGeom>
          <a:noFill/>
        </p:spPr>
        <p:txBody>
          <a:bodyPr wrap="square" rtlCol="0">
            <a:spAutoFit/>
          </a:bodyPr>
          <a:lstStyle/>
          <a:p>
            <a:r>
              <a:rPr lang="en-US" sz="1000" b="1" dirty="0"/>
              <a:t>Task 2 – Using the newspaper headlines, explain how the ‘crisis’ is being portrayed. What do these headlines make you instantly think? Do you think they are giving you the full story?</a:t>
            </a:r>
            <a:endParaRPr lang="en-US" sz="1000" dirty="0">
              <a:solidFill>
                <a:srgbClr val="002060"/>
              </a:solidFill>
            </a:endParaRPr>
          </a:p>
        </p:txBody>
      </p:sp>
      <p:pic>
        <p:nvPicPr>
          <p:cNvPr id="37" name="Picture 36">
            <a:extLst>
              <a:ext uri="{FF2B5EF4-FFF2-40B4-BE49-F238E27FC236}">
                <a16:creationId xmlns:a16="http://schemas.microsoft.com/office/drawing/2014/main" id="{AA039BF2-1D9A-41C7-8876-AACE77B0DBA1}"/>
              </a:ext>
            </a:extLst>
          </p:cNvPr>
          <p:cNvPicPr>
            <a:picLocks noChangeAspect="1"/>
          </p:cNvPicPr>
          <p:nvPr/>
        </p:nvPicPr>
        <p:blipFill rotWithShape="1">
          <a:blip r:embed="rId7">
            <a:clrChange>
              <a:clrFrom>
                <a:srgbClr val="FAFAFA"/>
              </a:clrFrom>
              <a:clrTo>
                <a:srgbClr val="FAFAFA">
                  <a:alpha val="0"/>
                </a:srgbClr>
              </a:clrTo>
            </a:clrChange>
          </a:blip>
          <a:srcRect l="58866" t="44065" r="24054" b="14802"/>
          <a:stretch/>
        </p:blipFill>
        <p:spPr>
          <a:xfrm>
            <a:off x="93987" y="2664038"/>
            <a:ext cx="420276" cy="569082"/>
          </a:xfrm>
          <a:prstGeom prst="rect">
            <a:avLst/>
          </a:prstGeom>
        </p:spPr>
      </p:pic>
      <p:pic>
        <p:nvPicPr>
          <p:cNvPr id="38" name="Picture 37" descr="A close up of a logo&#10;&#10;Description automatically generated">
            <a:extLst>
              <a:ext uri="{FF2B5EF4-FFF2-40B4-BE49-F238E27FC236}">
                <a16:creationId xmlns:a16="http://schemas.microsoft.com/office/drawing/2014/main" id="{7A6208CC-A405-4721-9FB7-70A4BFA57559}"/>
              </a:ext>
            </a:extLst>
          </p:cNvPr>
          <p:cNvPicPr>
            <a:picLocks noChangeAspect="1"/>
          </p:cNvPicPr>
          <p:nvPr/>
        </p:nvPicPr>
        <p:blipFill>
          <a:blip r:embed="rId8"/>
          <a:stretch>
            <a:fillRect/>
          </a:stretch>
        </p:blipFill>
        <p:spPr>
          <a:xfrm flipH="1">
            <a:off x="223051" y="3674173"/>
            <a:ext cx="207949" cy="207949"/>
          </a:xfrm>
          <a:prstGeom prst="rect">
            <a:avLst/>
          </a:prstGeom>
        </p:spPr>
      </p:pic>
      <p:sp>
        <p:nvSpPr>
          <p:cNvPr id="39" name="Rectangle 38">
            <a:extLst>
              <a:ext uri="{FF2B5EF4-FFF2-40B4-BE49-F238E27FC236}">
                <a16:creationId xmlns:a16="http://schemas.microsoft.com/office/drawing/2014/main" id="{78F2A2B1-BB58-4D10-B67D-94CC7FBE6BBA}"/>
              </a:ext>
            </a:extLst>
          </p:cNvPr>
          <p:cNvSpPr/>
          <p:nvPr/>
        </p:nvSpPr>
        <p:spPr>
          <a:xfrm>
            <a:off x="88645" y="3661412"/>
            <a:ext cx="6627061" cy="4752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40" name="TextBox 39">
            <a:extLst>
              <a:ext uri="{FF2B5EF4-FFF2-40B4-BE49-F238E27FC236}">
                <a16:creationId xmlns:a16="http://schemas.microsoft.com/office/drawing/2014/main" id="{3595CA85-468B-419C-A692-8B0F6E949736}"/>
              </a:ext>
            </a:extLst>
          </p:cNvPr>
          <p:cNvSpPr txBox="1"/>
          <p:nvPr/>
        </p:nvSpPr>
        <p:spPr>
          <a:xfrm>
            <a:off x="417860" y="3661412"/>
            <a:ext cx="6297846" cy="246221"/>
          </a:xfrm>
          <a:prstGeom prst="rect">
            <a:avLst/>
          </a:prstGeom>
          <a:noFill/>
        </p:spPr>
        <p:txBody>
          <a:bodyPr wrap="square" rtlCol="0">
            <a:spAutoFit/>
          </a:bodyPr>
          <a:lstStyle/>
          <a:p>
            <a:r>
              <a:rPr lang="en-US" sz="1000" b="1" dirty="0"/>
              <a:t>Task 3 – Using the data, you need to create 2 graphs and 1 map with proportional circles on.</a:t>
            </a:r>
            <a:endParaRPr lang="en-US" sz="1000" dirty="0">
              <a:solidFill>
                <a:srgbClr val="002060"/>
              </a:solidFill>
            </a:endParaRPr>
          </a:p>
        </p:txBody>
      </p:sp>
      <p:pic>
        <p:nvPicPr>
          <p:cNvPr id="41" name="Picture 40" descr="A close up of a logo&#10;&#10;Description automatically generated">
            <a:extLst>
              <a:ext uri="{FF2B5EF4-FFF2-40B4-BE49-F238E27FC236}">
                <a16:creationId xmlns:a16="http://schemas.microsoft.com/office/drawing/2014/main" id="{544406AB-F79E-4605-BC70-E4C203A12685}"/>
              </a:ext>
            </a:extLst>
          </p:cNvPr>
          <p:cNvPicPr>
            <a:picLocks noChangeAspect="1"/>
          </p:cNvPicPr>
          <p:nvPr/>
        </p:nvPicPr>
        <p:blipFill>
          <a:blip r:embed="rId8"/>
          <a:stretch>
            <a:fillRect/>
          </a:stretch>
        </p:blipFill>
        <p:spPr>
          <a:xfrm flipH="1">
            <a:off x="125506" y="8491902"/>
            <a:ext cx="387350" cy="387350"/>
          </a:xfrm>
          <a:prstGeom prst="rect">
            <a:avLst/>
          </a:prstGeom>
        </p:spPr>
      </p:pic>
      <p:sp>
        <p:nvSpPr>
          <p:cNvPr id="42" name="Rectangle 41">
            <a:extLst>
              <a:ext uri="{FF2B5EF4-FFF2-40B4-BE49-F238E27FC236}">
                <a16:creationId xmlns:a16="http://schemas.microsoft.com/office/drawing/2014/main" id="{9A06DCEC-A189-4306-BF10-0464870225C0}"/>
              </a:ext>
            </a:extLst>
          </p:cNvPr>
          <p:cNvSpPr/>
          <p:nvPr/>
        </p:nvSpPr>
        <p:spPr>
          <a:xfrm>
            <a:off x="107776" y="8479142"/>
            <a:ext cx="6624718" cy="13389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43" name="TextBox 42">
            <a:extLst>
              <a:ext uri="{FF2B5EF4-FFF2-40B4-BE49-F238E27FC236}">
                <a16:creationId xmlns:a16="http://schemas.microsoft.com/office/drawing/2014/main" id="{93686D6E-56AB-43A3-B8E6-D1CE28525403}"/>
              </a:ext>
            </a:extLst>
          </p:cNvPr>
          <p:cNvSpPr txBox="1"/>
          <p:nvPr/>
        </p:nvSpPr>
        <p:spPr>
          <a:xfrm>
            <a:off x="436990" y="8479141"/>
            <a:ext cx="6201933" cy="400110"/>
          </a:xfrm>
          <a:prstGeom prst="rect">
            <a:avLst/>
          </a:prstGeom>
          <a:noFill/>
        </p:spPr>
        <p:txBody>
          <a:bodyPr wrap="square" rtlCol="0">
            <a:spAutoFit/>
          </a:bodyPr>
          <a:lstStyle/>
          <a:p>
            <a:r>
              <a:rPr lang="en-US" sz="1000" b="1" dirty="0"/>
              <a:t>Plenary – Using the key facts about asylum seekers, do you think we as a country are doing enough? What do you think we should be doing differently?</a:t>
            </a:r>
            <a:endParaRPr lang="en-US" sz="1000" dirty="0">
              <a:solidFill>
                <a:srgbClr val="002060"/>
              </a:solidFill>
            </a:endParaRPr>
          </a:p>
        </p:txBody>
      </p:sp>
      <p:sp>
        <p:nvSpPr>
          <p:cNvPr id="35" name="Rectangle 34">
            <a:extLst>
              <a:ext uri="{FF2B5EF4-FFF2-40B4-BE49-F238E27FC236}">
                <a16:creationId xmlns:a16="http://schemas.microsoft.com/office/drawing/2014/main" id="{A9DFF031-A0D9-4FFA-B977-29FE574FFB3E}"/>
              </a:ext>
            </a:extLst>
          </p:cNvPr>
          <p:cNvSpPr/>
          <p:nvPr/>
        </p:nvSpPr>
        <p:spPr>
          <a:xfrm>
            <a:off x="158814" y="3899593"/>
            <a:ext cx="2698688" cy="2226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44" name="Rectangle 43">
            <a:extLst>
              <a:ext uri="{FF2B5EF4-FFF2-40B4-BE49-F238E27FC236}">
                <a16:creationId xmlns:a16="http://schemas.microsoft.com/office/drawing/2014/main" id="{516029BD-6EF3-4DF3-B479-C275996E0C76}"/>
              </a:ext>
            </a:extLst>
          </p:cNvPr>
          <p:cNvSpPr/>
          <p:nvPr/>
        </p:nvSpPr>
        <p:spPr>
          <a:xfrm>
            <a:off x="159918" y="6186572"/>
            <a:ext cx="2697584" cy="2226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45" name="TextBox 44">
            <a:extLst>
              <a:ext uri="{FF2B5EF4-FFF2-40B4-BE49-F238E27FC236}">
                <a16:creationId xmlns:a16="http://schemas.microsoft.com/office/drawing/2014/main" id="{B34649D3-6707-4377-8823-4E17E8F800D0}"/>
              </a:ext>
            </a:extLst>
          </p:cNvPr>
          <p:cNvSpPr txBox="1"/>
          <p:nvPr/>
        </p:nvSpPr>
        <p:spPr>
          <a:xfrm>
            <a:off x="158813" y="3912606"/>
            <a:ext cx="676856" cy="246221"/>
          </a:xfrm>
          <a:prstGeom prst="rect">
            <a:avLst/>
          </a:prstGeom>
          <a:noFill/>
        </p:spPr>
        <p:txBody>
          <a:bodyPr wrap="square" rtlCol="0">
            <a:spAutoFit/>
          </a:bodyPr>
          <a:lstStyle/>
          <a:p>
            <a:r>
              <a:rPr lang="en-US" sz="1000" b="1" dirty="0"/>
              <a:t>Graph 1:</a:t>
            </a:r>
            <a:endParaRPr lang="en-US" sz="1000" dirty="0">
              <a:solidFill>
                <a:srgbClr val="002060"/>
              </a:solidFill>
            </a:endParaRPr>
          </a:p>
        </p:txBody>
      </p:sp>
      <p:sp>
        <p:nvSpPr>
          <p:cNvPr id="46" name="TextBox 45">
            <a:extLst>
              <a:ext uri="{FF2B5EF4-FFF2-40B4-BE49-F238E27FC236}">
                <a16:creationId xmlns:a16="http://schemas.microsoft.com/office/drawing/2014/main" id="{A98310FF-47E7-4278-A86E-719B804F8244}"/>
              </a:ext>
            </a:extLst>
          </p:cNvPr>
          <p:cNvSpPr txBox="1"/>
          <p:nvPr/>
        </p:nvSpPr>
        <p:spPr>
          <a:xfrm>
            <a:off x="170713" y="6199585"/>
            <a:ext cx="676856" cy="246221"/>
          </a:xfrm>
          <a:prstGeom prst="rect">
            <a:avLst/>
          </a:prstGeom>
          <a:noFill/>
        </p:spPr>
        <p:txBody>
          <a:bodyPr wrap="square" rtlCol="0">
            <a:spAutoFit/>
          </a:bodyPr>
          <a:lstStyle/>
          <a:p>
            <a:r>
              <a:rPr lang="en-US" sz="1000" b="1" dirty="0"/>
              <a:t>Graph 2:</a:t>
            </a:r>
            <a:endParaRPr lang="en-US" sz="1000" dirty="0">
              <a:solidFill>
                <a:srgbClr val="002060"/>
              </a:solidFill>
            </a:endParaRPr>
          </a:p>
        </p:txBody>
      </p:sp>
      <p:pic>
        <p:nvPicPr>
          <p:cNvPr id="47" name="Picture 1">
            <a:extLst>
              <a:ext uri="{FF2B5EF4-FFF2-40B4-BE49-F238E27FC236}">
                <a16:creationId xmlns:a16="http://schemas.microsoft.com/office/drawing/2014/main" id="{67205AA8-86CD-4D88-B4B3-F2F3F2579B5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27672" y="3929850"/>
            <a:ext cx="3708890" cy="26174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A7C48508-B4F5-467F-9F50-3EB98EB96560}"/>
              </a:ext>
            </a:extLst>
          </p:cNvPr>
          <p:cNvSpPr txBox="1"/>
          <p:nvPr/>
        </p:nvSpPr>
        <p:spPr>
          <a:xfrm>
            <a:off x="2927672" y="6601109"/>
            <a:ext cx="3705261" cy="1754326"/>
          </a:xfrm>
          <a:prstGeom prst="rect">
            <a:avLst/>
          </a:prstGeom>
          <a:noFill/>
          <a:ln>
            <a:solidFill>
              <a:schemeClr val="tx1"/>
            </a:solidFill>
          </a:ln>
        </p:spPr>
        <p:txBody>
          <a:bodyPr wrap="square" rtlCol="0">
            <a:spAutoFit/>
          </a:bodyPr>
          <a:lstStyle/>
          <a:p>
            <a:r>
              <a:rPr lang="en-US" sz="900" b="1" dirty="0"/>
              <a:t>	Task 4  – Using the article, do you think there is a crisis? Who is 	it a crisis for? What will be some of the impacts of this mass 	movement?</a:t>
            </a:r>
            <a:endParaRPr lang="en-US" sz="900" b="1" dirty="0">
              <a:solidFill>
                <a:srgbClr val="002060"/>
              </a:solidFill>
            </a:endParaRPr>
          </a:p>
          <a:p>
            <a:endParaRPr lang="en-US" sz="900" b="1" dirty="0">
              <a:solidFill>
                <a:srgbClr val="002060"/>
              </a:solidFill>
            </a:endParaRPr>
          </a:p>
          <a:p>
            <a:endParaRPr lang="en-US" sz="900" b="1" dirty="0">
              <a:solidFill>
                <a:srgbClr val="002060"/>
              </a:solidFill>
            </a:endParaRPr>
          </a:p>
          <a:p>
            <a:endParaRPr lang="en-US" sz="900" b="1" dirty="0">
              <a:solidFill>
                <a:srgbClr val="002060"/>
              </a:solidFill>
            </a:endParaRPr>
          </a:p>
          <a:p>
            <a:endParaRPr lang="en-US" sz="900" b="1" dirty="0">
              <a:solidFill>
                <a:srgbClr val="002060"/>
              </a:solidFill>
            </a:endParaRPr>
          </a:p>
          <a:p>
            <a:endParaRPr lang="en-US" sz="900" b="1" dirty="0">
              <a:solidFill>
                <a:srgbClr val="002060"/>
              </a:solidFill>
            </a:endParaRPr>
          </a:p>
          <a:p>
            <a:endParaRPr lang="en-US" sz="900" b="1" dirty="0">
              <a:solidFill>
                <a:srgbClr val="002060"/>
              </a:solidFill>
            </a:endParaRPr>
          </a:p>
          <a:p>
            <a:endParaRPr lang="en-US" sz="900" b="1" dirty="0">
              <a:solidFill>
                <a:srgbClr val="002060"/>
              </a:solidFill>
            </a:endParaRPr>
          </a:p>
          <a:p>
            <a:endParaRPr lang="en-US" sz="900" b="1" dirty="0">
              <a:solidFill>
                <a:srgbClr val="002060"/>
              </a:solidFill>
            </a:endParaRPr>
          </a:p>
          <a:p>
            <a:endParaRPr lang="en-US" sz="900" dirty="0">
              <a:solidFill>
                <a:srgbClr val="002060"/>
              </a:solidFill>
            </a:endParaRPr>
          </a:p>
        </p:txBody>
      </p:sp>
      <p:pic>
        <p:nvPicPr>
          <p:cNvPr id="49" name="Picture 48" descr="A close up of a logo&#10;&#10;Description automatically generated">
            <a:extLst>
              <a:ext uri="{FF2B5EF4-FFF2-40B4-BE49-F238E27FC236}">
                <a16:creationId xmlns:a16="http://schemas.microsoft.com/office/drawing/2014/main" id="{047188A0-2643-4151-91DC-E9DE4A4A0B79}"/>
              </a:ext>
            </a:extLst>
          </p:cNvPr>
          <p:cNvPicPr>
            <a:picLocks noChangeAspect="1"/>
          </p:cNvPicPr>
          <p:nvPr/>
        </p:nvPicPr>
        <p:blipFill>
          <a:blip r:embed="rId8"/>
          <a:stretch>
            <a:fillRect/>
          </a:stretch>
        </p:blipFill>
        <p:spPr>
          <a:xfrm flipH="1">
            <a:off x="3031564" y="6658784"/>
            <a:ext cx="346637" cy="346637"/>
          </a:xfrm>
          <a:prstGeom prst="rect">
            <a:avLst/>
          </a:prstGeom>
        </p:spPr>
      </p:pic>
    </p:spTree>
    <p:extLst>
      <p:ext uri="{BB962C8B-B14F-4D97-AF65-F5344CB8AC3E}">
        <p14:creationId xmlns:p14="http://schemas.microsoft.com/office/powerpoint/2010/main" val="71199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ral-to-urban migration down to zero: official - Tehran Times">
            <a:extLst>
              <a:ext uri="{FF2B5EF4-FFF2-40B4-BE49-F238E27FC236}">
                <a16:creationId xmlns:a16="http://schemas.microsoft.com/office/drawing/2014/main" id="{343D899B-ACCD-461D-A46E-B7C131027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2"/>
            <a:ext cx="4049830" cy="11161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520FD69-743C-3240-BB11-92A55BD77E0C}"/>
              </a:ext>
            </a:extLst>
          </p:cNvPr>
          <p:cNvSpPr txBox="1"/>
          <p:nvPr/>
        </p:nvSpPr>
        <p:spPr>
          <a:xfrm>
            <a:off x="471156" y="1142449"/>
            <a:ext cx="6296756" cy="769441"/>
          </a:xfrm>
          <a:prstGeom prst="rect">
            <a:avLst/>
          </a:prstGeom>
          <a:noFill/>
        </p:spPr>
        <p:txBody>
          <a:bodyPr wrap="square" rtlCol="0">
            <a:spAutoFit/>
          </a:bodyPr>
          <a:lstStyle/>
          <a:p>
            <a:r>
              <a:rPr lang="en-US" sz="1400" b="1" dirty="0"/>
              <a:t>Video links</a:t>
            </a:r>
          </a:p>
          <a:p>
            <a:r>
              <a:rPr lang="en-US" sz="1000" b="1" dirty="0">
                <a:latin typeface="+mj-lt"/>
              </a:rPr>
              <a:t>Video 1: </a:t>
            </a:r>
            <a:r>
              <a:rPr lang="en-US" sz="1000" b="1" dirty="0">
                <a:latin typeface="+mj-lt"/>
                <a:hlinkClick r:id="rId4"/>
              </a:rPr>
              <a:t>https://www.youtube.com/watch?v=gYy1RITRN9s&amp;ab_channel=BeautifulDestinations</a:t>
            </a:r>
            <a:endParaRPr lang="en-US" sz="1000" b="1" dirty="0">
              <a:latin typeface="+mj-lt"/>
            </a:endParaRPr>
          </a:p>
          <a:p>
            <a:r>
              <a:rPr lang="en-US" sz="1000" b="1" dirty="0">
                <a:latin typeface="+mj-lt"/>
              </a:rPr>
              <a:t>Video 2: </a:t>
            </a:r>
            <a:r>
              <a:rPr lang="en-US" sz="1000" b="1" dirty="0">
                <a:latin typeface="+mj-lt"/>
                <a:hlinkClick r:id="rId5"/>
              </a:rPr>
              <a:t>https://www.youtube.com/watch?v=FNqvyYZKK5M&amp;ab_channel=ClothMap</a:t>
            </a:r>
            <a:endParaRPr lang="en-US" sz="1000" b="1" dirty="0">
              <a:latin typeface="+mj-lt"/>
            </a:endParaRPr>
          </a:p>
          <a:p>
            <a:r>
              <a:rPr lang="en-US" sz="1000" b="1" dirty="0">
                <a:latin typeface="+mj-lt"/>
              </a:rPr>
              <a:t>Video 3: </a:t>
            </a:r>
            <a:r>
              <a:rPr lang="en-US" sz="1000" b="1" dirty="0">
                <a:latin typeface="+mj-lt"/>
                <a:hlinkClick r:id="rId6"/>
              </a:rPr>
              <a:t>https://www.youtube.com/watch?v=c3BRTlHFpBU&amp;ab_channel=Vox</a:t>
            </a:r>
            <a:r>
              <a:rPr lang="en-US" sz="1000" b="1" dirty="0">
                <a:latin typeface="+mj-lt"/>
              </a:rPr>
              <a:t> </a:t>
            </a:r>
          </a:p>
        </p:txBody>
      </p:sp>
      <p:pic>
        <p:nvPicPr>
          <p:cNvPr id="9" name="Picture 8"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7"/>
          <a:stretch>
            <a:fillRect/>
          </a:stretch>
        </p:blipFill>
        <p:spPr>
          <a:xfrm>
            <a:off x="116888" y="1152176"/>
            <a:ext cx="387350" cy="387350"/>
          </a:xfrm>
          <a:prstGeom prst="rect">
            <a:avLst/>
          </a:prstGeom>
        </p:spPr>
      </p:pic>
      <p:sp>
        <p:nvSpPr>
          <p:cNvPr id="18" name="Rectangle 17">
            <a:extLst>
              <a:ext uri="{FF2B5EF4-FFF2-40B4-BE49-F238E27FC236}">
                <a16:creationId xmlns:a16="http://schemas.microsoft.com/office/drawing/2014/main" id="{BB99249E-4CEE-4FC5-882B-6DC4CE3A5F46}"/>
              </a:ext>
            </a:extLst>
          </p:cNvPr>
          <p:cNvSpPr/>
          <p:nvPr/>
        </p:nvSpPr>
        <p:spPr>
          <a:xfrm>
            <a:off x="4051300" y="0"/>
            <a:ext cx="2806700" cy="1102962"/>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Lesson 4: Are the bright lights of the city really worth it?</a:t>
            </a:r>
          </a:p>
        </p:txBody>
      </p:sp>
      <p:sp>
        <p:nvSpPr>
          <p:cNvPr id="20" name="TextBox 19">
            <a:extLst>
              <a:ext uri="{FF2B5EF4-FFF2-40B4-BE49-F238E27FC236}">
                <a16:creationId xmlns:a16="http://schemas.microsoft.com/office/drawing/2014/main" id="{6C830BB2-8E8B-4040-9DCA-23DD3F82BFA8}"/>
              </a:ext>
            </a:extLst>
          </p:cNvPr>
          <p:cNvSpPr txBox="1"/>
          <p:nvPr/>
        </p:nvSpPr>
        <p:spPr>
          <a:xfrm>
            <a:off x="-3174" y="-3032"/>
            <a:ext cx="4054474" cy="430887"/>
          </a:xfrm>
          <a:prstGeom prst="rect">
            <a:avLst/>
          </a:prstGeom>
          <a:noFill/>
        </p:spPr>
        <p:txBody>
          <a:bodyPr wrap="square" rtlCol="0">
            <a:spAutoFit/>
          </a:bodyPr>
          <a:lstStyle/>
          <a:p>
            <a:pPr algn="ctr"/>
            <a:r>
              <a:rPr lang="en-US" sz="2200" b="1" dirty="0">
                <a:solidFill>
                  <a:schemeClr val="bg1"/>
                </a:solidFill>
              </a:rPr>
              <a:t>Rural to urban migration</a:t>
            </a:r>
          </a:p>
        </p:txBody>
      </p:sp>
      <p:sp>
        <p:nvSpPr>
          <p:cNvPr id="24" name="Rectangle 23">
            <a:extLst>
              <a:ext uri="{FF2B5EF4-FFF2-40B4-BE49-F238E27FC236}">
                <a16:creationId xmlns:a16="http://schemas.microsoft.com/office/drawing/2014/main" id="{9BB36822-C6F3-45F1-8EF1-0FE6DA1A2E63}"/>
              </a:ext>
            </a:extLst>
          </p:cNvPr>
          <p:cNvSpPr/>
          <p:nvPr/>
        </p:nvSpPr>
        <p:spPr>
          <a:xfrm>
            <a:off x="90088" y="2707161"/>
            <a:ext cx="6627060" cy="83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26" name="TextBox 25">
            <a:extLst>
              <a:ext uri="{FF2B5EF4-FFF2-40B4-BE49-F238E27FC236}">
                <a16:creationId xmlns:a16="http://schemas.microsoft.com/office/drawing/2014/main" id="{9E737968-F93F-4E85-8F8C-262A24BC67C4}"/>
              </a:ext>
            </a:extLst>
          </p:cNvPr>
          <p:cNvSpPr txBox="1"/>
          <p:nvPr/>
        </p:nvSpPr>
        <p:spPr>
          <a:xfrm>
            <a:off x="438434" y="2707161"/>
            <a:ext cx="6278714" cy="246221"/>
          </a:xfrm>
          <a:prstGeom prst="rect">
            <a:avLst/>
          </a:prstGeom>
          <a:noFill/>
        </p:spPr>
        <p:txBody>
          <a:bodyPr wrap="square" rtlCol="0">
            <a:spAutoFit/>
          </a:bodyPr>
          <a:lstStyle/>
          <a:p>
            <a:r>
              <a:rPr lang="en-US" sz="1000" b="1" dirty="0"/>
              <a:t>Task 1 – What do you think a favela is like to live in? Why do you think people live there?</a:t>
            </a:r>
            <a:endParaRPr lang="en-US" sz="1000" dirty="0">
              <a:solidFill>
                <a:srgbClr val="002060"/>
              </a:solidFill>
            </a:endParaRPr>
          </a:p>
        </p:txBody>
      </p:sp>
      <p:sp>
        <p:nvSpPr>
          <p:cNvPr id="38" name="TextBox 37">
            <a:extLst>
              <a:ext uri="{FF2B5EF4-FFF2-40B4-BE49-F238E27FC236}">
                <a16:creationId xmlns:a16="http://schemas.microsoft.com/office/drawing/2014/main" id="{4453A632-59E9-4062-9C28-FEB902584411}"/>
              </a:ext>
            </a:extLst>
          </p:cNvPr>
          <p:cNvSpPr txBox="1"/>
          <p:nvPr/>
        </p:nvSpPr>
        <p:spPr>
          <a:xfrm>
            <a:off x="438435" y="3616286"/>
            <a:ext cx="2571466" cy="369332"/>
          </a:xfrm>
          <a:prstGeom prst="rect">
            <a:avLst/>
          </a:prstGeom>
          <a:noFill/>
        </p:spPr>
        <p:txBody>
          <a:bodyPr wrap="square" rtlCol="0">
            <a:spAutoFit/>
          </a:bodyPr>
          <a:lstStyle/>
          <a:p>
            <a:r>
              <a:rPr lang="en-US" sz="900" b="1" dirty="0"/>
              <a:t>Task 3: Answer the questions while watching the videos.</a:t>
            </a:r>
          </a:p>
        </p:txBody>
      </p:sp>
      <p:sp>
        <p:nvSpPr>
          <p:cNvPr id="39" name="Rectangle 38">
            <a:extLst>
              <a:ext uri="{FF2B5EF4-FFF2-40B4-BE49-F238E27FC236}">
                <a16:creationId xmlns:a16="http://schemas.microsoft.com/office/drawing/2014/main" id="{99C98DAC-96AF-4E54-B6B9-A091F89804C8}"/>
              </a:ext>
            </a:extLst>
          </p:cNvPr>
          <p:cNvSpPr/>
          <p:nvPr/>
        </p:nvSpPr>
        <p:spPr>
          <a:xfrm>
            <a:off x="91530" y="3605464"/>
            <a:ext cx="6625618" cy="4595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rPr>
              <a:t>        </a:t>
            </a:r>
            <a:endParaRPr lang="en-US" sz="1200" dirty="0">
              <a:solidFill>
                <a:srgbClr val="002060"/>
              </a:solidFill>
            </a:endParaRPr>
          </a:p>
        </p:txBody>
      </p:sp>
      <p:sp>
        <p:nvSpPr>
          <p:cNvPr id="50" name="Rectangle 49">
            <a:extLst>
              <a:ext uri="{FF2B5EF4-FFF2-40B4-BE49-F238E27FC236}">
                <a16:creationId xmlns:a16="http://schemas.microsoft.com/office/drawing/2014/main" id="{33BCEABE-49E4-4329-A15B-A16252118586}"/>
              </a:ext>
            </a:extLst>
          </p:cNvPr>
          <p:cNvSpPr/>
          <p:nvPr/>
        </p:nvSpPr>
        <p:spPr>
          <a:xfrm>
            <a:off x="93987" y="8259736"/>
            <a:ext cx="6625618" cy="1563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51" name="Picture 50" descr="A close up of a logo&#10;&#10;Description automatically generated">
            <a:extLst>
              <a:ext uri="{FF2B5EF4-FFF2-40B4-BE49-F238E27FC236}">
                <a16:creationId xmlns:a16="http://schemas.microsoft.com/office/drawing/2014/main" id="{6CE146CB-8752-41BF-A136-5DFCF6B82473}"/>
              </a:ext>
            </a:extLst>
          </p:cNvPr>
          <p:cNvPicPr>
            <a:picLocks noChangeAspect="1"/>
          </p:cNvPicPr>
          <p:nvPr/>
        </p:nvPicPr>
        <p:blipFill>
          <a:blip r:embed="rId8"/>
          <a:stretch>
            <a:fillRect/>
          </a:stretch>
        </p:blipFill>
        <p:spPr>
          <a:xfrm flipH="1">
            <a:off x="120787" y="8307022"/>
            <a:ext cx="366213" cy="357447"/>
          </a:xfrm>
          <a:prstGeom prst="rect">
            <a:avLst/>
          </a:prstGeom>
        </p:spPr>
      </p:pic>
      <p:sp>
        <p:nvSpPr>
          <p:cNvPr id="52" name="TextBox 51">
            <a:extLst>
              <a:ext uri="{FF2B5EF4-FFF2-40B4-BE49-F238E27FC236}">
                <a16:creationId xmlns:a16="http://schemas.microsoft.com/office/drawing/2014/main" id="{FA010F85-5C59-4E13-94BA-6D97C3D18967}"/>
              </a:ext>
            </a:extLst>
          </p:cNvPr>
          <p:cNvSpPr txBox="1"/>
          <p:nvPr/>
        </p:nvSpPr>
        <p:spPr>
          <a:xfrm>
            <a:off x="520957" y="8277442"/>
            <a:ext cx="6273373" cy="246221"/>
          </a:xfrm>
          <a:prstGeom prst="rect">
            <a:avLst/>
          </a:prstGeom>
          <a:noFill/>
        </p:spPr>
        <p:txBody>
          <a:bodyPr wrap="square" rtlCol="0">
            <a:spAutoFit/>
          </a:bodyPr>
          <a:lstStyle/>
          <a:p>
            <a:r>
              <a:rPr lang="en-US" sz="1000" b="1" dirty="0"/>
              <a:t>Plenary – Complete the table. What impacts does rural to urban migration have on both the rural and urban areas?</a:t>
            </a:r>
            <a:endParaRPr lang="en-US" sz="1000" dirty="0">
              <a:solidFill>
                <a:srgbClr val="002060"/>
              </a:solidFill>
            </a:endParaRPr>
          </a:p>
        </p:txBody>
      </p:sp>
      <p:sp>
        <p:nvSpPr>
          <p:cNvPr id="41" name="TextBox 40">
            <a:extLst>
              <a:ext uri="{FF2B5EF4-FFF2-40B4-BE49-F238E27FC236}">
                <a16:creationId xmlns:a16="http://schemas.microsoft.com/office/drawing/2014/main" id="{652D931E-6D0B-436F-AD4C-DE4EA756F8D1}"/>
              </a:ext>
            </a:extLst>
          </p:cNvPr>
          <p:cNvSpPr txBox="1"/>
          <p:nvPr/>
        </p:nvSpPr>
        <p:spPr>
          <a:xfrm>
            <a:off x="91530" y="1909649"/>
            <a:ext cx="6625618" cy="707886"/>
          </a:xfrm>
          <a:prstGeom prst="rect">
            <a:avLst/>
          </a:prstGeom>
          <a:noFill/>
          <a:ln>
            <a:solidFill>
              <a:schemeClr val="accent1">
                <a:shade val="50000"/>
              </a:schemeClr>
            </a:solidFill>
            <a:prstDash val="dash"/>
          </a:ln>
        </p:spPr>
        <p:txBody>
          <a:bodyPr wrap="square" rtlCol="0">
            <a:spAutoFit/>
          </a:bodyPr>
          <a:lstStyle/>
          <a:p>
            <a:r>
              <a:rPr lang="en-US" sz="1000" b="1" dirty="0"/>
              <a:t>	</a:t>
            </a:r>
            <a:r>
              <a:rPr lang="en-GB" altLang="en-US" sz="1000" b="1" dirty="0">
                <a:latin typeface="Calibri" panose="020F0502020204030204" pitchFamily="34" charset="0"/>
              </a:rPr>
              <a:t>Internal Migration </a:t>
            </a:r>
            <a:r>
              <a:rPr lang="en-GB" altLang="en-US" sz="1000" dirty="0">
                <a:latin typeface="Calibri" panose="020F0502020204030204" pitchFamily="34" charset="0"/>
              </a:rPr>
              <a:t>– migration (movement of people) that is taking place WITHIN a particular country.</a:t>
            </a:r>
          </a:p>
          <a:p>
            <a:r>
              <a:rPr lang="en-GB" altLang="en-US" sz="1000" dirty="0">
                <a:latin typeface="Calibri" panose="020F0502020204030204" pitchFamily="34" charset="0"/>
              </a:rPr>
              <a:t>	</a:t>
            </a:r>
            <a:r>
              <a:rPr lang="en-GB" altLang="en-US" sz="1000" b="1" dirty="0">
                <a:latin typeface="Calibri" panose="020F0502020204030204" pitchFamily="34" charset="0"/>
              </a:rPr>
              <a:t>Rural-urban Migration </a:t>
            </a:r>
            <a:r>
              <a:rPr lang="en-GB" altLang="en-US" sz="1000" dirty="0">
                <a:latin typeface="Calibri" panose="020F0502020204030204" pitchFamily="34" charset="0"/>
              </a:rPr>
              <a:t>– migration (movement of people) from rural areas (the countryside) to urban areas (towns 	and cities).</a:t>
            </a:r>
          </a:p>
          <a:p>
            <a:r>
              <a:rPr lang="en-GB" altLang="en-US" sz="1000" dirty="0">
                <a:latin typeface="Calibri" panose="020F0502020204030204" pitchFamily="34" charset="0"/>
              </a:rPr>
              <a:t>	</a:t>
            </a:r>
            <a:r>
              <a:rPr lang="en-GB" altLang="en-US" sz="1000" b="1" dirty="0">
                <a:latin typeface="Calibri" panose="020F0502020204030204" pitchFamily="34" charset="0"/>
              </a:rPr>
              <a:t>Favela – </a:t>
            </a:r>
            <a:r>
              <a:rPr lang="en-GB" altLang="en-US" sz="1000" dirty="0">
                <a:latin typeface="Calibri" panose="020F0502020204030204" pitchFamily="34" charset="0"/>
              </a:rPr>
              <a:t> (Brazilian Portuguese for </a:t>
            </a:r>
            <a:r>
              <a:rPr lang="en-GB" altLang="en-US" sz="1000" i="1" dirty="0">
                <a:latin typeface="Calibri" panose="020F0502020204030204" pitchFamily="34" charset="0"/>
              </a:rPr>
              <a:t>slum</a:t>
            </a:r>
            <a:r>
              <a:rPr lang="en-GB" altLang="en-US" sz="1000" dirty="0">
                <a:latin typeface="Calibri" panose="020F0502020204030204" pitchFamily="34" charset="0"/>
              </a:rPr>
              <a:t>) is the generally used term for a shanty town in Brazil. </a:t>
            </a:r>
          </a:p>
        </p:txBody>
      </p:sp>
      <p:pic>
        <p:nvPicPr>
          <p:cNvPr id="42" name="Picture 41" descr="A close up of a logo&#10;&#10;Description automatically generated">
            <a:extLst>
              <a:ext uri="{FF2B5EF4-FFF2-40B4-BE49-F238E27FC236}">
                <a16:creationId xmlns:a16="http://schemas.microsoft.com/office/drawing/2014/main" id="{D2589AE1-4F92-4445-AC81-7A71EE4E6928}"/>
              </a:ext>
            </a:extLst>
          </p:cNvPr>
          <p:cNvPicPr>
            <a:picLocks noChangeAspect="1"/>
          </p:cNvPicPr>
          <p:nvPr/>
        </p:nvPicPr>
        <p:blipFill>
          <a:blip r:embed="rId9"/>
          <a:stretch>
            <a:fillRect/>
          </a:stretch>
        </p:blipFill>
        <p:spPr>
          <a:xfrm>
            <a:off x="177019" y="2069917"/>
            <a:ext cx="395981" cy="387350"/>
          </a:xfrm>
          <a:prstGeom prst="rect">
            <a:avLst/>
          </a:prstGeom>
        </p:spPr>
      </p:pic>
      <p:pic>
        <p:nvPicPr>
          <p:cNvPr id="43" name="Picture 42">
            <a:extLst>
              <a:ext uri="{FF2B5EF4-FFF2-40B4-BE49-F238E27FC236}">
                <a16:creationId xmlns:a16="http://schemas.microsoft.com/office/drawing/2014/main" id="{2AA015BF-766A-4920-9421-7DBBFFCBC605}"/>
              </a:ext>
            </a:extLst>
          </p:cNvPr>
          <p:cNvPicPr>
            <a:picLocks noChangeAspect="1"/>
          </p:cNvPicPr>
          <p:nvPr/>
        </p:nvPicPr>
        <p:blipFill rotWithShape="1">
          <a:blip r:embed="rId10">
            <a:clrChange>
              <a:clrFrom>
                <a:srgbClr val="FAFAFA"/>
              </a:clrFrom>
              <a:clrTo>
                <a:srgbClr val="FAFAFA">
                  <a:alpha val="0"/>
                </a:srgbClr>
              </a:clrTo>
            </a:clrChange>
          </a:blip>
          <a:srcRect l="58866" t="44065" r="24054" b="14802"/>
          <a:stretch/>
        </p:blipFill>
        <p:spPr>
          <a:xfrm>
            <a:off x="93987" y="2736002"/>
            <a:ext cx="420276" cy="569082"/>
          </a:xfrm>
          <a:prstGeom prst="rect">
            <a:avLst/>
          </a:prstGeom>
        </p:spPr>
      </p:pic>
      <p:pic>
        <p:nvPicPr>
          <p:cNvPr id="44" name="Picture 43" descr="A close up of a logo&#10;&#10;Description automatically generated">
            <a:extLst>
              <a:ext uri="{FF2B5EF4-FFF2-40B4-BE49-F238E27FC236}">
                <a16:creationId xmlns:a16="http://schemas.microsoft.com/office/drawing/2014/main" id="{70B0DC5F-36A9-4224-A58B-2F3B702D2A66}"/>
              </a:ext>
            </a:extLst>
          </p:cNvPr>
          <p:cNvPicPr>
            <a:picLocks noChangeAspect="1"/>
          </p:cNvPicPr>
          <p:nvPr/>
        </p:nvPicPr>
        <p:blipFill>
          <a:blip r:embed="rId7"/>
          <a:stretch>
            <a:fillRect/>
          </a:stretch>
        </p:blipFill>
        <p:spPr>
          <a:xfrm>
            <a:off x="163422" y="3668832"/>
            <a:ext cx="275012" cy="275012"/>
          </a:xfrm>
          <a:prstGeom prst="rect">
            <a:avLst/>
          </a:prstGeom>
        </p:spPr>
      </p:pic>
      <p:sp>
        <p:nvSpPr>
          <p:cNvPr id="2" name="Rectangle 1">
            <a:extLst>
              <a:ext uri="{FF2B5EF4-FFF2-40B4-BE49-F238E27FC236}">
                <a16:creationId xmlns:a16="http://schemas.microsoft.com/office/drawing/2014/main" id="{F1DAFD73-4341-4DF6-8E64-C6C1E49F5282}"/>
              </a:ext>
            </a:extLst>
          </p:cNvPr>
          <p:cNvSpPr/>
          <p:nvPr/>
        </p:nvSpPr>
        <p:spPr>
          <a:xfrm>
            <a:off x="140852" y="3947996"/>
            <a:ext cx="3147296" cy="1338828"/>
          </a:xfrm>
          <a:prstGeom prst="rect">
            <a:avLst/>
          </a:prstGeom>
          <a:ln>
            <a:noFill/>
          </a:ln>
        </p:spPr>
        <p:txBody>
          <a:bodyPr wrap="square">
            <a:spAutoFit/>
          </a:bodyPr>
          <a:lstStyle/>
          <a:p>
            <a:pPr>
              <a:spcAft>
                <a:spcPts val="0"/>
              </a:spcAft>
            </a:pPr>
            <a:r>
              <a:rPr lang="en-GB" sz="900" b="1" dirty="0">
                <a:latin typeface="Calibri" panose="020F0502020204030204" pitchFamily="34" charset="0"/>
                <a:ea typeface="Calibri" panose="020F0502020204030204" pitchFamily="34" charset="0"/>
                <a:cs typeface="Times New Roman" panose="02020603050405020304" pitchFamily="18" charset="0"/>
              </a:rPr>
              <a:t>Video 1</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would attract people to move to Rio? What is there to do?</a:t>
            </a:r>
          </a:p>
          <a:p>
            <a:pPr marL="22860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does the quality of life look like? Why?</a:t>
            </a:r>
          </a:p>
          <a:p>
            <a:pPr marL="228600" lvl="0" indent="-228600">
              <a:spcAft>
                <a:spcPts val="0"/>
              </a:spcAft>
              <a:buFont typeface="+mj-lt"/>
              <a:buAutoNum type="arabicPeriod"/>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03D1FD2-BEB7-48B2-9494-B699C10AF201}"/>
              </a:ext>
            </a:extLst>
          </p:cNvPr>
          <p:cNvSpPr/>
          <p:nvPr/>
        </p:nvSpPr>
        <p:spPr>
          <a:xfrm>
            <a:off x="103114" y="5214178"/>
            <a:ext cx="3199882" cy="2723823"/>
          </a:xfrm>
          <a:prstGeom prst="rect">
            <a:avLst/>
          </a:prstGeom>
        </p:spPr>
        <p:txBody>
          <a:bodyPr wrap="square">
            <a:spAutoFit/>
          </a:bodyPr>
          <a:lstStyle/>
          <a:p>
            <a:pPr>
              <a:spcAft>
                <a:spcPts val="0"/>
              </a:spcAft>
            </a:pPr>
            <a:r>
              <a:rPr lang="en-GB" sz="900" b="1" dirty="0">
                <a:latin typeface="Calibri" panose="020F0502020204030204" pitchFamily="34" charset="0"/>
                <a:ea typeface="Calibri" panose="020F0502020204030204" pitchFamily="34" charset="0"/>
                <a:cs typeface="Times New Roman" panose="02020603050405020304" pitchFamily="18" charset="0"/>
              </a:rPr>
              <a:t>Video 2</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Why did people start moving from rural to urban areas?</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How many of Rio’s population live in favelas?</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infrastructure do they have in place?</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How many businesses are run in the favela?</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was the initiative started in 2008? What does this initiative involve?</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happened during the World Cup in 2014?</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5C320C3-3CBA-4423-8627-8FE3D9A792F2}"/>
              </a:ext>
            </a:extLst>
          </p:cNvPr>
          <p:cNvSpPr/>
          <p:nvPr/>
        </p:nvSpPr>
        <p:spPr>
          <a:xfrm>
            <a:off x="3302995" y="3605464"/>
            <a:ext cx="3421137" cy="4524315"/>
          </a:xfrm>
          <a:prstGeom prst="rect">
            <a:avLst/>
          </a:prstGeom>
        </p:spPr>
        <p:txBody>
          <a:bodyPr wrap="square">
            <a:spAutoFit/>
          </a:bodyPr>
          <a:lstStyle/>
          <a:p>
            <a:pPr>
              <a:spcAft>
                <a:spcPts val="0"/>
              </a:spcAft>
            </a:pPr>
            <a:r>
              <a:rPr lang="en-GB" sz="900" b="1" dirty="0">
                <a:latin typeface="Calibri" panose="020F0502020204030204" pitchFamily="34" charset="0"/>
                <a:ea typeface="Calibri" panose="020F0502020204030204" pitchFamily="34" charset="0"/>
                <a:cs typeface="Times New Roman" panose="02020603050405020304" pitchFamily="18" charset="0"/>
              </a:rPr>
              <a:t>Video 3</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Who designed the ‘rich’ part of the city?</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are the two different types of people called that live in Rio?</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type of gangs live in the favelas?</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3 things do the favelas not have?</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The largest favela in Rio is _________________</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have the residents of </a:t>
            </a:r>
            <a:r>
              <a:rPr lang="en-GB" sz="900" dirty="0" err="1">
                <a:latin typeface="Calibri" panose="020F0502020204030204" pitchFamily="34" charset="0"/>
                <a:ea typeface="Calibri" panose="020F0502020204030204" pitchFamily="34" charset="0"/>
                <a:cs typeface="Times New Roman" panose="02020603050405020304" pitchFamily="18" charset="0"/>
              </a:rPr>
              <a:t>Vidigal</a:t>
            </a:r>
            <a:r>
              <a:rPr lang="en-GB" sz="900" dirty="0">
                <a:latin typeface="Calibri" panose="020F0502020204030204" pitchFamily="34" charset="0"/>
                <a:ea typeface="Calibri" panose="020F0502020204030204" pitchFamily="34" charset="0"/>
                <a:cs typeface="Times New Roman" panose="02020603050405020304" pitchFamily="18" charset="0"/>
              </a:rPr>
              <a:t> recycled? </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has been built in Mare? </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What are they using as a weapon in Providencia?</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Who runs </a:t>
            </a:r>
            <a:r>
              <a:rPr lang="en-GB" sz="900" dirty="0" err="1">
                <a:latin typeface="Calibri" panose="020F0502020204030204" pitchFamily="34" charset="0"/>
                <a:ea typeface="Calibri" panose="020F0502020204030204" pitchFamily="34" charset="0"/>
                <a:cs typeface="Times New Roman" panose="02020603050405020304" pitchFamily="18" charset="0"/>
              </a:rPr>
              <a:t>Alemao</a:t>
            </a:r>
            <a:r>
              <a:rPr lang="en-GB" sz="900" dirty="0">
                <a:latin typeface="Calibri" panose="020F0502020204030204" pitchFamily="34" charset="0"/>
                <a:ea typeface="Calibri" panose="020F0502020204030204" pitchFamily="34" charset="0"/>
                <a:cs typeface="Times New Roman" panose="02020603050405020304" pitchFamily="18" charset="0"/>
              </a:rPr>
              <a:t>? What is this gang called?</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How many deaths are caused per arrest?</a:t>
            </a: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spcAft>
                <a:spcPts val="0"/>
              </a:spcAft>
              <a:buFont typeface="+mj-lt"/>
              <a:buAutoNum type="arabicPeriod"/>
            </a:pPr>
            <a:r>
              <a:rPr lang="en-GB" sz="900" dirty="0">
                <a:latin typeface="Calibri" panose="020F0502020204030204" pitchFamily="34" charset="0"/>
                <a:ea typeface="Calibri" panose="020F0502020204030204" pitchFamily="34" charset="0"/>
                <a:cs typeface="Times New Roman" panose="02020603050405020304" pitchFamily="18" charset="0"/>
              </a:rPr>
              <a:t>Which famous singer promoted Santa Marta?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49CBE76-A6D9-4DA2-A425-9FEA4E9CD9B5}"/>
              </a:ext>
            </a:extLst>
          </p:cNvPr>
          <p:cNvGraphicFramePr>
            <a:graphicFrameLocks noGrp="1"/>
          </p:cNvGraphicFramePr>
          <p:nvPr>
            <p:extLst>
              <p:ext uri="{D42A27DB-BD31-4B8C-83A1-F6EECF244321}">
                <p14:modId xmlns:p14="http://schemas.microsoft.com/office/powerpoint/2010/main" val="1825846515"/>
              </p:ext>
            </p:extLst>
          </p:nvPr>
        </p:nvGraphicFramePr>
        <p:xfrm>
          <a:off x="572999" y="8524897"/>
          <a:ext cx="6065926" cy="1247753"/>
        </p:xfrm>
        <a:graphic>
          <a:graphicData uri="http://schemas.openxmlformats.org/drawingml/2006/table">
            <a:tbl>
              <a:tblPr firstRow="1" bandRow="1">
                <a:tableStyleId>{5C22544A-7EE6-4342-B048-85BDC9FD1C3A}</a:tableStyleId>
              </a:tblPr>
              <a:tblGrid>
                <a:gridCol w="3032963">
                  <a:extLst>
                    <a:ext uri="{9D8B030D-6E8A-4147-A177-3AD203B41FA5}">
                      <a16:colId xmlns:a16="http://schemas.microsoft.com/office/drawing/2014/main" val="1329777644"/>
                    </a:ext>
                  </a:extLst>
                </a:gridCol>
                <a:gridCol w="3032963">
                  <a:extLst>
                    <a:ext uri="{9D8B030D-6E8A-4147-A177-3AD203B41FA5}">
                      <a16:colId xmlns:a16="http://schemas.microsoft.com/office/drawing/2014/main" val="4225434700"/>
                    </a:ext>
                  </a:extLst>
                </a:gridCol>
              </a:tblGrid>
              <a:tr h="247628">
                <a:tc>
                  <a:txBody>
                    <a:bodyPr/>
                    <a:lstStyle/>
                    <a:p>
                      <a:pPr algn="ctr"/>
                      <a:r>
                        <a:rPr lang="en-GB" sz="1000" dirty="0"/>
                        <a:t>Positive impacts</a:t>
                      </a:r>
                    </a:p>
                  </a:txBody>
                  <a:tcPr>
                    <a:solidFill>
                      <a:srgbClr val="FF6600"/>
                    </a:solidFill>
                  </a:tcPr>
                </a:tc>
                <a:tc>
                  <a:txBody>
                    <a:bodyPr/>
                    <a:lstStyle/>
                    <a:p>
                      <a:pPr algn="ctr"/>
                      <a:r>
                        <a:rPr lang="en-GB" sz="1000" dirty="0"/>
                        <a:t>Negative impacts</a:t>
                      </a:r>
                    </a:p>
                  </a:txBody>
                  <a:tcPr>
                    <a:solidFill>
                      <a:srgbClr val="FF6600"/>
                    </a:solidFill>
                  </a:tcPr>
                </a:tc>
                <a:extLst>
                  <a:ext uri="{0D108BD9-81ED-4DB2-BD59-A6C34878D82A}">
                    <a16:rowId xmlns:a16="http://schemas.microsoft.com/office/drawing/2014/main" val="4221946780"/>
                  </a:ext>
                </a:extLst>
              </a:tr>
              <a:tr h="1000125">
                <a:tc>
                  <a:txBody>
                    <a:bodyPr/>
                    <a:lstStyle/>
                    <a:p>
                      <a:pPr algn="ctr"/>
                      <a:endParaRPr lang="en-GB" sz="1000" dirty="0"/>
                    </a:p>
                  </a:txBody>
                  <a:tcPr>
                    <a:solidFill>
                      <a:schemeClr val="accent2">
                        <a:lumMod val="60000"/>
                        <a:lumOff val="40000"/>
                      </a:schemeClr>
                    </a:solidFill>
                  </a:tcPr>
                </a:tc>
                <a:tc>
                  <a:txBody>
                    <a:bodyPr/>
                    <a:lstStyle/>
                    <a:p>
                      <a:pPr algn="ctr"/>
                      <a:endParaRPr lang="en-GB" sz="1000" dirty="0"/>
                    </a:p>
                  </a:txBody>
                  <a:tcPr>
                    <a:solidFill>
                      <a:schemeClr val="accent2">
                        <a:lumMod val="60000"/>
                        <a:lumOff val="40000"/>
                      </a:schemeClr>
                    </a:solidFill>
                  </a:tcPr>
                </a:tc>
                <a:extLst>
                  <a:ext uri="{0D108BD9-81ED-4DB2-BD59-A6C34878D82A}">
                    <a16:rowId xmlns:a16="http://schemas.microsoft.com/office/drawing/2014/main" val="734568511"/>
                  </a:ext>
                </a:extLst>
              </a:tr>
            </a:tbl>
          </a:graphicData>
        </a:graphic>
      </p:graphicFrame>
    </p:spTree>
    <p:extLst>
      <p:ext uri="{BB962C8B-B14F-4D97-AF65-F5344CB8AC3E}">
        <p14:creationId xmlns:p14="http://schemas.microsoft.com/office/powerpoint/2010/main" val="350886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exico to USA migration | Key Stage 3 | Geography in the News">
            <a:extLst>
              <a:ext uri="{FF2B5EF4-FFF2-40B4-BE49-F238E27FC236}">
                <a16:creationId xmlns:a16="http://schemas.microsoft.com/office/drawing/2014/main" id="{BD7335CE-7EEC-4612-B95A-8B4856DF3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5"/>
            <a:ext cx="4061123" cy="1115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1119144"/>
          </a:xfrm>
          <a:prstGeom prst="rect">
            <a:avLst/>
          </a:prstGeom>
          <a:solidFill>
            <a:srgbClr val="FF66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Lesson 5: Why do so many Mexicans want the ‘American Dream’?</a:t>
            </a:r>
          </a:p>
        </p:txBody>
      </p:sp>
      <p:sp>
        <p:nvSpPr>
          <p:cNvPr id="10" name="TextBox 9">
            <a:extLst>
              <a:ext uri="{FF2B5EF4-FFF2-40B4-BE49-F238E27FC236}">
                <a16:creationId xmlns:a16="http://schemas.microsoft.com/office/drawing/2014/main" id="{26E8E695-5321-8E4C-A8F7-0415F31126BF}"/>
              </a:ext>
            </a:extLst>
          </p:cNvPr>
          <p:cNvSpPr txBox="1"/>
          <p:nvPr/>
        </p:nvSpPr>
        <p:spPr>
          <a:xfrm>
            <a:off x="448561" y="1094219"/>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3"/>
          <a:stretch>
            <a:fillRect/>
          </a:stretch>
        </p:blipFill>
        <p:spPr>
          <a:xfrm>
            <a:off x="73108" y="1156316"/>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460457" y="1298724"/>
            <a:ext cx="6285294" cy="461665"/>
          </a:xfrm>
          <a:prstGeom prst="rect">
            <a:avLst/>
          </a:prstGeom>
          <a:noFill/>
        </p:spPr>
        <p:txBody>
          <a:bodyPr wrap="square" rtlCol="0">
            <a:spAutoFit/>
          </a:bodyPr>
          <a:lstStyle/>
          <a:p>
            <a:r>
              <a:rPr lang="en-GB" sz="1200" dirty="0"/>
              <a:t>Border Wars: </a:t>
            </a:r>
            <a:r>
              <a:rPr lang="en-GB" sz="1200" dirty="0">
                <a:hlinkClick r:id="rId4"/>
              </a:rPr>
              <a:t>https://www.youtube.com/watch?v=KiQdFqtZqu0&amp;ab_channel=documentariesandeducation</a:t>
            </a:r>
            <a:r>
              <a:rPr lang="en-GB" sz="1200" dirty="0"/>
              <a:t> </a:t>
            </a:r>
            <a:endParaRPr lang="en-US" sz="1200" dirty="0"/>
          </a:p>
        </p:txBody>
      </p:sp>
      <p:sp>
        <p:nvSpPr>
          <p:cNvPr id="21" name="TextBox 20">
            <a:extLst>
              <a:ext uri="{FF2B5EF4-FFF2-40B4-BE49-F238E27FC236}">
                <a16:creationId xmlns:a16="http://schemas.microsoft.com/office/drawing/2014/main" id="{8A540970-6EBF-43FE-A979-2EB45B460EAD}"/>
              </a:ext>
            </a:extLst>
          </p:cNvPr>
          <p:cNvSpPr txBox="1"/>
          <p:nvPr/>
        </p:nvSpPr>
        <p:spPr>
          <a:xfrm>
            <a:off x="-3174" y="-3032"/>
            <a:ext cx="4054474" cy="430887"/>
          </a:xfrm>
          <a:prstGeom prst="rect">
            <a:avLst/>
          </a:prstGeom>
          <a:noFill/>
        </p:spPr>
        <p:txBody>
          <a:bodyPr wrap="square" rtlCol="0">
            <a:spAutoFit/>
          </a:bodyPr>
          <a:lstStyle/>
          <a:p>
            <a:pPr algn="ctr"/>
            <a:r>
              <a:rPr lang="en-US" sz="2200" b="1" dirty="0">
                <a:solidFill>
                  <a:schemeClr val="bg1"/>
                </a:solidFill>
              </a:rPr>
              <a:t>Mexico to USA migration</a:t>
            </a:r>
          </a:p>
        </p:txBody>
      </p:sp>
      <p:sp>
        <p:nvSpPr>
          <p:cNvPr id="31" name="Rectangle 30">
            <a:extLst>
              <a:ext uri="{FF2B5EF4-FFF2-40B4-BE49-F238E27FC236}">
                <a16:creationId xmlns:a16="http://schemas.microsoft.com/office/drawing/2014/main" id="{4940904A-0DD0-49E2-9576-7C37BB573C74}"/>
              </a:ext>
            </a:extLst>
          </p:cNvPr>
          <p:cNvSpPr/>
          <p:nvPr/>
        </p:nvSpPr>
        <p:spPr>
          <a:xfrm>
            <a:off x="73108" y="4981520"/>
            <a:ext cx="6627060" cy="657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32" name="Picture 31" descr="A close up of a logo&#10;&#10;Description automatically generated">
            <a:extLst>
              <a:ext uri="{FF2B5EF4-FFF2-40B4-BE49-F238E27FC236}">
                <a16:creationId xmlns:a16="http://schemas.microsoft.com/office/drawing/2014/main" id="{74F44123-4630-43AC-B7CC-B93BFD44E68C}"/>
              </a:ext>
            </a:extLst>
          </p:cNvPr>
          <p:cNvPicPr>
            <a:picLocks noChangeAspect="1"/>
          </p:cNvPicPr>
          <p:nvPr/>
        </p:nvPicPr>
        <p:blipFill>
          <a:blip r:embed="rId3"/>
          <a:stretch>
            <a:fillRect/>
          </a:stretch>
        </p:blipFill>
        <p:spPr>
          <a:xfrm>
            <a:off x="177334" y="5109248"/>
            <a:ext cx="348346" cy="348346"/>
          </a:xfrm>
          <a:prstGeom prst="rect">
            <a:avLst/>
          </a:prstGeom>
        </p:spPr>
      </p:pic>
      <p:sp>
        <p:nvSpPr>
          <p:cNvPr id="33" name="TextBox 32">
            <a:extLst>
              <a:ext uri="{FF2B5EF4-FFF2-40B4-BE49-F238E27FC236}">
                <a16:creationId xmlns:a16="http://schemas.microsoft.com/office/drawing/2014/main" id="{58079C43-31C4-4379-967E-EF67D6BA9E72}"/>
              </a:ext>
            </a:extLst>
          </p:cNvPr>
          <p:cNvSpPr txBox="1"/>
          <p:nvPr/>
        </p:nvSpPr>
        <p:spPr>
          <a:xfrm>
            <a:off x="596047" y="5037200"/>
            <a:ext cx="6084619" cy="246221"/>
          </a:xfrm>
          <a:prstGeom prst="rect">
            <a:avLst/>
          </a:prstGeom>
          <a:noFill/>
        </p:spPr>
        <p:txBody>
          <a:bodyPr wrap="square" rtlCol="0">
            <a:spAutoFit/>
          </a:bodyPr>
          <a:lstStyle/>
          <a:p>
            <a:r>
              <a:rPr lang="en-US" sz="1000" b="1" dirty="0"/>
              <a:t>Task 2 – As you watch the documentary, answer the questions on the linked sheet from the Weebly website.</a:t>
            </a:r>
            <a:endParaRPr lang="en-US" sz="1000" dirty="0">
              <a:solidFill>
                <a:srgbClr val="002060"/>
              </a:solidFill>
            </a:endParaRPr>
          </a:p>
        </p:txBody>
      </p:sp>
      <p:pic>
        <p:nvPicPr>
          <p:cNvPr id="61" name="Picture 60" descr="A close up of a logo&#10;&#10;Description automatically generated">
            <a:extLst>
              <a:ext uri="{FF2B5EF4-FFF2-40B4-BE49-F238E27FC236}">
                <a16:creationId xmlns:a16="http://schemas.microsoft.com/office/drawing/2014/main" id="{D8E5942F-5BC4-40F2-80D6-60328EEC9187}"/>
              </a:ext>
            </a:extLst>
          </p:cNvPr>
          <p:cNvPicPr>
            <a:picLocks noChangeAspect="1"/>
          </p:cNvPicPr>
          <p:nvPr/>
        </p:nvPicPr>
        <p:blipFill>
          <a:blip r:embed="rId5"/>
          <a:stretch>
            <a:fillRect/>
          </a:stretch>
        </p:blipFill>
        <p:spPr>
          <a:xfrm flipH="1">
            <a:off x="130610" y="5779121"/>
            <a:ext cx="387350" cy="387350"/>
          </a:xfrm>
          <a:prstGeom prst="rect">
            <a:avLst/>
          </a:prstGeom>
        </p:spPr>
      </p:pic>
      <p:sp>
        <p:nvSpPr>
          <p:cNvPr id="62" name="Rectangle 61">
            <a:extLst>
              <a:ext uri="{FF2B5EF4-FFF2-40B4-BE49-F238E27FC236}">
                <a16:creationId xmlns:a16="http://schemas.microsoft.com/office/drawing/2014/main" id="{A4297C30-267F-49F3-8990-5E7A29BCD4B5}"/>
              </a:ext>
            </a:extLst>
          </p:cNvPr>
          <p:cNvSpPr/>
          <p:nvPr/>
        </p:nvSpPr>
        <p:spPr>
          <a:xfrm>
            <a:off x="73108" y="5747478"/>
            <a:ext cx="6627060" cy="1448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pic>
        <p:nvPicPr>
          <p:cNvPr id="57" name="Picture 56" descr="A close up of a logo&#10;&#10;Description automatically generated">
            <a:extLst>
              <a:ext uri="{FF2B5EF4-FFF2-40B4-BE49-F238E27FC236}">
                <a16:creationId xmlns:a16="http://schemas.microsoft.com/office/drawing/2014/main" id="{221D44F7-B19B-4635-A198-E536601DF09D}"/>
              </a:ext>
            </a:extLst>
          </p:cNvPr>
          <p:cNvPicPr>
            <a:picLocks noChangeAspect="1"/>
          </p:cNvPicPr>
          <p:nvPr/>
        </p:nvPicPr>
        <p:blipFill>
          <a:blip r:embed="rId5"/>
          <a:stretch>
            <a:fillRect/>
          </a:stretch>
        </p:blipFill>
        <p:spPr>
          <a:xfrm flipH="1">
            <a:off x="157832" y="1874685"/>
            <a:ext cx="387350" cy="387350"/>
          </a:xfrm>
          <a:prstGeom prst="rect">
            <a:avLst/>
          </a:prstGeom>
        </p:spPr>
      </p:pic>
      <p:sp>
        <p:nvSpPr>
          <p:cNvPr id="59" name="Rectangle 58">
            <a:extLst>
              <a:ext uri="{FF2B5EF4-FFF2-40B4-BE49-F238E27FC236}">
                <a16:creationId xmlns:a16="http://schemas.microsoft.com/office/drawing/2014/main" id="{1BD50E06-148C-4337-86C6-4E55B2E29A84}"/>
              </a:ext>
            </a:extLst>
          </p:cNvPr>
          <p:cNvSpPr/>
          <p:nvPr/>
        </p:nvSpPr>
        <p:spPr>
          <a:xfrm>
            <a:off x="73108" y="1811715"/>
            <a:ext cx="6627060" cy="3029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64" name="TextBox 63">
            <a:extLst>
              <a:ext uri="{FF2B5EF4-FFF2-40B4-BE49-F238E27FC236}">
                <a16:creationId xmlns:a16="http://schemas.microsoft.com/office/drawing/2014/main" id="{945A6157-C9F1-43E2-8715-C3CE33A984DA}"/>
              </a:ext>
            </a:extLst>
          </p:cNvPr>
          <p:cNvSpPr txBox="1"/>
          <p:nvPr/>
        </p:nvSpPr>
        <p:spPr>
          <a:xfrm>
            <a:off x="596047" y="1872955"/>
            <a:ext cx="6104121" cy="400110"/>
          </a:xfrm>
          <a:prstGeom prst="rect">
            <a:avLst/>
          </a:prstGeom>
          <a:noFill/>
        </p:spPr>
        <p:txBody>
          <a:bodyPr wrap="square" rtlCol="0">
            <a:spAutoFit/>
          </a:bodyPr>
          <a:lstStyle/>
          <a:p>
            <a:r>
              <a:rPr lang="en-US" sz="1000" b="1" dirty="0"/>
              <a:t>Task 1 – Why would people want to migrate from Mexico to the USA? Are they push or pull factors? Write your ideas down.</a:t>
            </a:r>
            <a:endParaRPr lang="en-US" sz="1000" dirty="0">
              <a:solidFill>
                <a:srgbClr val="002060"/>
              </a:solidFill>
            </a:endParaRPr>
          </a:p>
        </p:txBody>
      </p:sp>
      <p:sp>
        <p:nvSpPr>
          <p:cNvPr id="6" name="Star: 32 Points 5">
            <a:extLst>
              <a:ext uri="{FF2B5EF4-FFF2-40B4-BE49-F238E27FC236}">
                <a16:creationId xmlns:a16="http://schemas.microsoft.com/office/drawing/2014/main" id="{BB3C873B-1005-48A7-B3C6-9744ABED42B5}"/>
              </a:ext>
            </a:extLst>
          </p:cNvPr>
          <p:cNvSpPr/>
          <p:nvPr/>
        </p:nvSpPr>
        <p:spPr>
          <a:xfrm>
            <a:off x="897819" y="2893372"/>
            <a:ext cx="1705681" cy="931577"/>
          </a:xfrm>
          <a:prstGeom prst="star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Push Factors</a:t>
            </a:r>
          </a:p>
        </p:txBody>
      </p:sp>
      <p:sp>
        <p:nvSpPr>
          <p:cNvPr id="65" name="Star: 32 Points 64">
            <a:extLst>
              <a:ext uri="{FF2B5EF4-FFF2-40B4-BE49-F238E27FC236}">
                <a16:creationId xmlns:a16="http://schemas.microsoft.com/office/drawing/2014/main" id="{8C4C9FAD-99B9-4357-BBB7-54DDA517B5B3}"/>
              </a:ext>
            </a:extLst>
          </p:cNvPr>
          <p:cNvSpPr/>
          <p:nvPr/>
        </p:nvSpPr>
        <p:spPr>
          <a:xfrm>
            <a:off x="4416377" y="2893373"/>
            <a:ext cx="1705682" cy="931576"/>
          </a:xfrm>
          <a:prstGeom prst="star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Pull Factors</a:t>
            </a:r>
          </a:p>
        </p:txBody>
      </p:sp>
      <p:sp>
        <p:nvSpPr>
          <p:cNvPr id="66" name="TextBox 65">
            <a:extLst>
              <a:ext uri="{FF2B5EF4-FFF2-40B4-BE49-F238E27FC236}">
                <a16:creationId xmlns:a16="http://schemas.microsoft.com/office/drawing/2014/main" id="{62E792D1-3CE0-4E4C-B7B2-5F46B37C7F68}"/>
              </a:ext>
            </a:extLst>
          </p:cNvPr>
          <p:cNvSpPr txBox="1"/>
          <p:nvPr/>
        </p:nvSpPr>
        <p:spPr>
          <a:xfrm>
            <a:off x="642771" y="5779963"/>
            <a:ext cx="6084619" cy="400110"/>
          </a:xfrm>
          <a:prstGeom prst="rect">
            <a:avLst/>
          </a:prstGeom>
          <a:noFill/>
        </p:spPr>
        <p:txBody>
          <a:bodyPr wrap="square" rtlCol="0">
            <a:spAutoFit/>
          </a:bodyPr>
          <a:lstStyle/>
          <a:p>
            <a:r>
              <a:rPr lang="en-US" sz="1000" b="1" dirty="0"/>
              <a:t>Plenary – What do you think is the most important reason that someone would migrate from Mexico to the USA?</a:t>
            </a:r>
            <a:endParaRPr lang="en-US" sz="1000" dirty="0">
              <a:solidFill>
                <a:srgbClr val="002060"/>
              </a:solidFill>
            </a:endParaRPr>
          </a:p>
        </p:txBody>
      </p:sp>
      <p:pic>
        <p:nvPicPr>
          <p:cNvPr id="70" name="Picture 69" descr="A close up of a logo&#10;&#10;Description automatically generated">
            <a:extLst>
              <a:ext uri="{FF2B5EF4-FFF2-40B4-BE49-F238E27FC236}">
                <a16:creationId xmlns:a16="http://schemas.microsoft.com/office/drawing/2014/main" id="{FF46F703-33AD-456D-AA83-FF78CEEBA714}"/>
              </a:ext>
            </a:extLst>
          </p:cNvPr>
          <p:cNvPicPr>
            <a:picLocks noChangeAspect="1"/>
          </p:cNvPicPr>
          <p:nvPr/>
        </p:nvPicPr>
        <p:blipFill>
          <a:blip r:embed="rId5"/>
          <a:stretch>
            <a:fillRect/>
          </a:stretch>
        </p:blipFill>
        <p:spPr>
          <a:xfrm flipH="1">
            <a:off x="130610" y="7368288"/>
            <a:ext cx="387350" cy="387350"/>
          </a:xfrm>
          <a:prstGeom prst="rect">
            <a:avLst/>
          </a:prstGeom>
        </p:spPr>
      </p:pic>
      <p:sp>
        <p:nvSpPr>
          <p:cNvPr id="71" name="Rectangle 70">
            <a:extLst>
              <a:ext uri="{FF2B5EF4-FFF2-40B4-BE49-F238E27FC236}">
                <a16:creationId xmlns:a16="http://schemas.microsoft.com/office/drawing/2014/main" id="{18BDE8EC-7750-4D4D-A9D4-59C2BE4C0739}"/>
              </a:ext>
            </a:extLst>
          </p:cNvPr>
          <p:cNvSpPr/>
          <p:nvPr/>
        </p:nvSpPr>
        <p:spPr>
          <a:xfrm>
            <a:off x="73108" y="7336644"/>
            <a:ext cx="6627060" cy="2467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72" name="TextBox 71">
            <a:extLst>
              <a:ext uri="{FF2B5EF4-FFF2-40B4-BE49-F238E27FC236}">
                <a16:creationId xmlns:a16="http://schemas.microsoft.com/office/drawing/2014/main" id="{4A2DE7B7-C608-4930-84DC-85EA0578407F}"/>
              </a:ext>
            </a:extLst>
          </p:cNvPr>
          <p:cNvSpPr txBox="1"/>
          <p:nvPr/>
        </p:nvSpPr>
        <p:spPr>
          <a:xfrm>
            <a:off x="642771" y="7369130"/>
            <a:ext cx="6084619" cy="400110"/>
          </a:xfrm>
          <a:prstGeom prst="rect">
            <a:avLst/>
          </a:prstGeom>
          <a:noFill/>
        </p:spPr>
        <p:txBody>
          <a:bodyPr wrap="square" rtlCol="0">
            <a:spAutoFit/>
          </a:bodyPr>
          <a:lstStyle/>
          <a:p>
            <a:r>
              <a:rPr lang="en-US" sz="1000" b="1" dirty="0"/>
              <a:t>CHALLENGE – What is your opinion on this migration? Do you think it is right? Should it be easier for someone to migrate from Mexico to the USA? Explain why you have come to that decision.</a:t>
            </a:r>
            <a:endParaRPr lang="en-US" sz="1000" dirty="0">
              <a:solidFill>
                <a:srgbClr val="002060"/>
              </a:solidFill>
            </a:endParaRPr>
          </a:p>
        </p:txBody>
      </p:sp>
    </p:spTree>
    <p:extLst>
      <p:ext uri="{BB962C8B-B14F-4D97-AF65-F5344CB8AC3E}">
        <p14:creationId xmlns:p14="http://schemas.microsoft.com/office/powerpoint/2010/main" val="271474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Mexico to USA migration | Key Stage 3 | Geography in the News">
            <a:extLst>
              <a:ext uri="{FF2B5EF4-FFF2-40B4-BE49-F238E27FC236}">
                <a16:creationId xmlns:a16="http://schemas.microsoft.com/office/drawing/2014/main" id="{B7252F5D-AC99-4221-AB0C-7F4F84452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5"/>
            <a:ext cx="4061123" cy="1137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AB4CD22-B740-194A-B04B-B8FE0B368045}"/>
              </a:ext>
            </a:extLst>
          </p:cNvPr>
          <p:cNvSpPr/>
          <p:nvPr/>
        </p:nvSpPr>
        <p:spPr>
          <a:xfrm>
            <a:off x="4051300" y="0"/>
            <a:ext cx="2806700" cy="1119144"/>
          </a:xfrm>
          <a:prstGeom prst="rect">
            <a:avLst/>
          </a:prstGeom>
          <a:solidFill>
            <a:srgbClr val="FF66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Lesson 6: How should we cross the border into the USA?</a:t>
            </a:r>
          </a:p>
        </p:txBody>
      </p:sp>
      <p:sp>
        <p:nvSpPr>
          <p:cNvPr id="24" name="TextBox 23">
            <a:extLst>
              <a:ext uri="{FF2B5EF4-FFF2-40B4-BE49-F238E27FC236}">
                <a16:creationId xmlns:a16="http://schemas.microsoft.com/office/drawing/2014/main" id="{EB6DF150-A348-412C-ABEA-FFB0B6D25E69}"/>
              </a:ext>
            </a:extLst>
          </p:cNvPr>
          <p:cNvSpPr txBox="1"/>
          <p:nvPr/>
        </p:nvSpPr>
        <p:spPr>
          <a:xfrm>
            <a:off x="-3174" y="-3032"/>
            <a:ext cx="4054474" cy="430887"/>
          </a:xfrm>
          <a:prstGeom prst="rect">
            <a:avLst/>
          </a:prstGeom>
          <a:noFill/>
        </p:spPr>
        <p:txBody>
          <a:bodyPr wrap="square" rtlCol="0">
            <a:spAutoFit/>
          </a:bodyPr>
          <a:lstStyle/>
          <a:p>
            <a:pPr algn="ctr"/>
            <a:r>
              <a:rPr lang="en-US" sz="2200" b="1" dirty="0">
                <a:solidFill>
                  <a:schemeClr val="bg1"/>
                </a:solidFill>
              </a:rPr>
              <a:t>Assessment</a:t>
            </a:r>
          </a:p>
        </p:txBody>
      </p:sp>
      <p:sp>
        <p:nvSpPr>
          <p:cNvPr id="25" name="Rectangle 24">
            <a:extLst>
              <a:ext uri="{FF2B5EF4-FFF2-40B4-BE49-F238E27FC236}">
                <a16:creationId xmlns:a16="http://schemas.microsoft.com/office/drawing/2014/main" id="{5C6D3FD8-D6AC-4F0B-949F-583D78309355}"/>
              </a:ext>
            </a:extLst>
          </p:cNvPr>
          <p:cNvSpPr/>
          <p:nvPr/>
        </p:nvSpPr>
        <p:spPr>
          <a:xfrm>
            <a:off x="100188" y="1200462"/>
            <a:ext cx="6627060" cy="1845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3" name="TextBox 32">
            <a:extLst>
              <a:ext uri="{FF2B5EF4-FFF2-40B4-BE49-F238E27FC236}">
                <a16:creationId xmlns:a16="http://schemas.microsoft.com/office/drawing/2014/main" id="{53C6E6CB-3313-4D16-A80E-D99F38B73A35}"/>
              </a:ext>
            </a:extLst>
          </p:cNvPr>
          <p:cNvSpPr txBox="1"/>
          <p:nvPr/>
        </p:nvSpPr>
        <p:spPr>
          <a:xfrm>
            <a:off x="448534" y="1200462"/>
            <a:ext cx="6278714" cy="1477328"/>
          </a:xfrm>
          <a:prstGeom prst="rect">
            <a:avLst/>
          </a:prstGeom>
          <a:noFill/>
        </p:spPr>
        <p:txBody>
          <a:bodyPr wrap="square" rtlCol="0">
            <a:spAutoFit/>
          </a:bodyPr>
          <a:lstStyle/>
          <a:p>
            <a:r>
              <a:rPr lang="en-US" sz="1000" b="1" dirty="0"/>
              <a:t>Task 1 – What are the push and pull factors for Pedro leaving Mexico?</a:t>
            </a: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solidFill>
                <a:srgbClr val="002060"/>
              </a:solidFill>
            </a:endParaRPr>
          </a:p>
          <a:p>
            <a:endParaRPr lang="en-US" sz="1000" b="1" dirty="0"/>
          </a:p>
          <a:p>
            <a:r>
              <a:rPr lang="en-US" sz="1000" b="1" dirty="0"/>
              <a:t>What do you think is the most important factor?</a:t>
            </a:r>
            <a:endParaRPr lang="en-US" sz="1000" dirty="0"/>
          </a:p>
        </p:txBody>
      </p:sp>
      <p:pic>
        <p:nvPicPr>
          <p:cNvPr id="34" name="Picture 33">
            <a:extLst>
              <a:ext uri="{FF2B5EF4-FFF2-40B4-BE49-F238E27FC236}">
                <a16:creationId xmlns:a16="http://schemas.microsoft.com/office/drawing/2014/main" id="{1C5FCA73-AEFA-48B8-BB40-14E242DDD3E5}"/>
              </a:ext>
            </a:extLst>
          </p:cNvPr>
          <p:cNvPicPr>
            <a:picLocks noChangeAspect="1"/>
          </p:cNvPicPr>
          <p:nvPr/>
        </p:nvPicPr>
        <p:blipFill rotWithShape="1">
          <a:blip r:embed="rId4">
            <a:clrChange>
              <a:clrFrom>
                <a:srgbClr val="FAFAFA"/>
              </a:clrFrom>
              <a:clrTo>
                <a:srgbClr val="FAFAFA">
                  <a:alpha val="0"/>
                </a:srgbClr>
              </a:clrTo>
            </a:clrChange>
          </a:blip>
          <a:srcRect l="58866" t="44065" r="24054" b="14802"/>
          <a:stretch/>
        </p:blipFill>
        <p:spPr>
          <a:xfrm>
            <a:off x="153836" y="1223377"/>
            <a:ext cx="309154" cy="418615"/>
          </a:xfrm>
          <a:prstGeom prst="rect">
            <a:avLst/>
          </a:prstGeom>
        </p:spPr>
      </p:pic>
      <p:sp>
        <p:nvSpPr>
          <p:cNvPr id="35" name="Rectangle 34">
            <a:extLst>
              <a:ext uri="{FF2B5EF4-FFF2-40B4-BE49-F238E27FC236}">
                <a16:creationId xmlns:a16="http://schemas.microsoft.com/office/drawing/2014/main" id="{555967B2-C642-4CCC-B587-C0951A3D9009}"/>
              </a:ext>
            </a:extLst>
          </p:cNvPr>
          <p:cNvSpPr/>
          <p:nvPr/>
        </p:nvSpPr>
        <p:spPr>
          <a:xfrm>
            <a:off x="100188" y="3134130"/>
            <a:ext cx="6627060" cy="2103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36" name="TextBox 35">
            <a:extLst>
              <a:ext uri="{FF2B5EF4-FFF2-40B4-BE49-F238E27FC236}">
                <a16:creationId xmlns:a16="http://schemas.microsoft.com/office/drawing/2014/main" id="{AB0D964B-DCC7-463D-B343-300055C35128}"/>
              </a:ext>
            </a:extLst>
          </p:cNvPr>
          <p:cNvSpPr txBox="1"/>
          <p:nvPr/>
        </p:nvSpPr>
        <p:spPr>
          <a:xfrm>
            <a:off x="448534" y="3134130"/>
            <a:ext cx="6278714" cy="246221"/>
          </a:xfrm>
          <a:prstGeom prst="rect">
            <a:avLst/>
          </a:prstGeom>
          <a:noFill/>
        </p:spPr>
        <p:txBody>
          <a:bodyPr wrap="square" rtlCol="0">
            <a:spAutoFit/>
          </a:bodyPr>
          <a:lstStyle/>
          <a:p>
            <a:r>
              <a:rPr lang="en-US" sz="1000" b="1" dirty="0"/>
              <a:t>Task 2 – Mind map the impacts of this population change.</a:t>
            </a:r>
            <a:endParaRPr lang="en-US" sz="1000" dirty="0">
              <a:solidFill>
                <a:srgbClr val="002060"/>
              </a:solidFill>
            </a:endParaRPr>
          </a:p>
        </p:txBody>
      </p:sp>
      <p:pic>
        <p:nvPicPr>
          <p:cNvPr id="38" name="Picture 37" descr="A close up of a logo&#10;&#10;Description automatically generated">
            <a:extLst>
              <a:ext uri="{FF2B5EF4-FFF2-40B4-BE49-F238E27FC236}">
                <a16:creationId xmlns:a16="http://schemas.microsoft.com/office/drawing/2014/main" id="{3F6858B4-2A7F-4F36-9C1A-4BD262BD3357}"/>
              </a:ext>
            </a:extLst>
          </p:cNvPr>
          <p:cNvPicPr>
            <a:picLocks noChangeAspect="1"/>
          </p:cNvPicPr>
          <p:nvPr/>
        </p:nvPicPr>
        <p:blipFill>
          <a:blip r:embed="rId5"/>
          <a:stretch>
            <a:fillRect/>
          </a:stretch>
        </p:blipFill>
        <p:spPr>
          <a:xfrm flipH="1">
            <a:off x="177491" y="3174413"/>
            <a:ext cx="366213" cy="357447"/>
          </a:xfrm>
          <a:prstGeom prst="rect">
            <a:avLst/>
          </a:prstGeom>
        </p:spPr>
      </p:pic>
      <p:sp>
        <p:nvSpPr>
          <p:cNvPr id="39" name="Rectangle 38">
            <a:extLst>
              <a:ext uri="{FF2B5EF4-FFF2-40B4-BE49-F238E27FC236}">
                <a16:creationId xmlns:a16="http://schemas.microsoft.com/office/drawing/2014/main" id="{56E760A9-566C-450D-8B74-6EEDA1DDFF62}"/>
              </a:ext>
            </a:extLst>
          </p:cNvPr>
          <p:cNvSpPr/>
          <p:nvPr/>
        </p:nvSpPr>
        <p:spPr>
          <a:xfrm>
            <a:off x="100188" y="5326139"/>
            <a:ext cx="6627060" cy="4514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        </a:t>
            </a:r>
            <a:endParaRPr lang="en-US" sz="1300" dirty="0">
              <a:solidFill>
                <a:srgbClr val="002060"/>
              </a:solidFill>
            </a:endParaRPr>
          </a:p>
        </p:txBody>
      </p:sp>
      <p:sp>
        <p:nvSpPr>
          <p:cNvPr id="40" name="TextBox 39">
            <a:extLst>
              <a:ext uri="{FF2B5EF4-FFF2-40B4-BE49-F238E27FC236}">
                <a16:creationId xmlns:a16="http://schemas.microsoft.com/office/drawing/2014/main" id="{9583EBDA-7FDF-4842-BC17-27B842FDFD58}"/>
              </a:ext>
            </a:extLst>
          </p:cNvPr>
          <p:cNvSpPr txBox="1"/>
          <p:nvPr/>
        </p:nvSpPr>
        <p:spPr>
          <a:xfrm>
            <a:off x="496964" y="5347403"/>
            <a:ext cx="6230283" cy="861774"/>
          </a:xfrm>
          <a:prstGeom prst="rect">
            <a:avLst/>
          </a:prstGeom>
          <a:noFill/>
        </p:spPr>
        <p:txBody>
          <a:bodyPr wrap="square" rtlCol="0">
            <a:spAutoFit/>
          </a:bodyPr>
          <a:lstStyle/>
          <a:p>
            <a:r>
              <a:rPr lang="en-US" sz="1000" b="1" dirty="0"/>
              <a:t>Task 3 – The BIG WRITE!</a:t>
            </a:r>
          </a:p>
          <a:p>
            <a:pPr>
              <a:defRPr/>
            </a:pPr>
            <a:r>
              <a:rPr lang="en-GB" sz="1000" dirty="0"/>
              <a:t>Why did you leave Mexico? (Push and pull factors) What you took and why? (Your equipment) How difficult/easy it was? Did you have any problems? Who you met along the way – did they help you? Where you crossed the border and why? Where you are staying and what it is like? What job have you got and what it is like? Things you recommend they do differently if they tried to cross the border into the USA.</a:t>
            </a:r>
          </a:p>
        </p:txBody>
      </p:sp>
      <p:sp>
        <p:nvSpPr>
          <p:cNvPr id="31" name="Star: 32 Points 30">
            <a:extLst>
              <a:ext uri="{FF2B5EF4-FFF2-40B4-BE49-F238E27FC236}">
                <a16:creationId xmlns:a16="http://schemas.microsoft.com/office/drawing/2014/main" id="{6993C03E-E0DA-4FF0-9C12-A2F6354D2BFA}"/>
              </a:ext>
            </a:extLst>
          </p:cNvPr>
          <p:cNvSpPr/>
          <p:nvPr/>
        </p:nvSpPr>
        <p:spPr>
          <a:xfrm>
            <a:off x="1243920" y="1671382"/>
            <a:ext cx="1340605" cy="628350"/>
          </a:xfrm>
          <a:prstGeom prst="star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Push Factors</a:t>
            </a:r>
          </a:p>
        </p:txBody>
      </p:sp>
      <p:sp>
        <p:nvSpPr>
          <p:cNvPr id="32" name="Star: 32 Points 31">
            <a:extLst>
              <a:ext uri="{FF2B5EF4-FFF2-40B4-BE49-F238E27FC236}">
                <a16:creationId xmlns:a16="http://schemas.microsoft.com/office/drawing/2014/main" id="{92162C1D-8646-4FF9-B896-9A3BAEA268E2}"/>
              </a:ext>
            </a:extLst>
          </p:cNvPr>
          <p:cNvSpPr/>
          <p:nvPr/>
        </p:nvSpPr>
        <p:spPr>
          <a:xfrm>
            <a:off x="4625598" y="1675449"/>
            <a:ext cx="1340604" cy="628350"/>
          </a:xfrm>
          <a:prstGeom prst="star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Pull Factors</a:t>
            </a:r>
          </a:p>
        </p:txBody>
      </p:sp>
      <p:sp>
        <p:nvSpPr>
          <p:cNvPr id="41" name="TextBox 40">
            <a:extLst>
              <a:ext uri="{FF2B5EF4-FFF2-40B4-BE49-F238E27FC236}">
                <a16:creationId xmlns:a16="http://schemas.microsoft.com/office/drawing/2014/main" id="{C9C9FB75-E568-4A32-88E3-7DAF1762F50A}"/>
              </a:ext>
            </a:extLst>
          </p:cNvPr>
          <p:cNvSpPr txBox="1"/>
          <p:nvPr/>
        </p:nvSpPr>
        <p:spPr>
          <a:xfrm>
            <a:off x="165378" y="3866212"/>
            <a:ext cx="6419396" cy="400110"/>
          </a:xfrm>
          <a:prstGeom prst="rect">
            <a:avLst/>
          </a:prstGeom>
          <a:noFill/>
          <a:ln>
            <a:solidFill>
              <a:schemeClr val="tx1"/>
            </a:solidFill>
            <a:prstDash val="lgDash"/>
          </a:ln>
        </p:spPr>
        <p:txBody>
          <a:bodyPr wrap="square" rtlCol="0">
            <a:spAutoFit/>
          </a:bodyPr>
          <a:lstStyle/>
          <a:p>
            <a:r>
              <a:rPr lang="en-GB" sz="1000" dirty="0"/>
              <a:t>What route will you take into the USA? Why? Remember to include specific place names.</a:t>
            </a:r>
          </a:p>
          <a:p>
            <a:endParaRPr lang="en-GB" sz="1000" dirty="0"/>
          </a:p>
        </p:txBody>
      </p:sp>
      <p:sp>
        <p:nvSpPr>
          <p:cNvPr id="56" name="TextBox 55">
            <a:extLst>
              <a:ext uri="{FF2B5EF4-FFF2-40B4-BE49-F238E27FC236}">
                <a16:creationId xmlns:a16="http://schemas.microsoft.com/office/drawing/2014/main" id="{178E275C-7C14-4B7F-955E-D44C0DDE4D42}"/>
              </a:ext>
            </a:extLst>
          </p:cNvPr>
          <p:cNvSpPr txBox="1"/>
          <p:nvPr/>
        </p:nvSpPr>
        <p:spPr>
          <a:xfrm>
            <a:off x="153836" y="4368500"/>
            <a:ext cx="6419396" cy="707886"/>
          </a:xfrm>
          <a:prstGeom prst="rect">
            <a:avLst/>
          </a:prstGeom>
          <a:noFill/>
          <a:ln>
            <a:solidFill>
              <a:schemeClr val="tx1"/>
            </a:solidFill>
            <a:prstDash val="lgDash"/>
          </a:ln>
        </p:spPr>
        <p:txBody>
          <a:bodyPr wrap="square" rtlCol="0">
            <a:spAutoFit/>
          </a:bodyPr>
          <a:lstStyle/>
          <a:p>
            <a:r>
              <a:rPr lang="en-GB" sz="1000" dirty="0"/>
              <a:t>What job will you do when you get to California? Why? What equipment will you need for the job and your journey? How much will this cost you?</a:t>
            </a:r>
          </a:p>
          <a:p>
            <a:endParaRPr lang="en-GB" sz="1000" dirty="0"/>
          </a:p>
          <a:p>
            <a:pPr marL="342900" indent="-342900">
              <a:buAutoNum type="arabicPeriod"/>
            </a:pPr>
            <a:endParaRPr lang="en-GB" sz="1000" dirty="0"/>
          </a:p>
        </p:txBody>
      </p:sp>
      <p:sp>
        <p:nvSpPr>
          <p:cNvPr id="60" name="TextBox 59">
            <a:extLst>
              <a:ext uri="{FF2B5EF4-FFF2-40B4-BE49-F238E27FC236}">
                <a16:creationId xmlns:a16="http://schemas.microsoft.com/office/drawing/2014/main" id="{B6B9652B-DE5C-43BE-B11B-25D79BA1968D}"/>
              </a:ext>
            </a:extLst>
          </p:cNvPr>
          <p:cNvSpPr txBox="1"/>
          <p:nvPr/>
        </p:nvSpPr>
        <p:spPr>
          <a:xfrm>
            <a:off x="695820" y="3373152"/>
            <a:ext cx="5868922" cy="400110"/>
          </a:xfrm>
          <a:prstGeom prst="rect">
            <a:avLst/>
          </a:prstGeom>
          <a:noFill/>
          <a:ln>
            <a:solidFill>
              <a:schemeClr val="tx1"/>
            </a:solidFill>
            <a:prstDash val="lgDash"/>
          </a:ln>
        </p:spPr>
        <p:txBody>
          <a:bodyPr wrap="square" rtlCol="0">
            <a:spAutoFit/>
          </a:bodyPr>
          <a:lstStyle/>
          <a:p>
            <a:r>
              <a:rPr lang="en-GB" sz="1000" dirty="0"/>
              <a:t>Why do you want to move to the USA?</a:t>
            </a:r>
          </a:p>
          <a:p>
            <a:pPr marL="342900" indent="-342900">
              <a:buAutoNum type="arabicPeriod"/>
            </a:pPr>
            <a:endParaRPr lang="en-GB" sz="1000" dirty="0"/>
          </a:p>
        </p:txBody>
      </p:sp>
      <p:pic>
        <p:nvPicPr>
          <p:cNvPr id="62" name="Picture 61" descr="A close up of a logo&#10;&#10;Description automatically generated">
            <a:extLst>
              <a:ext uri="{FF2B5EF4-FFF2-40B4-BE49-F238E27FC236}">
                <a16:creationId xmlns:a16="http://schemas.microsoft.com/office/drawing/2014/main" id="{E7C87718-48AD-4DC3-81D0-EF0051F93EFE}"/>
              </a:ext>
            </a:extLst>
          </p:cNvPr>
          <p:cNvPicPr>
            <a:picLocks noChangeAspect="1"/>
          </p:cNvPicPr>
          <p:nvPr/>
        </p:nvPicPr>
        <p:blipFill>
          <a:blip r:embed="rId5"/>
          <a:stretch>
            <a:fillRect/>
          </a:stretch>
        </p:blipFill>
        <p:spPr>
          <a:xfrm flipH="1">
            <a:off x="130752" y="5420843"/>
            <a:ext cx="366213" cy="357447"/>
          </a:xfrm>
          <a:prstGeom prst="rect">
            <a:avLst/>
          </a:prstGeom>
        </p:spPr>
      </p:pic>
      <p:sp>
        <p:nvSpPr>
          <p:cNvPr id="2" name="TextBox 1">
            <a:extLst>
              <a:ext uri="{FF2B5EF4-FFF2-40B4-BE49-F238E27FC236}">
                <a16:creationId xmlns:a16="http://schemas.microsoft.com/office/drawing/2014/main" id="{6BCB7787-FE19-423B-843E-6E8D43B7D287}"/>
              </a:ext>
            </a:extLst>
          </p:cNvPr>
          <p:cNvSpPr txBox="1"/>
          <p:nvPr/>
        </p:nvSpPr>
        <p:spPr>
          <a:xfrm>
            <a:off x="100189" y="6209177"/>
            <a:ext cx="6627058" cy="3631763"/>
          </a:xfrm>
          <a:prstGeom prst="rect">
            <a:avLst/>
          </a:prstGeom>
          <a:noFill/>
        </p:spPr>
        <p:txBody>
          <a:bodyPr wrap="square" rtlCol="0">
            <a:spAutoFit/>
          </a:bodyPr>
          <a:lstStyle/>
          <a:p>
            <a:r>
              <a:rPr lang="en-GB" sz="1000" u="sng" dirty="0"/>
              <a:t>																																																																																																																																																																																																																																																																																																																																		</a:t>
            </a:r>
          </a:p>
        </p:txBody>
      </p:sp>
    </p:spTree>
    <p:extLst>
      <p:ext uri="{BB962C8B-B14F-4D97-AF65-F5344CB8AC3E}">
        <p14:creationId xmlns:p14="http://schemas.microsoft.com/office/powerpoint/2010/main" val="35618895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4173</TotalTime>
  <Words>1945</Words>
  <Application>Microsoft Office PowerPoint</Application>
  <PresentationFormat>A4 Paper (210x297 mm)</PresentationFormat>
  <Paragraphs>199</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Payne</dc:creator>
  <cp:lastModifiedBy>LFinn</cp:lastModifiedBy>
  <cp:revision>131</cp:revision>
  <dcterms:created xsi:type="dcterms:W3CDTF">2020-03-22T17:19:13Z</dcterms:created>
  <dcterms:modified xsi:type="dcterms:W3CDTF">2020-11-02T15:02:01Z</dcterms:modified>
</cp:coreProperties>
</file>