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2"/>
  </p:notesMasterIdLst>
  <p:sldIdLst>
    <p:sldId id="256" r:id="rId5"/>
    <p:sldId id="262" r:id="rId6"/>
    <p:sldId id="263" r:id="rId7"/>
    <p:sldId id="264" r:id="rId8"/>
    <p:sldId id="265" r:id="rId9"/>
    <p:sldId id="266" r:id="rId10"/>
    <p:sldId id="268"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0"/>
    <p:restoredTop sz="94646"/>
  </p:normalViewPr>
  <p:slideViewPr>
    <p:cSldViewPr snapToGrid="0" snapToObjects="1">
      <p:cViewPr varScale="1">
        <p:scale>
          <a:sx n="46" d="100"/>
          <a:sy n="46" d="100"/>
        </p:scale>
        <p:origin x="25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E6B89-E7FB-2F48-99E9-BFE8826D695B}" type="datetimeFigureOut">
              <a:rPr lang="en-US" smtClean="0"/>
              <a:t>11/2/2020</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182CE-74F5-C840-9D59-C32B428F5379}" type="slidenum">
              <a:rPr lang="en-US" smtClean="0"/>
              <a:t>‹#›</a:t>
            </a:fld>
            <a:endParaRPr lang="en-US"/>
          </a:p>
        </p:txBody>
      </p:sp>
    </p:spTree>
    <p:extLst>
      <p:ext uri="{BB962C8B-B14F-4D97-AF65-F5344CB8AC3E}">
        <p14:creationId xmlns:p14="http://schemas.microsoft.com/office/powerpoint/2010/main" val="269983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237874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294332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41963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37377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F39B10-656E-F441-AAE7-75F2118C7AD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68511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F39B10-656E-F441-AAE7-75F2118C7ADB}"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52262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F39B10-656E-F441-AAE7-75F2118C7ADB}"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72334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F39B10-656E-F441-AAE7-75F2118C7ADB}"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10614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39B10-656E-F441-AAE7-75F2118C7ADB}"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15189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AF39B10-656E-F441-AAE7-75F2118C7ADB}"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20813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AF39B10-656E-F441-AAE7-75F2118C7ADB}"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23886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AF39B10-656E-F441-AAE7-75F2118C7ADB}" type="datetimeFigureOut">
              <a:rPr lang="en-US" smtClean="0"/>
              <a:t>11/2/2020</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2C4DFA4-FD52-4C4B-9018-CF5CBA2E3AE0}" type="slidenum">
              <a:rPr lang="en-US" smtClean="0"/>
              <a:t>‹#›</a:t>
            </a:fld>
            <a:endParaRPr lang="en-US"/>
          </a:p>
        </p:txBody>
      </p:sp>
    </p:spTree>
    <p:extLst>
      <p:ext uri="{BB962C8B-B14F-4D97-AF65-F5344CB8AC3E}">
        <p14:creationId xmlns:p14="http://schemas.microsoft.com/office/powerpoint/2010/main" val="936261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bit.ly/31X1mTa"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bit.ly/3oGvwUd" TargetMode="External"/><Relationship Id="rId5" Type="http://schemas.openxmlformats.org/officeDocument/2006/relationships/image" Target="../media/image3.png"/><Relationship Id="rId4" Type="http://schemas.openxmlformats.org/officeDocument/2006/relationships/hyperlink" Target="https://bit.ly/383ZnQR"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s://bit.ly/35LozIY" TargetMode="External"/><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bit.ly/3kMfWUG" TargetMode="External"/><Relationship Id="rId11" Type="http://schemas.openxmlformats.org/officeDocument/2006/relationships/image" Target="../media/image4.png"/><Relationship Id="rId5" Type="http://schemas.openxmlformats.org/officeDocument/2006/relationships/hyperlink" Target="https://bit.ly/2TCZv14" TargetMode="External"/><Relationship Id="rId10" Type="http://schemas.openxmlformats.org/officeDocument/2006/relationships/hyperlink" Target="https://bit.ly/34JozKc" TargetMode="External"/><Relationship Id="rId4" Type="http://schemas.openxmlformats.org/officeDocument/2006/relationships/hyperlink" Target="https://bbc.in/37XddUV" TargetMode="External"/><Relationship Id="rId9" Type="http://schemas.openxmlformats.org/officeDocument/2006/relationships/hyperlink" Target="https://bit.ly/3jLgaK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bit.ly/2THcWNC"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bit.ly/385m0Ea" TargetMode="External"/><Relationship Id="rId5" Type="http://schemas.openxmlformats.org/officeDocument/2006/relationships/image" Target="../media/image3.png"/><Relationship Id="rId4" Type="http://schemas.openxmlformats.org/officeDocument/2006/relationships/hyperlink" Target="https://bit.ly/3mFJ2pi"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bit.ly/34KTaae" TargetMode="External"/><Relationship Id="rId3" Type="http://schemas.openxmlformats.org/officeDocument/2006/relationships/image" Target="../media/image2.png"/><Relationship Id="rId7" Type="http://schemas.openxmlformats.org/officeDocument/2006/relationships/hyperlink" Target="https://bit.ly/31Zw9i2"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bit.ly/31XQLXU" TargetMode="External"/><Relationship Id="rId4" Type="http://schemas.openxmlformats.org/officeDocument/2006/relationships/hyperlink" Target="https://bit.ly/3jJQtt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bit.ly/34KTaae" TargetMode="External"/><Relationship Id="rId3" Type="http://schemas.openxmlformats.org/officeDocument/2006/relationships/image" Target="../media/image2.png"/><Relationship Id="rId7" Type="http://schemas.openxmlformats.org/officeDocument/2006/relationships/hyperlink" Target="https://bit.ly/31Zw9i2"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bit.ly/31XQLXU" TargetMode="External"/><Relationship Id="rId4" Type="http://schemas.openxmlformats.org/officeDocument/2006/relationships/hyperlink" Target="https://bit.ly/3jJQttT"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https://bit.ly/35LzUJ2"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bit.ly/360gD6y" TargetMode="External"/><Relationship Id="rId4" Type="http://schemas.openxmlformats.org/officeDocument/2006/relationships/hyperlink" Target="https://bit.ly/34QgB2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bit.ly/3oH4kV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bit.ly/2GfMnvT" TargetMode="External"/><Relationship Id="rId5" Type="http://schemas.openxmlformats.org/officeDocument/2006/relationships/image" Target="../media/image3.png"/><Relationship Id="rId4" Type="http://schemas.openxmlformats.org/officeDocument/2006/relationships/hyperlink" Target="https://bit.ly/366h4g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394" y="-8566"/>
            <a:ext cx="4029906" cy="706728"/>
          </a:xfrm>
          <a:prstGeom prst="rect">
            <a:avLst/>
          </a:prstGeom>
        </p:spPr>
      </p:pic>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69816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Lesson 1: Dead Zones</a:t>
            </a:r>
            <a:endParaRPr lang="en-US" sz="1500" dirty="0"/>
          </a:p>
        </p:txBody>
      </p:sp>
      <p:sp>
        <p:nvSpPr>
          <p:cNvPr id="6" name="TextBox 5">
            <a:extLst>
              <a:ext uri="{FF2B5EF4-FFF2-40B4-BE49-F238E27FC236}">
                <a16:creationId xmlns:a16="http://schemas.microsoft.com/office/drawing/2014/main" id="{D931AD9E-8904-DB46-B074-78BF428CB02A}"/>
              </a:ext>
            </a:extLst>
          </p:cNvPr>
          <p:cNvSpPr txBox="1"/>
          <p:nvPr/>
        </p:nvSpPr>
        <p:spPr>
          <a:xfrm>
            <a:off x="495817" y="1099174"/>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20650" y="1274202"/>
            <a:ext cx="387350" cy="387350"/>
          </a:xfrm>
          <a:prstGeom prst="rect">
            <a:avLst/>
          </a:prstGeom>
        </p:spPr>
      </p:pic>
      <p:sp>
        <p:nvSpPr>
          <p:cNvPr id="9" name="TextBox 8">
            <a:extLst>
              <a:ext uri="{FF2B5EF4-FFF2-40B4-BE49-F238E27FC236}">
                <a16:creationId xmlns:a16="http://schemas.microsoft.com/office/drawing/2014/main" id="{7F714F51-9A3D-B245-979C-387E4E852B2F}"/>
              </a:ext>
            </a:extLst>
          </p:cNvPr>
          <p:cNvSpPr txBox="1"/>
          <p:nvPr/>
        </p:nvSpPr>
        <p:spPr>
          <a:xfrm>
            <a:off x="465035" y="1319181"/>
            <a:ext cx="2905744" cy="646331"/>
          </a:xfrm>
          <a:prstGeom prst="rect">
            <a:avLst/>
          </a:prstGeom>
          <a:noFill/>
        </p:spPr>
        <p:txBody>
          <a:bodyPr wrap="square" rtlCol="0">
            <a:spAutoFit/>
          </a:bodyPr>
          <a:lstStyle/>
          <a:p>
            <a:r>
              <a:rPr lang="en-US" sz="1200" dirty="0" smtClean="0"/>
              <a:t>Oceans </a:t>
            </a:r>
            <a:r>
              <a:rPr lang="en-US" sz="1200" dirty="0"/>
              <a:t>under threat- </a:t>
            </a:r>
            <a:r>
              <a:rPr lang="en-US" sz="1200" dirty="0">
                <a:hlinkClick r:id="rId4"/>
              </a:rPr>
              <a:t>https://</a:t>
            </a:r>
            <a:r>
              <a:rPr lang="en-US" sz="1200" dirty="0" smtClean="0">
                <a:hlinkClick r:id="rId4"/>
              </a:rPr>
              <a:t>bit.ly/383ZnQR</a:t>
            </a:r>
            <a:r>
              <a:rPr lang="en-US" sz="1200" dirty="0" smtClean="0"/>
              <a:t> </a:t>
            </a:r>
          </a:p>
          <a:p>
            <a:endParaRPr lang="en-US" sz="1200" dirty="0"/>
          </a:p>
        </p:txBody>
      </p:sp>
      <p:sp>
        <p:nvSpPr>
          <p:cNvPr id="10" name="TextBox 9">
            <a:extLst>
              <a:ext uri="{FF2B5EF4-FFF2-40B4-BE49-F238E27FC236}">
                <a16:creationId xmlns:a16="http://schemas.microsoft.com/office/drawing/2014/main" id="{26E8E695-5321-8E4C-A8F7-0415F31126BF}"/>
              </a:ext>
            </a:extLst>
          </p:cNvPr>
          <p:cNvSpPr txBox="1"/>
          <p:nvPr/>
        </p:nvSpPr>
        <p:spPr>
          <a:xfrm>
            <a:off x="3564809" y="1047579"/>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5"/>
          <a:stretch>
            <a:fillRect/>
          </a:stretch>
        </p:blipFill>
        <p:spPr>
          <a:xfrm>
            <a:off x="3239802" y="1248298"/>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3588771" y="1231724"/>
            <a:ext cx="3126935" cy="461665"/>
          </a:xfrm>
          <a:prstGeom prst="rect">
            <a:avLst/>
          </a:prstGeom>
          <a:noFill/>
        </p:spPr>
        <p:txBody>
          <a:bodyPr wrap="square" rtlCol="0">
            <a:spAutoFit/>
          </a:bodyPr>
          <a:lstStyle/>
          <a:p>
            <a:r>
              <a:rPr lang="en-GB" sz="1200" dirty="0"/>
              <a:t>Blue Planet II- </a:t>
            </a:r>
            <a:r>
              <a:rPr lang="en-GB" sz="1200" dirty="0">
                <a:hlinkClick r:id="rId6"/>
              </a:rPr>
              <a:t>https://</a:t>
            </a:r>
            <a:r>
              <a:rPr lang="en-GB" sz="1200" dirty="0" smtClean="0">
                <a:hlinkClick r:id="rId6"/>
              </a:rPr>
              <a:t>bit.ly/3oGvwUd</a:t>
            </a:r>
            <a:endParaRPr lang="en-GB" sz="1200" dirty="0" smtClean="0"/>
          </a:p>
          <a:p>
            <a:r>
              <a:rPr lang="en-GB" sz="1200" dirty="0"/>
              <a:t>Human Activities- </a:t>
            </a:r>
            <a:r>
              <a:rPr lang="en-GB" sz="1200" dirty="0">
                <a:hlinkClick r:id="rId7"/>
              </a:rPr>
              <a:t>https://</a:t>
            </a:r>
            <a:r>
              <a:rPr lang="en-GB" sz="1200" dirty="0" smtClean="0">
                <a:hlinkClick r:id="rId7"/>
              </a:rPr>
              <a:t>bit.ly/31X1mTa</a:t>
            </a:r>
            <a:r>
              <a:rPr lang="en-GB" sz="1200" dirty="0" smtClean="0"/>
              <a:t>  </a:t>
            </a:r>
          </a:p>
        </p:txBody>
      </p:sp>
      <p:sp>
        <p:nvSpPr>
          <p:cNvPr id="17" name="Rectangle 16">
            <a:extLst>
              <a:ext uri="{FF2B5EF4-FFF2-40B4-BE49-F238E27FC236}">
                <a16:creationId xmlns:a16="http://schemas.microsoft.com/office/drawing/2014/main" id="{0AA5FD20-CB4A-4B49-AF00-79A511B4BF9B}"/>
              </a:ext>
            </a:extLst>
          </p:cNvPr>
          <p:cNvSpPr/>
          <p:nvPr/>
        </p:nvSpPr>
        <p:spPr>
          <a:xfrm>
            <a:off x="164365" y="1755288"/>
            <a:ext cx="6509587" cy="1396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6" name="TextBox 35">
            <a:extLst>
              <a:ext uri="{FF2B5EF4-FFF2-40B4-BE49-F238E27FC236}">
                <a16:creationId xmlns:a16="http://schemas.microsoft.com/office/drawing/2014/main" id="{D931AD9E-8904-DB46-B074-78BF428CB02A}"/>
              </a:ext>
            </a:extLst>
          </p:cNvPr>
          <p:cNvSpPr txBox="1"/>
          <p:nvPr/>
        </p:nvSpPr>
        <p:spPr>
          <a:xfrm>
            <a:off x="25400" y="706793"/>
            <a:ext cx="6832600" cy="461665"/>
          </a:xfrm>
          <a:prstGeom prst="rect">
            <a:avLst/>
          </a:prstGeom>
          <a:noFill/>
        </p:spPr>
        <p:txBody>
          <a:bodyPr wrap="square" rtlCol="0">
            <a:spAutoFit/>
          </a:bodyPr>
          <a:lstStyle/>
          <a:p>
            <a:r>
              <a:rPr lang="en-US" sz="1200" b="1" dirty="0" smtClean="0"/>
              <a:t>Instructions:  </a:t>
            </a:r>
            <a:r>
              <a:rPr lang="en-US" sz="1200" dirty="0" smtClean="0"/>
              <a:t>For each worksheet page, first follow the directions for learning (in black).  Second, answer the illustrating your knowledge questions (in dark blue).</a:t>
            </a:r>
            <a:endParaRPr lang="en-US" sz="1200" dirty="0"/>
          </a:p>
        </p:txBody>
      </p:sp>
      <p:pic>
        <p:nvPicPr>
          <p:cNvPr id="39" name="Picture 38"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5"/>
          <a:stretch>
            <a:fillRect/>
          </a:stretch>
        </p:blipFill>
        <p:spPr>
          <a:xfrm>
            <a:off x="216978" y="1789837"/>
            <a:ext cx="348346" cy="348346"/>
          </a:xfrm>
          <a:prstGeom prst="rect">
            <a:avLst/>
          </a:prstGeom>
        </p:spPr>
      </p:pic>
      <p:sp>
        <p:nvSpPr>
          <p:cNvPr id="40" name="TextBox 39">
            <a:extLst>
              <a:ext uri="{FF2B5EF4-FFF2-40B4-BE49-F238E27FC236}">
                <a16:creationId xmlns:a16="http://schemas.microsoft.com/office/drawing/2014/main" id="{E1F2C942-3FCE-9947-A818-6199343DD445}"/>
              </a:ext>
            </a:extLst>
          </p:cNvPr>
          <p:cNvSpPr txBox="1"/>
          <p:nvPr/>
        </p:nvSpPr>
        <p:spPr>
          <a:xfrm>
            <a:off x="565324" y="1698325"/>
            <a:ext cx="6097812" cy="415498"/>
          </a:xfrm>
          <a:prstGeom prst="rect">
            <a:avLst/>
          </a:prstGeom>
          <a:noFill/>
        </p:spPr>
        <p:txBody>
          <a:bodyPr wrap="square" rtlCol="0">
            <a:spAutoFit/>
          </a:bodyPr>
          <a:lstStyle/>
          <a:p>
            <a:r>
              <a:rPr lang="en-US" sz="1050" b="1" dirty="0" smtClean="0"/>
              <a:t>Task </a:t>
            </a:r>
            <a:r>
              <a:rPr lang="en-US" sz="1050" b="1" dirty="0"/>
              <a:t>1</a:t>
            </a:r>
            <a:r>
              <a:rPr lang="en-US" sz="1050" b="1" dirty="0" smtClean="0"/>
              <a:t>- Use the Blue Planet II video to make a spider diagram of the key challenges facing our oceans and why they are so important. Do challenges in one </a:t>
            </a:r>
            <a:r>
              <a:rPr lang="en-US" sz="1050" b="1" dirty="0" err="1" smtClean="0"/>
              <a:t>colour</a:t>
            </a:r>
            <a:r>
              <a:rPr lang="en-US" sz="1050" b="1" dirty="0" smtClean="0"/>
              <a:t> and their importance in a second </a:t>
            </a:r>
            <a:r>
              <a:rPr lang="en-US" sz="1050" b="1" dirty="0" err="1" smtClean="0"/>
              <a:t>colour</a:t>
            </a:r>
            <a:r>
              <a:rPr lang="en-US" sz="1050" b="1" dirty="0" smtClean="0"/>
              <a:t>.</a:t>
            </a:r>
            <a:endParaRPr lang="en-US" sz="1050" dirty="0">
              <a:solidFill>
                <a:srgbClr val="002060"/>
              </a:solidFill>
            </a:endParaRPr>
          </a:p>
        </p:txBody>
      </p:sp>
      <p:pic>
        <p:nvPicPr>
          <p:cNvPr id="41" name="Picture 40"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8"/>
          <a:stretch>
            <a:fillRect/>
          </a:stretch>
        </p:blipFill>
        <p:spPr>
          <a:xfrm flipH="1">
            <a:off x="72946" y="3236813"/>
            <a:ext cx="357447" cy="357447"/>
          </a:xfrm>
          <a:prstGeom prst="rect">
            <a:avLst/>
          </a:prstGeom>
        </p:spPr>
      </p:pic>
      <p:sp>
        <p:nvSpPr>
          <p:cNvPr id="42" name="TextBox 41">
            <a:extLst>
              <a:ext uri="{FF2B5EF4-FFF2-40B4-BE49-F238E27FC236}">
                <a16:creationId xmlns:a16="http://schemas.microsoft.com/office/drawing/2014/main" id="{06D35621-6DB4-2147-AAB5-53DD691A029F}"/>
              </a:ext>
            </a:extLst>
          </p:cNvPr>
          <p:cNvSpPr txBox="1"/>
          <p:nvPr/>
        </p:nvSpPr>
        <p:spPr>
          <a:xfrm>
            <a:off x="449723" y="3206460"/>
            <a:ext cx="6224229" cy="646331"/>
          </a:xfrm>
          <a:prstGeom prst="rect">
            <a:avLst/>
          </a:prstGeom>
          <a:noFill/>
        </p:spPr>
        <p:txBody>
          <a:bodyPr wrap="square" rtlCol="0">
            <a:spAutoFit/>
          </a:bodyPr>
          <a:lstStyle/>
          <a:p>
            <a:r>
              <a:rPr lang="en-US" sz="1200" b="1" dirty="0" smtClean="0"/>
              <a:t>Task 2- Look at the map below. The darker areas shows areas which are experiencing high levels of environmental damage. Describe the areas that are experiencing the highest levels of damage. Challenge- explain why you think these areas are facing higher levels of damage. </a:t>
            </a:r>
            <a:endParaRPr lang="en-US" sz="1200" dirty="0">
              <a:solidFill>
                <a:srgbClr val="002060"/>
              </a:solidFill>
            </a:endParaRPr>
          </a:p>
        </p:txBody>
      </p:sp>
      <p:sp>
        <p:nvSpPr>
          <p:cNvPr id="14" name="Rectangle 13"/>
          <p:cNvSpPr/>
          <p:nvPr/>
        </p:nvSpPr>
        <p:spPr>
          <a:xfrm>
            <a:off x="-22396" y="-45499"/>
            <a:ext cx="2654253" cy="461665"/>
          </a:xfrm>
          <a:prstGeom prst="rect">
            <a:avLst/>
          </a:prstGeom>
          <a:noFill/>
        </p:spPr>
        <p:txBody>
          <a:bodyPr wrap="none" lIns="91440" tIns="45720" rIns="91440" bIns="45720">
            <a:spAutoFit/>
          </a:bodyPr>
          <a:lstStyle/>
          <a:p>
            <a:pPr algn="ctr"/>
            <a:r>
              <a:rPr lang="en-US" sz="2400" dirty="0" smtClean="0">
                <a:ln w="0"/>
                <a:solidFill>
                  <a:schemeClr val="bg1"/>
                </a:solidFill>
                <a:effectLst>
                  <a:outerShdw blurRad="38100" dist="19050" dir="2700000" algn="tl" rotWithShape="0">
                    <a:schemeClr val="dk1">
                      <a:alpha val="40000"/>
                    </a:schemeClr>
                  </a:outerShdw>
                </a:effectLst>
              </a:rPr>
              <a:t>Oceans on the Edge</a:t>
            </a:r>
            <a:endParaRPr lang="en-US" sz="2400" b="0" cap="none" spc="0" dirty="0">
              <a:ln w="0"/>
              <a:solidFill>
                <a:schemeClr val="bg1"/>
              </a:solidFill>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0AA5FD20-CB4A-4B49-AF00-79A511B4BF9B}"/>
              </a:ext>
            </a:extLst>
          </p:cNvPr>
          <p:cNvSpPr/>
          <p:nvPr/>
        </p:nvSpPr>
        <p:spPr>
          <a:xfrm>
            <a:off x="526831" y="3236813"/>
            <a:ext cx="6105291" cy="2806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pic>
        <p:nvPicPr>
          <p:cNvPr id="25" name="Picture 24"/>
          <p:cNvPicPr>
            <a:picLocks noChangeAspect="1"/>
          </p:cNvPicPr>
          <p:nvPr/>
        </p:nvPicPr>
        <p:blipFill>
          <a:blip r:embed="rId9"/>
          <a:stretch>
            <a:fillRect/>
          </a:stretch>
        </p:blipFill>
        <p:spPr>
          <a:xfrm>
            <a:off x="90505" y="3852791"/>
            <a:ext cx="3382209" cy="3007007"/>
          </a:xfrm>
          <a:prstGeom prst="rect">
            <a:avLst/>
          </a:prstGeom>
        </p:spPr>
      </p:pic>
      <p:sp>
        <p:nvSpPr>
          <p:cNvPr id="2" name="TextBox 1"/>
          <p:cNvSpPr txBox="1"/>
          <p:nvPr/>
        </p:nvSpPr>
        <p:spPr>
          <a:xfrm>
            <a:off x="3472714" y="3876174"/>
            <a:ext cx="2986396" cy="1754326"/>
          </a:xfrm>
          <a:prstGeom prst="rect">
            <a:avLst/>
          </a:prstGeom>
          <a:noFill/>
        </p:spPr>
        <p:txBody>
          <a:bodyPr wrap="square" rtlCol="0">
            <a:spAutoFit/>
          </a:bodyPr>
          <a:lstStyle/>
          <a:p>
            <a:r>
              <a:rPr lang="en-GB" u="sng" dirty="0" smtClean="0"/>
              <a:t>																																				</a:t>
            </a:r>
            <a:endParaRPr lang="en-GB" u="sng" dirty="0"/>
          </a:p>
        </p:txBody>
      </p:sp>
      <p:sp>
        <p:nvSpPr>
          <p:cNvPr id="3" name="Rectangle 2"/>
          <p:cNvSpPr/>
          <p:nvPr/>
        </p:nvSpPr>
        <p:spPr>
          <a:xfrm>
            <a:off x="-22396" y="7413713"/>
            <a:ext cx="3262198" cy="2308324"/>
          </a:xfrm>
          <a:prstGeom prst="rect">
            <a:avLst/>
          </a:prstGeom>
          <a:ln>
            <a:solidFill>
              <a:schemeClr val="tx1"/>
            </a:solidFill>
          </a:ln>
        </p:spPr>
        <p:txBody>
          <a:bodyPr wrap="square">
            <a:spAutoFit/>
          </a:bodyPr>
          <a:lstStyle/>
          <a:p>
            <a:pPr marL="365760">
              <a:defRPr/>
            </a:pPr>
            <a:r>
              <a:rPr lang="en-GB" sz="1200" b="1" i="1" dirty="0" smtClean="0">
                <a:effectLst>
                  <a:outerShdw blurRad="38100" dist="38100" dir="2700000" algn="tl">
                    <a:srgbClr val="000000">
                      <a:alpha val="43137"/>
                    </a:srgbClr>
                  </a:outerShdw>
                </a:effectLst>
              </a:rPr>
              <a:t>Task 3- Use google to research the definitions of these key terms. Write the definitions next to the word.</a:t>
            </a:r>
          </a:p>
          <a:p>
            <a:pPr marL="365760">
              <a:defRPr/>
            </a:pPr>
            <a:endParaRPr lang="en-GB" sz="1200" b="1" i="1" dirty="0" smtClean="0">
              <a:effectLst>
                <a:outerShdw blurRad="38100" dist="38100" dir="2700000" algn="tl">
                  <a:srgbClr val="000000">
                    <a:alpha val="43137"/>
                  </a:srgbClr>
                </a:outerShdw>
              </a:effectLst>
            </a:endParaRPr>
          </a:p>
          <a:p>
            <a:pPr marL="365760">
              <a:buFont typeface="Verdana"/>
              <a:buChar char="›"/>
              <a:defRPr/>
            </a:pPr>
            <a:r>
              <a:rPr lang="en-GB" sz="1200" b="1" i="1" dirty="0" smtClean="0">
                <a:effectLst>
                  <a:outerShdw blurRad="38100" dist="38100" dir="2700000" algn="tl">
                    <a:srgbClr val="000000">
                      <a:alpha val="43137"/>
                    </a:srgbClr>
                  </a:outerShdw>
                </a:effectLst>
              </a:rPr>
              <a:t>Biodiversity</a:t>
            </a:r>
          </a:p>
          <a:p>
            <a:pPr marL="365760">
              <a:defRPr/>
            </a:pPr>
            <a:endParaRPr lang="en-GB" sz="1200" b="1" i="1" dirty="0">
              <a:effectLst>
                <a:outerShdw blurRad="38100" dist="38100" dir="2700000" algn="tl">
                  <a:srgbClr val="000000">
                    <a:alpha val="43137"/>
                  </a:srgbClr>
                </a:outerShdw>
              </a:effectLst>
            </a:endParaRPr>
          </a:p>
          <a:p>
            <a:pPr marL="365760">
              <a:buFont typeface="Verdana"/>
              <a:buChar char="›"/>
              <a:defRPr/>
            </a:pPr>
            <a:r>
              <a:rPr lang="en-GB" sz="1200" b="1" i="1" dirty="0">
                <a:effectLst>
                  <a:outerShdw blurRad="38100" dist="38100" dir="2700000" algn="tl">
                    <a:srgbClr val="000000">
                      <a:alpha val="43137"/>
                    </a:srgbClr>
                  </a:outerShdw>
                </a:effectLst>
              </a:rPr>
              <a:t>Food </a:t>
            </a:r>
            <a:r>
              <a:rPr lang="en-GB" sz="1200" b="1" i="1" dirty="0" smtClean="0">
                <a:effectLst>
                  <a:outerShdw blurRad="38100" dist="38100" dir="2700000" algn="tl">
                    <a:srgbClr val="000000">
                      <a:alpha val="43137"/>
                    </a:srgbClr>
                  </a:outerShdw>
                </a:effectLst>
              </a:rPr>
              <a:t>chains</a:t>
            </a:r>
          </a:p>
          <a:p>
            <a:pPr marL="365760">
              <a:defRPr/>
            </a:pPr>
            <a:endParaRPr lang="en-GB" sz="1200" b="1" i="1" dirty="0">
              <a:effectLst>
                <a:outerShdw blurRad="38100" dist="38100" dir="2700000" algn="tl">
                  <a:srgbClr val="000000">
                    <a:alpha val="43137"/>
                  </a:srgbClr>
                </a:outerShdw>
              </a:effectLst>
            </a:endParaRPr>
          </a:p>
          <a:p>
            <a:pPr marL="365760">
              <a:buFont typeface="Verdana"/>
              <a:buChar char="›"/>
              <a:defRPr/>
            </a:pPr>
            <a:r>
              <a:rPr lang="en-GB" sz="1200" b="1" i="1" dirty="0" smtClean="0">
                <a:effectLst>
                  <a:outerShdw blurRad="38100" dist="38100" dir="2700000" algn="tl">
                    <a:srgbClr val="000000">
                      <a:alpha val="43137"/>
                    </a:srgbClr>
                  </a:outerShdw>
                </a:effectLst>
              </a:rPr>
              <a:t>Ecosystems</a:t>
            </a:r>
          </a:p>
          <a:p>
            <a:pPr marL="365760">
              <a:defRPr/>
            </a:pPr>
            <a:endParaRPr lang="en-GB" sz="1200" b="1" i="1" dirty="0">
              <a:effectLst>
                <a:outerShdw blurRad="38100" dist="38100" dir="2700000" algn="tl">
                  <a:srgbClr val="000000">
                    <a:alpha val="43137"/>
                  </a:srgbClr>
                </a:outerShdw>
              </a:effectLst>
            </a:endParaRPr>
          </a:p>
          <a:p>
            <a:pPr marL="365760">
              <a:buFont typeface="Verdana"/>
              <a:buChar char="›"/>
              <a:defRPr/>
            </a:pPr>
            <a:r>
              <a:rPr lang="en-GB" sz="1200" b="1" i="1" dirty="0">
                <a:effectLst>
                  <a:outerShdw blurRad="38100" dist="38100" dir="2700000" algn="tl">
                    <a:srgbClr val="000000">
                      <a:alpha val="43137"/>
                    </a:srgbClr>
                  </a:outerShdw>
                </a:effectLst>
              </a:rPr>
              <a:t>Dead </a:t>
            </a:r>
            <a:r>
              <a:rPr lang="en-GB" sz="1200" b="1" i="1" dirty="0" smtClean="0">
                <a:effectLst>
                  <a:outerShdw blurRad="38100" dist="38100" dir="2700000" algn="tl">
                    <a:srgbClr val="000000">
                      <a:alpha val="43137"/>
                    </a:srgbClr>
                  </a:outerShdw>
                </a:effectLst>
              </a:rPr>
              <a:t>zones</a:t>
            </a:r>
          </a:p>
          <a:p>
            <a:pPr marL="365760">
              <a:defRPr/>
            </a:pPr>
            <a:endParaRPr lang="en-GB" sz="1200" b="1" i="1" dirty="0">
              <a:effectLst>
                <a:outerShdw blurRad="38100" dist="38100" dir="2700000" algn="tl">
                  <a:srgbClr val="000000">
                    <a:alpha val="43137"/>
                  </a:srgbClr>
                </a:outerShdw>
              </a:effectLst>
            </a:endParaRPr>
          </a:p>
        </p:txBody>
      </p:sp>
      <p:sp>
        <p:nvSpPr>
          <p:cNvPr id="28" name="TextBox 27"/>
          <p:cNvSpPr txBox="1"/>
          <p:nvPr/>
        </p:nvSpPr>
        <p:spPr>
          <a:xfrm>
            <a:off x="3380097" y="6111060"/>
            <a:ext cx="3477903" cy="3693319"/>
          </a:xfrm>
          <a:prstGeom prst="rect">
            <a:avLst/>
          </a:prstGeom>
          <a:noFill/>
        </p:spPr>
        <p:txBody>
          <a:bodyPr wrap="square" rtlCol="0">
            <a:spAutoFit/>
          </a:bodyPr>
          <a:lstStyle/>
          <a:p>
            <a:r>
              <a:rPr lang="en-GB" sz="900" b="1" dirty="0" smtClean="0"/>
              <a:t>Task 4- Use the ‘Oceans Under Threat’ Information to fill in the blanks. Watch the ‘Human Activities’ video to complete the human activities affecting the oceans section.</a:t>
            </a:r>
          </a:p>
          <a:p>
            <a:endParaRPr lang="en-GB" sz="900" dirty="0"/>
          </a:p>
          <a:p>
            <a:r>
              <a:rPr lang="en-GB" sz="900" dirty="0" smtClean="0"/>
              <a:t>_________ ___________ are degrading and destroying marine ecosystems.</a:t>
            </a:r>
          </a:p>
          <a:p>
            <a:endParaRPr lang="en-GB" sz="900" dirty="0"/>
          </a:p>
          <a:p>
            <a:r>
              <a:rPr lang="en-GB" sz="900" dirty="0" smtClean="0"/>
              <a:t>Oceans cover ____ of our planet and are home to distinctive ________ _________ communities composed of _____, aquatic plants and sea birds.</a:t>
            </a:r>
          </a:p>
          <a:p>
            <a:endParaRPr lang="en-GB" sz="900" dirty="0"/>
          </a:p>
          <a:p>
            <a:r>
              <a:rPr lang="en-GB" sz="900" dirty="0" smtClean="0"/>
              <a:t>Examples of important marine ecosystems are:</a:t>
            </a:r>
          </a:p>
          <a:p>
            <a:pPr marL="285750" indent="-285750">
              <a:buFont typeface="Wingdings" panose="05000000000000000000" pitchFamily="2" charset="2"/>
              <a:buChar char="§"/>
            </a:pPr>
            <a:r>
              <a:rPr lang="en-GB" sz="900" dirty="0"/>
              <a:t> </a:t>
            </a:r>
            <a:endParaRPr lang="en-GB" sz="900" dirty="0" smtClean="0"/>
          </a:p>
          <a:p>
            <a:pPr marL="285750" indent="-285750">
              <a:buFont typeface="Wingdings" panose="05000000000000000000" pitchFamily="2" charset="2"/>
              <a:buChar char="§"/>
            </a:pPr>
            <a:r>
              <a:rPr lang="en-GB" sz="900" dirty="0"/>
              <a:t> </a:t>
            </a:r>
            <a:endParaRPr lang="en-GB" sz="900" dirty="0" smtClean="0"/>
          </a:p>
          <a:p>
            <a:pPr marL="285750" indent="-285750">
              <a:buFont typeface="Wingdings" panose="05000000000000000000" pitchFamily="2" charset="2"/>
              <a:buChar char="§"/>
            </a:pPr>
            <a:r>
              <a:rPr lang="en-GB" sz="900" dirty="0"/>
              <a:t> </a:t>
            </a:r>
            <a:endParaRPr lang="en-GB" sz="900" dirty="0" smtClean="0"/>
          </a:p>
          <a:p>
            <a:pPr marL="285750" indent="-285750">
              <a:buFont typeface="Wingdings" panose="05000000000000000000" pitchFamily="2" charset="2"/>
              <a:buChar char="§"/>
            </a:pPr>
            <a:r>
              <a:rPr lang="en-GB" sz="900" dirty="0"/>
              <a:t> </a:t>
            </a:r>
            <a:endParaRPr lang="en-GB" sz="900" dirty="0" smtClean="0"/>
          </a:p>
          <a:p>
            <a:pPr marL="285750" indent="-285750">
              <a:buFont typeface="Wingdings" panose="05000000000000000000" pitchFamily="2" charset="2"/>
              <a:buChar char="§"/>
            </a:pPr>
            <a:r>
              <a:rPr lang="en-GB" sz="900" dirty="0"/>
              <a:t> </a:t>
            </a:r>
            <a:endParaRPr lang="en-GB" sz="900" dirty="0" smtClean="0"/>
          </a:p>
          <a:p>
            <a:pPr marL="285750" indent="-285750">
              <a:buFont typeface="Wingdings" panose="05000000000000000000" pitchFamily="2" charset="2"/>
              <a:buChar char="§"/>
            </a:pPr>
            <a:endParaRPr lang="en-GB" sz="900" dirty="0"/>
          </a:p>
          <a:p>
            <a:r>
              <a:rPr lang="en-GB" sz="900" b="1" dirty="0" smtClean="0"/>
              <a:t>Human activities affecting the oceans (video):</a:t>
            </a:r>
          </a:p>
          <a:p>
            <a:r>
              <a:rPr lang="en-GB" sz="900" dirty="0" smtClean="0"/>
              <a:t>1.______________________________</a:t>
            </a:r>
          </a:p>
          <a:p>
            <a:r>
              <a:rPr lang="en-GB" sz="900" dirty="0" smtClean="0"/>
              <a:t>This means…</a:t>
            </a:r>
          </a:p>
          <a:p>
            <a:r>
              <a:rPr lang="en-GB" sz="900" dirty="0" smtClean="0"/>
              <a:t>2.______________________________</a:t>
            </a:r>
          </a:p>
          <a:p>
            <a:r>
              <a:rPr lang="en-GB" sz="900" dirty="0" smtClean="0"/>
              <a:t>This means…</a:t>
            </a:r>
          </a:p>
          <a:p>
            <a:r>
              <a:rPr lang="en-GB" sz="900" dirty="0" smtClean="0"/>
              <a:t>3.______________________________</a:t>
            </a:r>
          </a:p>
          <a:p>
            <a:r>
              <a:rPr lang="en-GB" sz="900" dirty="0" smtClean="0"/>
              <a:t>This means…</a:t>
            </a:r>
          </a:p>
          <a:p>
            <a:endParaRPr lang="en-GB" sz="900" dirty="0"/>
          </a:p>
        </p:txBody>
      </p:sp>
      <p:sp>
        <p:nvSpPr>
          <p:cNvPr id="30" name="Rectangle 29">
            <a:extLst>
              <a:ext uri="{FF2B5EF4-FFF2-40B4-BE49-F238E27FC236}">
                <a16:creationId xmlns:a16="http://schemas.microsoft.com/office/drawing/2014/main" id="{0AA5FD20-CB4A-4B49-AF00-79A511B4BF9B}"/>
              </a:ext>
            </a:extLst>
          </p:cNvPr>
          <p:cNvSpPr/>
          <p:nvPr/>
        </p:nvSpPr>
        <p:spPr>
          <a:xfrm>
            <a:off x="3420743" y="6126960"/>
            <a:ext cx="3437257" cy="36924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pic>
        <p:nvPicPr>
          <p:cNvPr id="31" name="Picture 30"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5"/>
          <a:stretch>
            <a:fillRect/>
          </a:stretch>
        </p:blipFill>
        <p:spPr>
          <a:xfrm>
            <a:off x="3161298" y="6823881"/>
            <a:ext cx="283549" cy="283549"/>
          </a:xfrm>
          <a:prstGeom prst="rect">
            <a:avLst/>
          </a:prstGeom>
        </p:spPr>
      </p:pic>
      <p:pic>
        <p:nvPicPr>
          <p:cNvPr id="32" name="Picture 31"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3152933" y="7160426"/>
            <a:ext cx="285415" cy="285415"/>
          </a:xfrm>
          <a:prstGeom prst="rect">
            <a:avLst/>
          </a:prstGeom>
        </p:spPr>
      </p:pic>
      <p:pic>
        <p:nvPicPr>
          <p:cNvPr id="33" name="Picture 32"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29310" y="7448794"/>
            <a:ext cx="387350" cy="387350"/>
          </a:xfrm>
          <a:prstGeom prst="rect">
            <a:avLst/>
          </a:prstGeom>
        </p:spPr>
      </p:pic>
    </p:spTree>
    <p:extLst>
      <p:ext uri="{BB962C8B-B14F-4D97-AF65-F5344CB8AC3E}">
        <p14:creationId xmlns:p14="http://schemas.microsoft.com/office/powerpoint/2010/main" val="1939201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394" y="-8566"/>
            <a:ext cx="4029906" cy="706728"/>
          </a:xfrm>
          <a:prstGeom prst="rect">
            <a:avLst/>
          </a:prstGeom>
        </p:spPr>
      </p:pic>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69816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Lesson 2: </a:t>
            </a:r>
            <a:r>
              <a:rPr lang="en-GB" sz="1600" dirty="0"/>
              <a:t>Where are coral reefs and why do we value them?</a:t>
            </a:r>
          </a:p>
        </p:txBody>
      </p:sp>
      <p:sp>
        <p:nvSpPr>
          <p:cNvPr id="6" name="TextBox 5">
            <a:extLst>
              <a:ext uri="{FF2B5EF4-FFF2-40B4-BE49-F238E27FC236}">
                <a16:creationId xmlns:a16="http://schemas.microsoft.com/office/drawing/2014/main" id="{D931AD9E-8904-DB46-B074-78BF428CB02A}"/>
              </a:ext>
            </a:extLst>
          </p:cNvPr>
          <p:cNvSpPr txBox="1"/>
          <p:nvPr/>
        </p:nvSpPr>
        <p:spPr>
          <a:xfrm>
            <a:off x="495817" y="1099174"/>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20650" y="1274202"/>
            <a:ext cx="387350" cy="387350"/>
          </a:xfrm>
          <a:prstGeom prst="rect">
            <a:avLst/>
          </a:prstGeom>
        </p:spPr>
      </p:pic>
      <p:sp>
        <p:nvSpPr>
          <p:cNvPr id="9" name="TextBox 8">
            <a:extLst>
              <a:ext uri="{FF2B5EF4-FFF2-40B4-BE49-F238E27FC236}">
                <a16:creationId xmlns:a16="http://schemas.microsoft.com/office/drawing/2014/main" id="{7F714F51-9A3D-B245-979C-387E4E852B2F}"/>
              </a:ext>
            </a:extLst>
          </p:cNvPr>
          <p:cNvSpPr txBox="1"/>
          <p:nvPr/>
        </p:nvSpPr>
        <p:spPr>
          <a:xfrm>
            <a:off x="424091" y="1319181"/>
            <a:ext cx="3123736" cy="1015663"/>
          </a:xfrm>
          <a:prstGeom prst="rect">
            <a:avLst/>
          </a:prstGeom>
          <a:noFill/>
        </p:spPr>
        <p:txBody>
          <a:bodyPr wrap="square" rtlCol="0">
            <a:spAutoFit/>
          </a:bodyPr>
          <a:lstStyle/>
          <a:p>
            <a:r>
              <a:rPr lang="en-US" sz="1200" dirty="0" smtClean="0"/>
              <a:t>Coral Reef </a:t>
            </a:r>
            <a:r>
              <a:rPr lang="en-US" sz="1200" dirty="0" err="1" smtClean="0"/>
              <a:t>Bitesize</a:t>
            </a:r>
            <a:r>
              <a:rPr lang="en-US" sz="1200" dirty="0"/>
              <a:t>- </a:t>
            </a:r>
            <a:r>
              <a:rPr lang="en-US" sz="1200" dirty="0">
                <a:hlinkClick r:id="rId4"/>
              </a:rPr>
              <a:t>https://</a:t>
            </a:r>
            <a:r>
              <a:rPr lang="en-US" sz="1200" dirty="0" smtClean="0">
                <a:hlinkClick r:id="rId4"/>
              </a:rPr>
              <a:t>bbc.in/37XddUV</a:t>
            </a:r>
            <a:r>
              <a:rPr lang="en-US" sz="1200" dirty="0" smtClean="0"/>
              <a:t> </a:t>
            </a:r>
          </a:p>
          <a:p>
            <a:r>
              <a:rPr lang="en-US" sz="1200" dirty="0" smtClean="0"/>
              <a:t>Where </a:t>
            </a:r>
            <a:r>
              <a:rPr lang="en-US" sz="1200" dirty="0"/>
              <a:t>do corals live? </a:t>
            </a:r>
            <a:r>
              <a:rPr lang="en-US" sz="1200" dirty="0">
                <a:hlinkClick r:id="rId5"/>
              </a:rPr>
              <a:t>https://</a:t>
            </a:r>
            <a:r>
              <a:rPr lang="en-US" sz="1200" dirty="0" smtClean="0">
                <a:hlinkClick r:id="rId5"/>
              </a:rPr>
              <a:t>bit.ly/2TCZv14</a:t>
            </a:r>
            <a:endParaRPr lang="en-US" sz="1200" dirty="0" smtClean="0"/>
          </a:p>
          <a:p>
            <a:r>
              <a:rPr lang="en-US" sz="1200" dirty="0" smtClean="0"/>
              <a:t>Uses of coral </a:t>
            </a:r>
            <a:r>
              <a:rPr lang="en-US" sz="1200" dirty="0"/>
              <a:t>reefs- </a:t>
            </a:r>
            <a:r>
              <a:rPr lang="en-US" sz="1200" dirty="0">
                <a:hlinkClick r:id="rId6"/>
              </a:rPr>
              <a:t>https://</a:t>
            </a:r>
            <a:r>
              <a:rPr lang="en-US" sz="1200" dirty="0" smtClean="0">
                <a:hlinkClick r:id="rId6"/>
              </a:rPr>
              <a:t>bit.ly/3kMfWUG</a:t>
            </a:r>
            <a:r>
              <a:rPr lang="en-US" sz="1200" dirty="0" smtClean="0"/>
              <a:t>   </a:t>
            </a:r>
            <a:endParaRPr lang="en-US" sz="1200" dirty="0"/>
          </a:p>
          <a:p>
            <a:endParaRPr lang="en-US" sz="1200" dirty="0" smtClean="0"/>
          </a:p>
          <a:p>
            <a:endParaRPr lang="en-US" sz="1200" dirty="0"/>
          </a:p>
        </p:txBody>
      </p:sp>
      <p:sp>
        <p:nvSpPr>
          <p:cNvPr id="10" name="TextBox 9">
            <a:extLst>
              <a:ext uri="{FF2B5EF4-FFF2-40B4-BE49-F238E27FC236}">
                <a16:creationId xmlns:a16="http://schemas.microsoft.com/office/drawing/2014/main" id="{26E8E695-5321-8E4C-A8F7-0415F31126BF}"/>
              </a:ext>
            </a:extLst>
          </p:cNvPr>
          <p:cNvSpPr txBox="1"/>
          <p:nvPr/>
        </p:nvSpPr>
        <p:spPr>
          <a:xfrm>
            <a:off x="3564809" y="1047579"/>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7"/>
          <a:stretch>
            <a:fillRect/>
          </a:stretch>
        </p:blipFill>
        <p:spPr>
          <a:xfrm>
            <a:off x="3239802" y="1248298"/>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3588771" y="1231724"/>
            <a:ext cx="3292294" cy="646331"/>
          </a:xfrm>
          <a:prstGeom prst="rect">
            <a:avLst/>
          </a:prstGeom>
          <a:noFill/>
        </p:spPr>
        <p:txBody>
          <a:bodyPr wrap="square" rtlCol="0">
            <a:spAutoFit/>
          </a:bodyPr>
          <a:lstStyle/>
          <a:p>
            <a:r>
              <a:rPr lang="en-GB" sz="1200" dirty="0" smtClean="0"/>
              <a:t>The </a:t>
            </a:r>
            <a:r>
              <a:rPr lang="en-GB" sz="1200" dirty="0"/>
              <a:t>perfect coral. </a:t>
            </a:r>
            <a:r>
              <a:rPr lang="en-GB" sz="1200" dirty="0">
                <a:hlinkClick r:id="rId8"/>
              </a:rPr>
              <a:t>https://</a:t>
            </a:r>
            <a:r>
              <a:rPr lang="en-GB" sz="1200" dirty="0" smtClean="0">
                <a:hlinkClick r:id="rId8"/>
              </a:rPr>
              <a:t>bit.ly/35LozIY</a:t>
            </a:r>
            <a:r>
              <a:rPr lang="en-GB" sz="1200" dirty="0" smtClean="0"/>
              <a:t> </a:t>
            </a:r>
          </a:p>
          <a:p>
            <a:r>
              <a:rPr lang="en-GB" sz="1200" dirty="0" smtClean="0"/>
              <a:t>Why do </a:t>
            </a:r>
            <a:r>
              <a:rPr lang="en-GB" sz="1200" dirty="0"/>
              <a:t>corals bleach? </a:t>
            </a:r>
            <a:r>
              <a:rPr lang="en-GB" sz="1200" dirty="0">
                <a:hlinkClick r:id="rId9"/>
              </a:rPr>
              <a:t>https://</a:t>
            </a:r>
            <a:r>
              <a:rPr lang="en-GB" sz="1200" dirty="0" smtClean="0">
                <a:hlinkClick r:id="rId9"/>
              </a:rPr>
              <a:t>bit.ly/3jLgaKk</a:t>
            </a:r>
            <a:endParaRPr lang="en-GB" sz="1200" dirty="0" smtClean="0"/>
          </a:p>
          <a:p>
            <a:r>
              <a:rPr lang="en-GB" sz="1200" dirty="0" smtClean="0"/>
              <a:t>Coral reefs, Polyps </a:t>
            </a:r>
            <a:r>
              <a:rPr lang="en-GB" sz="1200" dirty="0"/>
              <a:t>in peril. </a:t>
            </a:r>
            <a:r>
              <a:rPr lang="en-GB" sz="1200" dirty="0">
                <a:hlinkClick r:id="rId10"/>
              </a:rPr>
              <a:t>https://</a:t>
            </a:r>
            <a:r>
              <a:rPr lang="en-GB" sz="1200" dirty="0" smtClean="0">
                <a:hlinkClick r:id="rId10"/>
              </a:rPr>
              <a:t>bit.ly/34JozKc</a:t>
            </a:r>
            <a:r>
              <a:rPr lang="en-GB" sz="1200" dirty="0" smtClean="0"/>
              <a:t>  </a:t>
            </a:r>
          </a:p>
        </p:txBody>
      </p:sp>
      <p:sp>
        <p:nvSpPr>
          <p:cNvPr id="17" name="Rectangle 16">
            <a:extLst>
              <a:ext uri="{FF2B5EF4-FFF2-40B4-BE49-F238E27FC236}">
                <a16:creationId xmlns:a16="http://schemas.microsoft.com/office/drawing/2014/main" id="{0AA5FD20-CB4A-4B49-AF00-79A511B4BF9B}"/>
              </a:ext>
            </a:extLst>
          </p:cNvPr>
          <p:cNvSpPr/>
          <p:nvPr/>
        </p:nvSpPr>
        <p:spPr>
          <a:xfrm>
            <a:off x="122024" y="1907688"/>
            <a:ext cx="6509587" cy="1134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6" name="TextBox 35">
            <a:extLst>
              <a:ext uri="{FF2B5EF4-FFF2-40B4-BE49-F238E27FC236}">
                <a16:creationId xmlns:a16="http://schemas.microsoft.com/office/drawing/2014/main" id="{D931AD9E-8904-DB46-B074-78BF428CB02A}"/>
              </a:ext>
            </a:extLst>
          </p:cNvPr>
          <p:cNvSpPr txBox="1"/>
          <p:nvPr/>
        </p:nvSpPr>
        <p:spPr>
          <a:xfrm>
            <a:off x="25400" y="706793"/>
            <a:ext cx="6832600" cy="461665"/>
          </a:xfrm>
          <a:prstGeom prst="rect">
            <a:avLst/>
          </a:prstGeom>
          <a:noFill/>
        </p:spPr>
        <p:txBody>
          <a:bodyPr wrap="square" rtlCol="0">
            <a:spAutoFit/>
          </a:bodyPr>
          <a:lstStyle/>
          <a:p>
            <a:r>
              <a:rPr lang="en-US" sz="1200" b="1" dirty="0" smtClean="0"/>
              <a:t>Instructions:  </a:t>
            </a:r>
            <a:r>
              <a:rPr lang="en-US" sz="1200" dirty="0" smtClean="0"/>
              <a:t>For each worksheet page, first follow the directions for learning (in black).  Second, answer the illustrating your knowledge questions (in dark blue).</a:t>
            </a:r>
            <a:endParaRPr lang="en-US" sz="1200" dirty="0"/>
          </a:p>
        </p:txBody>
      </p:sp>
      <p:pic>
        <p:nvPicPr>
          <p:cNvPr id="39" name="Picture 38"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7"/>
          <a:stretch>
            <a:fillRect/>
          </a:stretch>
        </p:blipFill>
        <p:spPr>
          <a:xfrm>
            <a:off x="174637" y="1942237"/>
            <a:ext cx="348346" cy="348346"/>
          </a:xfrm>
          <a:prstGeom prst="rect">
            <a:avLst/>
          </a:prstGeom>
        </p:spPr>
      </p:pic>
      <p:sp>
        <p:nvSpPr>
          <p:cNvPr id="40" name="TextBox 39">
            <a:extLst>
              <a:ext uri="{FF2B5EF4-FFF2-40B4-BE49-F238E27FC236}">
                <a16:creationId xmlns:a16="http://schemas.microsoft.com/office/drawing/2014/main" id="{E1F2C942-3FCE-9947-A818-6199343DD445}"/>
              </a:ext>
            </a:extLst>
          </p:cNvPr>
          <p:cNvSpPr txBox="1"/>
          <p:nvPr/>
        </p:nvSpPr>
        <p:spPr>
          <a:xfrm>
            <a:off x="522983" y="1850725"/>
            <a:ext cx="6097812" cy="253916"/>
          </a:xfrm>
          <a:prstGeom prst="rect">
            <a:avLst/>
          </a:prstGeom>
          <a:noFill/>
        </p:spPr>
        <p:txBody>
          <a:bodyPr wrap="square" rtlCol="0">
            <a:spAutoFit/>
          </a:bodyPr>
          <a:lstStyle/>
          <a:p>
            <a:r>
              <a:rPr lang="en-US" sz="1050" b="1" dirty="0" smtClean="0"/>
              <a:t>Task 1- Watch ‘The Perfect Coral Reef’. Use it to describe what a coral reef is like and what a polyp is. </a:t>
            </a:r>
            <a:endParaRPr lang="en-US" sz="1050" dirty="0">
              <a:solidFill>
                <a:srgbClr val="002060"/>
              </a:solidFill>
            </a:endParaRPr>
          </a:p>
        </p:txBody>
      </p:sp>
      <p:pic>
        <p:nvPicPr>
          <p:cNvPr id="41" name="Picture 40"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11"/>
          <a:stretch>
            <a:fillRect/>
          </a:stretch>
        </p:blipFill>
        <p:spPr>
          <a:xfrm flipH="1">
            <a:off x="178426" y="3578211"/>
            <a:ext cx="275050" cy="257218"/>
          </a:xfrm>
          <a:prstGeom prst="rect">
            <a:avLst/>
          </a:prstGeom>
        </p:spPr>
      </p:pic>
      <p:sp>
        <p:nvSpPr>
          <p:cNvPr id="42" name="TextBox 41">
            <a:extLst>
              <a:ext uri="{FF2B5EF4-FFF2-40B4-BE49-F238E27FC236}">
                <a16:creationId xmlns:a16="http://schemas.microsoft.com/office/drawing/2014/main" id="{06D35621-6DB4-2147-AAB5-53DD691A029F}"/>
              </a:ext>
            </a:extLst>
          </p:cNvPr>
          <p:cNvSpPr txBox="1"/>
          <p:nvPr/>
        </p:nvSpPr>
        <p:spPr>
          <a:xfrm>
            <a:off x="83019" y="3151874"/>
            <a:ext cx="6655734" cy="461665"/>
          </a:xfrm>
          <a:prstGeom prst="rect">
            <a:avLst/>
          </a:prstGeom>
          <a:noFill/>
        </p:spPr>
        <p:txBody>
          <a:bodyPr wrap="square" rtlCol="0">
            <a:spAutoFit/>
          </a:bodyPr>
          <a:lstStyle/>
          <a:p>
            <a:r>
              <a:rPr lang="en-US" sz="1200" b="1" dirty="0" smtClean="0"/>
              <a:t>Task 2- Read the Coral Reef </a:t>
            </a:r>
            <a:r>
              <a:rPr lang="en-US" sz="1200" b="1" dirty="0" err="1" smtClean="0"/>
              <a:t>Bitesize</a:t>
            </a:r>
            <a:r>
              <a:rPr lang="en-US" sz="1200" b="1" dirty="0" smtClean="0"/>
              <a:t> information. Use it to describe what a coral reef is and describe their distribution (where they are) on the planet. Try to include at least three named places! </a:t>
            </a:r>
            <a:endParaRPr lang="en-US" sz="1200" dirty="0">
              <a:solidFill>
                <a:srgbClr val="002060"/>
              </a:solidFill>
            </a:endParaRPr>
          </a:p>
        </p:txBody>
      </p:sp>
      <p:sp>
        <p:nvSpPr>
          <p:cNvPr id="14" name="Rectangle 13"/>
          <p:cNvSpPr/>
          <p:nvPr/>
        </p:nvSpPr>
        <p:spPr>
          <a:xfrm>
            <a:off x="-22396" y="-45499"/>
            <a:ext cx="2654253" cy="461665"/>
          </a:xfrm>
          <a:prstGeom prst="rect">
            <a:avLst/>
          </a:prstGeom>
          <a:noFill/>
        </p:spPr>
        <p:txBody>
          <a:bodyPr wrap="none" lIns="91440" tIns="45720" rIns="91440" bIns="45720">
            <a:spAutoFit/>
          </a:bodyPr>
          <a:lstStyle/>
          <a:p>
            <a:pPr algn="ctr"/>
            <a:r>
              <a:rPr lang="en-US" sz="2400" dirty="0" smtClean="0">
                <a:ln w="0"/>
                <a:solidFill>
                  <a:schemeClr val="bg1"/>
                </a:solidFill>
                <a:effectLst>
                  <a:outerShdw blurRad="38100" dist="19050" dir="2700000" algn="tl" rotWithShape="0">
                    <a:schemeClr val="dk1">
                      <a:alpha val="40000"/>
                    </a:schemeClr>
                  </a:outerShdw>
                </a:effectLst>
              </a:rPr>
              <a:t>Oceans on the Edge</a:t>
            </a:r>
            <a:endParaRPr lang="en-US" sz="2400" b="0" cap="none" spc="0" dirty="0">
              <a:ln w="0"/>
              <a:solidFill>
                <a:schemeClr val="bg1"/>
              </a:solidFill>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0AA5FD20-CB4A-4B49-AF00-79A511B4BF9B}"/>
              </a:ext>
            </a:extLst>
          </p:cNvPr>
          <p:cNvSpPr/>
          <p:nvPr/>
        </p:nvSpPr>
        <p:spPr>
          <a:xfrm>
            <a:off x="144815" y="3170536"/>
            <a:ext cx="6528550" cy="1471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 name="Rectangle 2"/>
          <p:cNvSpPr/>
          <p:nvPr/>
        </p:nvSpPr>
        <p:spPr>
          <a:xfrm>
            <a:off x="140307" y="4685141"/>
            <a:ext cx="6480487" cy="1938992"/>
          </a:xfrm>
          <a:prstGeom prst="rect">
            <a:avLst/>
          </a:prstGeom>
          <a:ln>
            <a:solidFill>
              <a:schemeClr val="tx1"/>
            </a:solidFill>
          </a:ln>
        </p:spPr>
        <p:txBody>
          <a:bodyPr wrap="square">
            <a:spAutoFit/>
          </a:bodyPr>
          <a:lstStyle/>
          <a:p>
            <a:pPr marL="365760">
              <a:defRPr/>
            </a:pPr>
            <a:r>
              <a:rPr lang="en-GB" sz="1200" b="1" i="1" dirty="0" smtClean="0">
                <a:effectLst>
                  <a:outerShdw blurRad="38100" dist="38100" dir="2700000" algn="tl">
                    <a:srgbClr val="000000">
                      <a:alpha val="43137"/>
                    </a:srgbClr>
                  </a:outerShdw>
                </a:effectLst>
              </a:rPr>
              <a:t>Task 3- Read in the information in ‘ Where do corals live?’ and watch ‘Why do coral’s bleach’. Use this to explain why corals live in certain temperatures, why they don’t tend to live deeper than 25m deep and why the water needs to be clear. </a:t>
            </a:r>
          </a:p>
          <a:p>
            <a:pPr marL="365760">
              <a:defRPr/>
            </a:pPr>
            <a:endParaRPr lang="en-GB" sz="1200" b="1" i="1" dirty="0" smtClean="0">
              <a:effectLst>
                <a:outerShdw blurRad="38100" dist="38100" dir="2700000" algn="tl">
                  <a:srgbClr val="000000">
                    <a:alpha val="43137"/>
                  </a:srgbClr>
                </a:outerShdw>
              </a:effectLst>
            </a:endParaRPr>
          </a:p>
          <a:p>
            <a:pPr marL="365760">
              <a:defRPr/>
            </a:pPr>
            <a:endParaRPr lang="en-GB" sz="1200" b="1" i="1" dirty="0">
              <a:effectLst>
                <a:outerShdw blurRad="38100" dist="38100" dir="2700000" algn="tl">
                  <a:srgbClr val="000000">
                    <a:alpha val="43137"/>
                  </a:srgbClr>
                </a:outerShdw>
              </a:effectLst>
            </a:endParaRPr>
          </a:p>
          <a:p>
            <a:pPr marL="365760">
              <a:defRPr/>
            </a:pPr>
            <a:endParaRPr lang="en-GB" sz="1200" b="1" i="1" dirty="0" smtClean="0">
              <a:effectLst>
                <a:outerShdw blurRad="38100" dist="38100" dir="2700000" algn="tl">
                  <a:srgbClr val="000000">
                    <a:alpha val="43137"/>
                  </a:srgbClr>
                </a:outerShdw>
              </a:effectLst>
            </a:endParaRPr>
          </a:p>
          <a:p>
            <a:pPr marL="365760">
              <a:defRPr/>
            </a:pPr>
            <a:endParaRPr lang="en-GB" sz="1200" b="1" i="1" dirty="0">
              <a:effectLst>
                <a:outerShdw blurRad="38100" dist="38100" dir="2700000" algn="tl">
                  <a:srgbClr val="000000">
                    <a:alpha val="43137"/>
                  </a:srgbClr>
                </a:outerShdw>
              </a:effectLst>
            </a:endParaRPr>
          </a:p>
          <a:p>
            <a:pPr marL="365760">
              <a:defRPr/>
            </a:pPr>
            <a:endParaRPr lang="en-GB" sz="1200" b="1" i="1" dirty="0" smtClean="0">
              <a:effectLst>
                <a:outerShdw blurRad="38100" dist="38100" dir="2700000" algn="tl">
                  <a:srgbClr val="000000">
                    <a:alpha val="43137"/>
                  </a:srgbClr>
                </a:outerShdw>
              </a:effectLst>
            </a:endParaRPr>
          </a:p>
          <a:p>
            <a:pPr marL="365760">
              <a:defRPr/>
            </a:pPr>
            <a:endParaRPr lang="en-GB" sz="1200" b="1" i="1" dirty="0">
              <a:effectLst>
                <a:outerShdw blurRad="38100" dist="38100" dir="2700000" algn="tl">
                  <a:srgbClr val="000000">
                    <a:alpha val="43137"/>
                  </a:srgbClr>
                </a:outerShdw>
              </a:effectLst>
            </a:endParaRPr>
          </a:p>
          <a:p>
            <a:pPr marL="365760">
              <a:defRPr/>
            </a:pPr>
            <a:endParaRPr lang="en-GB" sz="1200" b="1" i="1" dirty="0">
              <a:effectLst>
                <a:outerShdw blurRad="38100" dist="38100" dir="2700000" algn="tl">
                  <a:srgbClr val="000000">
                    <a:alpha val="43137"/>
                  </a:srgbClr>
                </a:outerShdw>
              </a:effectLst>
            </a:endParaRPr>
          </a:p>
        </p:txBody>
      </p:sp>
      <p:pic>
        <p:nvPicPr>
          <p:cNvPr id="31" name="Picture 30"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7"/>
          <a:stretch>
            <a:fillRect/>
          </a:stretch>
        </p:blipFill>
        <p:spPr>
          <a:xfrm>
            <a:off x="240908" y="7321258"/>
            <a:ext cx="283549" cy="283549"/>
          </a:xfrm>
          <a:prstGeom prst="rect">
            <a:avLst/>
          </a:prstGeom>
        </p:spPr>
      </p:pic>
      <p:pic>
        <p:nvPicPr>
          <p:cNvPr id="32" name="Picture 31"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239042" y="4776916"/>
            <a:ext cx="285415" cy="285415"/>
          </a:xfrm>
          <a:prstGeom prst="rect">
            <a:avLst/>
          </a:prstGeom>
        </p:spPr>
      </p:pic>
      <p:sp>
        <p:nvSpPr>
          <p:cNvPr id="26" name="Rectangle 25"/>
          <p:cNvSpPr/>
          <p:nvPr/>
        </p:nvSpPr>
        <p:spPr>
          <a:xfrm>
            <a:off x="144815" y="6776533"/>
            <a:ext cx="6480487" cy="3046988"/>
          </a:xfrm>
          <a:prstGeom prst="rect">
            <a:avLst/>
          </a:prstGeom>
          <a:ln>
            <a:solidFill>
              <a:schemeClr val="tx1"/>
            </a:solidFill>
          </a:ln>
        </p:spPr>
        <p:txBody>
          <a:bodyPr wrap="square">
            <a:spAutoFit/>
          </a:bodyPr>
          <a:lstStyle/>
          <a:p>
            <a:pPr marL="365760">
              <a:defRPr/>
            </a:pPr>
            <a:r>
              <a:rPr lang="en-GB" sz="1200" b="1" i="1" dirty="0" smtClean="0">
                <a:effectLst>
                  <a:outerShdw blurRad="38100" dist="38100" dir="2700000" algn="tl">
                    <a:srgbClr val="000000">
                      <a:alpha val="43137"/>
                    </a:srgbClr>
                  </a:outerShdw>
                </a:effectLst>
              </a:rPr>
              <a:t>Task 4- Watch the ‘Coral Reefs, Polyps in peril’ video and read the ‘Uses of coral reefs’. Create a spider diagram to show why corals are so important.   </a:t>
            </a:r>
          </a:p>
          <a:p>
            <a:pPr marL="365760">
              <a:defRPr/>
            </a:pPr>
            <a:endParaRPr lang="en-GB" sz="1200" b="1" i="1" dirty="0" smtClean="0">
              <a:effectLst>
                <a:outerShdw blurRad="38100" dist="38100" dir="2700000" algn="tl">
                  <a:srgbClr val="000000">
                    <a:alpha val="43137"/>
                  </a:srgbClr>
                </a:outerShdw>
              </a:effectLst>
            </a:endParaRPr>
          </a:p>
          <a:p>
            <a:pPr marL="365760">
              <a:defRPr/>
            </a:pPr>
            <a:endParaRPr lang="en-GB" sz="1200" b="1" i="1" dirty="0">
              <a:effectLst>
                <a:outerShdw blurRad="38100" dist="38100" dir="2700000" algn="tl">
                  <a:srgbClr val="000000">
                    <a:alpha val="43137"/>
                  </a:srgbClr>
                </a:outerShdw>
              </a:effectLst>
            </a:endParaRPr>
          </a:p>
          <a:p>
            <a:pPr marL="365760">
              <a:defRPr/>
            </a:pPr>
            <a:endParaRPr lang="en-GB" sz="1200" b="1" i="1" dirty="0" smtClean="0">
              <a:effectLst>
                <a:outerShdw blurRad="38100" dist="38100" dir="2700000" algn="tl">
                  <a:srgbClr val="000000">
                    <a:alpha val="43137"/>
                  </a:srgbClr>
                </a:outerShdw>
              </a:effectLst>
            </a:endParaRPr>
          </a:p>
          <a:p>
            <a:pPr marL="365760">
              <a:defRPr/>
            </a:pPr>
            <a:endParaRPr lang="en-GB" sz="1200" b="1" i="1" dirty="0" smtClean="0">
              <a:effectLst>
                <a:outerShdw blurRad="38100" dist="38100" dir="2700000" algn="tl">
                  <a:srgbClr val="000000">
                    <a:alpha val="43137"/>
                  </a:srgbClr>
                </a:outerShdw>
              </a:effectLst>
            </a:endParaRPr>
          </a:p>
          <a:p>
            <a:pPr marL="365760">
              <a:defRPr/>
            </a:pPr>
            <a:endParaRPr lang="en-GB" sz="1200" b="1" i="1" dirty="0">
              <a:effectLst>
                <a:outerShdw blurRad="38100" dist="38100" dir="2700000" algn="tl">
                  <a:srgbClr val="000000">
                    <a:alpha val="43137"/>
                  </a:srgbClr>
                </a:outerShdw>
              </a:effectLst>
            </a:endParaRPr>
          </a:p>
          <a:p>
            <a:pPr marL="365760">
              <a:defRPr/>
            </a:pPr>
            <a:endParaRPr lang="en-GB" sz="1200" b="1" i="1" dirty="0" smtClean="0">
              <a:effectLst>
                <a:outerShdw blurRad="38100" dist="38100" dir="2700000" algn="tl">
                  <a:srgbClr val="000000">
                    <a:alpha val="43137"/>
                  </a:srgbClr>
                </a:outerShdw>
              </a:effectLst>
            </a:endParaRPr>
          </a:p>
          <a:p>
            <a:pPr marL="365760">
              <a:defRPr/>
            </a:pPr>
            <a:endParaRPr lang="en-GB" sz="1200" b="1" i="1" dirty="0">
              <a:effectLst>
                <a:outerShdw blurRad="38100" dist="38100" dir="2700000" algn="tl">
                  <a:srgbClr val="000000">
                    <a:alpha val="43137"/>
                  </a:srgbClr>
                </a:outerShdw>
              </a:effectLst>
            </a:endParaRPr>
          </a:p>
          <a:p>
            <a:pPr marL="365760">
              <a:defRPr/>
            </a:pPr>
            <a:endParaRPr lang="en-GB" sz="1200" b="1" i="1" dirty="0" smtClean="0">
              <a:effectLst>
                <a:outerShdw blurRad="38100" dist="38100" dir="2700000" algn="tl">
                  <a:srgbClr val="000000">
                    <a:alpha val="43137"/>
                  </a:srgbClr>
                </a:outerShdw>
              </a:effectLst>
            </a:endParaRPr>
          </a:p>
          <a:p>
            <a:pPr marL="365760">
              <a:defRPr/>
            </a:pPr>
            <a:endParaRPr lang="en-GB" sz="1200" b="1" i="1" dirty="0">
              <a:effectLst>
                <a:outerShdw blurRad="38100" dist="38100" dir="2700000" algn="tl">
                  <a:srgbClr val="000000">
                    <a:alpha val="43137"/>
                  </a:srgbClr>
                </a:outerShdw>
              </a:effectLst>
            </a:endParaRPr>
          </a:p>
          <a:p>
            <a:pPr marL="365760">
              <a:defRPr/>
            </a:pPr>
            <a:endParaRPr lang="en-GB" sz="1200" b="1" i="1" dirty="0" smtClean="0">
              <a:effectLst>
                <a:outerShdw blurRad="38100" dist="38100" dir="2700000" algn="tl">
                  <a:srgbClr val="000000">
                    <a:alpha val="43137"/>
                  </a:srgbClr>
                </a:outerShdw>
              </a:effectLst>
            </a:endParaRPr>
          </a:p>
          <a:p>
            <a:pPr marL="365760">
              <a:defRPr/>
            </a:pPr>
            <a:endParaRPr lang="en-GB" sz="1200" b="1" i="1" dirty="0">
              <a:effectLst>
                <a:outerShdw blurRad="38100" dist="38100" dir="2700000" algn="tl">
                  <a:srgbClr val="000000">
                    <a:alpha val="43137"/>
                  </a:srgbClr>
                </a:outerShdw>
              </a:effectLst>
            </a:endParaRPr>
          </a:p>
          <a:p>
            <a:pPr marL="365760">
              <a:defRPr/>
            </a:pPr>
            <a:endParaRPr lang="en-GB" sz="1200" b="1" i="1" dirty="0" smtClean="0">
              <a:effectLst>
                <a:outerShdw blurRad="38100" dist="38100" dir="2700000" algn="tl">
                  <a:srgbClr val="000000">
                    <a:alpha val="43137"/>
                  </a:srgbClr>
                </a:outerShdw>
              </a:effectLst>
            </a:endParaRPr>
          </a:p>
          <a:p>
            <a:pPr marL="365760">
              <a:defRPr/>
            </a:pPr>
            <a:endParaRPr lang="en-GB" sz="1200" b="1" i="1" dirty="0">
              <a:effectLst>
                <a:outerShdw blurRad="38100" dist="38100" dir="2700000" algn="tl">
                  <a:srgbClr val="000000">
                    <a:alpha val="43137"/>
                  </a:srgbClr>
                </a:outerShdw>
              </a:effectLst>
            </a:endParaRPr>
          </a:p>
          <a:p>
            <a:pPr marL="365760">
              <a:defRPr/>
            </a:pPr>
            <a:endParaRPr lang="en-GB" sz="1200" b="1" i="1" dirty="0">
              <a:effectLst>
                <a:outerShdw blurRad="38100" dist="38100" dir="2700000" algn="tl">
                  <a:srgbClr val="000000">
                    <a:alpha val="43137"/>
                  </a:srgbClr>
                </a:outerShdw>
              </a:effectLst>
            </a:endParaRPr>
          </a:p>
        </p:txBody>
      </p:sp>
      <p:pic>
        <p:nvPicPr>
          <p:cNvPr id="29" name="Picture 28"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flipH="1">
            <a:off x="239042" y="6883443"/>
            <a:ext cx="285415" cy="285415"/>
          </a:xfrm>
          <a:prstGeom prst="rect">
            <a:avLst/>
          </a:prstGeom>
        </p:spPr>
      </p:pic>
      <p:pic>
        <p:nvPicPr>
          <p:cNvPr id="34" name="Picture 33"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7"/>
          <a:stretch>
            <a:fillRect/>
          </a:stretch>
        </p:blipFill>
        <p:spPr>
          <a:xfrm>
            <a:off x="178426" y="5163757"/>
            <a:ext cx="348346" cy="348346"/>
          </a:xfrm>
          <a:prstGeom prst="rect">
            <a:avLst/>
          </a:prstGeom>
        </p:spPr>
      </p:pic>
    </p:spTree>
    <p:extLst>
      <p:ext uri="{BB962C8B-B14F-4D97-AF65-F5344CB8AC3E}">
        <p14:creationId xmlns:p14="http://schemas.microsoft.com/office/powerpoint/2010/main" val="2968518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394" y="-8566"/>
            <a:ext cx="4029906" cy="706728"/>
          </a:xfrm>
          <a:prstGeom prst="rect">
            <a:avLst/>
          </a:prstGeom>
        </p:spPr>
      </p:pic>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69816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t>Lesson 3- </a:t>
            </a:r>
            <a:r>
              <a:rPr lang="en-GB" sz="1200" dirty="0"/>
              <a:t>What threats do coral reefs and other marine ecosystems face?</a:t>
            </a:r>
          </a:p>
          <a:p>
            <a:endParaRPr lang="en-GB" sz="1200" dirty="0"/>
          </a:p>
        </p:txBody>
      </p:sp>
      <p:sp>
        <p:nvSpPr>
          <p:cNvPr id="6" name="TextBox 5">
            <a:extLst>
              <a:ext uri="{FF2B5EF4-FFF2-40B4-BE49-F238E27FC236}">
                <a16:creationId xmlns:a16="http://schemas.microsoft.com/office/drawing/2014/main" id="{D931AD9E-8904-DB46-B074-78BF428CB02A}"/>
              </a:ext>
            </a:extLst>
          </p:cNvPr>
          <p:cNvSpPr txBox="1"/>
          <p:nvPr/>
        </p:nvSpPr>
        <p:spPr>
          <a:xfrm>
            <a:off x="495817" y="1099174"/>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20650" y="1274202"/>
            <a:ext cx="387350" cy="387350"/>
          </a:xfrm>
          <a:prstGeom prst="rect">
            <a:avLst/>
          </a:prstGeom>
        </p:spPr>
      </p:pic>
      <p:sp>
        <p:nvSpPr>
          <p:cNvPr id="9" name="TextBox 8">
            <a:extLst>
              <a:ext uri="{FF2B5EF4-FFF2-40B4-BE49-F238E27FC236}">
                <a16:creationId xmlns:a16="http://schemas.microsoft.com/office/drawing/2014/main" id="{7F714F51-9A3D-B245-979C-387E4E852B2F}"/>
              </a:ext>
            </a:extLst>
          </p:cNvPr>
          <p:cNvSpPr txBox="1"/>
          <p:nvPr/>
        </p:nvSpPr>
        <p:spPr>
          <a:xfrm>
            <a:off x="424091" y="1319181"/>
            <a:ext cx="3123736" cy="461665"/>
          </a:xfrm>
          <a:prstGeom prst="rect">
            <a:avLst/>
          </a:prstGeom>
          <a:noFill/>
        </p:spPr>
        <p:txBody>
          <a:bodyPr wrap="square" rtlCol="0">
            <a:spAutoFit/>
          </a:bodyPr>
          <a:lstStyle/>
          <a:p>
            <a:r>
              <a:rPr lang="en-US" sz="1200" dirty="0" smtClean="0"/>
              <a:t>Saving the worlds </a:t>
            </a:r>
            <a:r>
              <a:rPr lang="en-US" sz="1200" dirty="0"/>
              <a:t>coral reefs- </a:t>
            </a:r>
            <a:r>
              <a:rPr lang="en-US" sz="1200" dirty="0">
                <a:hlinkClick r:id="rId4"/>
              </a:rPr>
              <a:t>https://</a:t>
            </a:r>
            <a:r>
              <a:rPr lang="en-US" sz="1200" dirty="0" smtClean="0">
                <a:hlinkClick r:id="rId4"/>
              </a:rPr>
              <a:t>bit.ly/3mFJ2pi</a:t>
            </a:r>
            <a:r>
              <a:rPr lang="en-US" sz="1200" dirty="0" smtClean="0"/>
              <a:t> </a:t>
            </a:r>
            <a:endParaRPr lang="en-US" sz="1200" dirty="0"/>
          </a:p>
        </p:txBody>
      </p:sp>
      <p:sp>
        <p:nvSpPr>
          <p:cNvPr id="10" name="TextBox 9">
            <a:extLst>
              <a:ext uri="{FF2B5EF4-FFF2-40B4-BE49-F238E27FC236}">
                <a16:creationId xmlns:a16="http://schemas.microsoft.com/office/drawing/2014/main" id="{26E8E695-5321-8E4C-A8F7-0415F31126BF}"/>
              </a:ext>
            </a:extLst>
          </p:cNvPr>
          <p:cNvSpPr txBox="1"/>
          <p:nvPr/>
        </p:nvSpPr>
        <p:spPr>
          <a:xfrm>
            <a:off x="3564809" y="1047579"/>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5"/>
          <a:stretch>
            <a:fillRect/>
          </a:stretch>
        </p:blipFill>
        <p:spPr>
          <a:xfrm>
            <a:off x="3239802" y="1248298"/>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3588771" y="1231724"/>
            <a:ext cx="3292294" cy="646331"/>
          </a:xfrm>
          <a:prstGeom prst="rect">
            <a:avLst/>
          </a:prstGeom>
          <a:noFill/>
        </p:spPr>
        <p:txBody>
          <a:bodyPr wrap="square" rtlCol="0">
            <a:spAutoFit/>
          </a:bodyPr>
          <a:lstStyle/>
          <a:p>
            <a:r>
              <a:rPr lang="en-GB" sz="1200" dirty="0"/>
              <a:t>Finding Nemo- </a:t>
            </a:r>
            <a:r>
              <a:rPr lang="en-GB" sz="1200" dirty="0">
                <a:hlinkClick r:id="rId6"/>
              </a:rPr>
              <a:t>https://</a:t>
            </a:r>
            <a:r>
              <a:rPr lang="en-GB" sz="1200" dirty="0" smtClean="0">
                <a:hlinkClick r:id="rId6"/>
              </a:rPr>
              <a:t>bit.ly/385m0Ea</a:t>
            </a:r>
            <a:endParaRPr lang="en-GB" sz="1200" dirty="0" smtClean="0"/>
          </a:p>
          <a:p>
            <a:r>
              <a:rPr lang="en-GB" sz="1200" dirty="0"/>
              <a:t>Philippines Threats- </a:t>
            </a:r>
            <a:r>
              <a:rPr lang="en-GB" sz="1200" dirty="0">
                <a:hlinkClick r:id="rId7"/>
              </a:rPr>
              <a:t>https://</a:t>
            </a:r>
            <a:r>
              <a:rPr lang="en-GB" sz="1200" dirty="0" smtClean="0">
                <a:hlinkClick r:id="rId7"/>
              </a:rPr>
              <a:t>bit.ly/2THcWNC</a:t>
            </a:r>
            <a:r>
              <a:rPr lang="en-GB" sz="1200" dirty="0" smtClean="0"/>
              <a:t>  </a:t>
            </a:r>
          </a:p>
          <a:p>
            <a:endParaRPr lang="en-GB" sz="1200" dirty="0" smtClean="0"/>
          </a:p>
        </p:txBody>
      </p:sp>
      <p:sp>
        <p:nvSpPr>
          <p:cNvPr id="17" name="Rectangle 16">
            <a:extLst>
              <a:ext uri="{FF2B5EF4-FFF2-40B4-BE49-F238E27FC236}">
                <a16:creationId xmlns:a16="http://schemas.microsoft.com/office/drawing/2014/main" id="{0AA5FD20-CB4A-4B49-AF00-79A511B4BF9B}"/>
              </a:ext>
            </a:extLst>
          </p:cNvPr>
          <p:cNvSpPr/>
          <p:nvPr/>
        </p:nvSpPr>
        <p:spPr>
          <a:xfrm>
            <a:off x="122024" y="1907688"/>
            <a:ext cx="6509587" cy="1134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6" name="TextBox 35">
            <a:extLst>
              <a:ext uri="{FF2B5EF4-FFF2-40B4-BE49-F238E27FC236}">
                <a16:creationId xmlns:a16="http://schemas.microsoft.com/office/drawing/2014/main" id="{D931AD9E-8904-DB46-B074-78BF428CB02A}"/>
              </a:ext>
            </a:extLst>
          </p:cNvPr>
          <p:cNvSpPr txBox="1"/>
          <p:nvPr/>
        </p:nvSpPr>
        <p:spPr>
          <a:xfrm>
            <a:off x="25400" y="706793"/>
            <a:ext cx="6832600" cy="461665"/>
          </a:xfrm>
          <a:prstGeom prst="rect">
            <a:avLst/>
          </a:prstGeom>
          <a:noFill/>
        </p:spPr>
        <p:txBody>
          <a:bodyPr wrap="square" rtlCol="0">
            <a:spAutoFit/>
          </a:bodyPr>
          <a:lstStyle/>
          <a:p>
            <a:r>
              <a:rPr lang="en-US" sz="1200" b="1" dirty="0" smtClean="0"/>
              <a:t>Instructions:  </a:t>
            </a:r>
            <a:r>
              <a:rPr lang="en-US" sz="1200" dirty="0" smtClean="0"/>
              <a:t>For each worksheet page, first follow the directions for learning (in black).  Second, answer the illustrating your knowledge questions (in dark blue).</a:t>
            </a:r>
            <a:endParaRPr lang="en-US" sz="1200" dirty="0"/>
          </a:p>
        </p:txBody>
      </p:sp>
      <p:pic>
        <p:nvPicPr>
          <p:cNvPr id="39" name="Picture 38"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5"/>
          <a:stretch>
            <a:fillRect/>
          </a:stretch>
        </p:blipFill>
        <p:spPr>
          <a:xfrm>
            <a:off x="174637" y="1942237"/>
            <a:ext cx="348346" cy="348346"/>
          </a:xfrm>
          <a:prstGeom prst="rect">
            <a:avLst/>
          </a:prstGeom>
        </p:spPr>
      </p:pic>
      <p:sp>
        <p:nvSpPr>
          <p:cNvPr id="40" name="TextBox 39">
            <a:extLst>
              <a:ext uri="{FF2B5EF4-FFF2-40B4-BE49-F238E27FC236}">
                <a16:creationId xmlns:a16="http://schemas.microsoft.com/office/drawing/2014/main" id="{E1F2C942-3FCE-9947-A818-6199343DD445}"/>
              </a:ext>
            </a:extLst>
          </p:cNvPr>
          <p:cNvSpPr txBox="1"/>
          <p:nvPr/>
        </p:nvSpPr>
        <p:spPr>
          <a:xfrm>
            <a:off x="522983" y="1850725"/>
            <a:ext cx="6097812" cy="415498"/>
          </a:xfrm>
          <a:prstGeom prst="rect">
            <a:avLst/>
          </a:prstGeom>
          <a:noFill/>
        </p:spPr>
        <p:txBody>
          <a:bodyPr wrap="square" rtlCol="0">
            <a:spAutoFit/>
          </a:bodyPr>
          <a:lstStyle/>
          <a:p>
            <a:r>
              <a:rPr lang="en-US" sz="1050" b="1" dirty="0" smtClean="0"/>
              <a:t>Task 1- Watch the finding Nemo video. Note down three possible threats to the coral reef shown in the clip!</a:t>
            </a:r>
            <a:endParaRPr lang="en-US" sz="1050" dirty="0">
              <a:solidFill>
                <a:srgbClr val="002060"/>
              </a:solidFill>
            </a:endParaRPr>
          </a:p>
        </p:txBody>
      </p:sp>
      <p:pic>
        <p:nvPicPr>
          <p:cNvPr id="41" name="Picture 40"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8"/>
          <a:stretch>
            <a:fillRect/>
          </a:stretch>
        </p:blipFill>
        <p:spPr>
          <a:xfrm flipH="1">
            <a:off x="178426" y="3578211"/>
            <a:ext cx="275050" cy="257218"/>
          </a:xfrm>
          <a:prstGeom prst="rect">
            <a:avLst/>
          </a:prstGeom>
        </p:spPr>
      </p:pic>
      <p:sp>
        <p:nvSpPr>
          <p:cNvPr id="42" name="TextBox 41">
            <a:extLst>
              <a:ext uri="{FF2B5EF4-FFF2-40B4-BE49-F238E27FC236}">
                <a16:creationId xmlns:a16="http://schemas.microsoft.com/office/drawing/2014/main" id="{06D35621-6DB4-2147-AAB5-53DD691A029F}"/>
              </a:ext>
            </a:extLst>
          </p:cNvPr>
          <p:cNvSpPr txBox="1"/>
          <p:nvPr/>
        </p:nvSpPr>
        <p:spPr>
          <a:xfrm>
            <a:off x="83019" y="3151874"/>
            <a:ext cx="6655734" cy="461665"/>
          </a:xfrm>
          <a:prstGeom prst="rect">
            <a:avLst/>
          </a:prstGeom>
          <a:noFill/>
        </p:spPr>
        <p:txBody>
          <a:bodyPr wrap="square" rtlCol="0">
            <a:spAutoFit/>
          </a:bodyPr>
          <a:lstStyle/>
          <a:p>
            <a:r>
              <a:rPr lang="en-US" sz="1200" b="1" dirty="0" smtClean="0"/>
              <a:t>Task 2- Read the different threats to coral reefs below. Categorize them into human, natural and human&amp; natural. Show the categories by coloring/ highlighting them in 3 different </a:t>
            </a:r>
            <a:r>
              <a:rPr lang="en-US" sz="1200" b="1" dirty="0" err="1" smtClean="0"/>
              <a:t>colours</a:t>
            </a:r>
            <a:r>
              <a:rPr lang="en-US" sz="1200" b="1" dirty="0" smtClean="0"/>
              <a:t>.</a:t>
            </a:r>
            <a:endParaRPr lang="en-US" sz="1200" dirty="0">
              <a:solidFill>
                <a:srgbClr val="002060"/>
              </a:solidFill>
            </a:endParaRPr>
          </a:p>
        </p:txBody>
      </p:sp>
      <p:sp>
        <p:nvSpPr>
          <p:cNvPr id="14" name="Rectangle 13"/>
          <p:cNvSpPr/>
          <p:nvPr/>
        </p:nvSpPr>
        <p:spPr>
          <a:xfrm>
            <a:off x="-22396" y="-45499"/>
            <a:ext cx="2654253" cy="461665"/>
          </a:xfrm>
          <a:prstGeom prst="rect">
            <a:avLst/>
          </a:prstGeom>
          <a:noFill/>
        </p:spPr>
        <p:txBody>
          <a:bodyPr wrap="none" lIns="91440" tIns="45720" rIns="91440" bIns="45720">
            <a:spAutoFit/>
          </a:bodyPr>
          <a:lstStyle/>
          <a:p>
            <a:pPr algn="ctr"/>
            <a:r>
              <a:rPr lang="en-US" sz="2400" dirty="0" smtClean="0">
                <a:ln w="0"/>
                <a:solidFill>
                  <a:schemeClr val="bg1"/>
                </a:solidFill>
                <a:effectLst>
                  <a:outerShdw blurRad="38100" dist="19050" dir="2700000" algn="tl" rotWithShape="0">
                    <a:schemeClr val="dk1">
                      <a:alpha val="40000"/>
                    </a:schemeClr>
                  </a:outerShdw>
                </a:effectLst>
              </a:rPr>
              <a:t>Oceans on the Edge</a:t>
            </a:r>
            <a:endParaRPr lang="en-US" sz="2400" b="0" cap="none" spc="0" dirty="0">
              <a:ln w="0"/>
              <a:solidFill>
                <a:schemeClr val="bg1"/>
              </a:solidFill>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0AA5FD20-CB4A-4B49-AF00-79A511B4BF9B}"/>
              </a:ext>
            </a:extLst>
          </p:cNvPr>
          <p:cNvSpPr/>
          <p:nvPr/>
        </p:nvSpPr>
        <p:spPr>
          <a:xfrm>
            <a:off x="144815" y="3170536"/>
            <a:ext cx="6528550" cy="3257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3744636252"/>
              </p:ext>
            </p:extLst>
          </p:nvPr>
        </p:nvGraphicFramePr>
        <p:xfrm>
          <a:off x="597022" y="3666464"/>
          <a:ext cx="5901610" cy="2642522"/>
        </p:xfrm>
        <a:graphic>
          <a:graphicData uri="http://schemas.openxmlformats.org/drawingml/2006/table">
            <a:tbl>
              <a:tblPr/>
              <a:tblGrid>
                <a:gridCol w="2950805">
                  <a:extLst>
                    <a:ext uri="{9D8B030D-6E8A-4147-A177-3AD203B41FA5}">
                      <a16:colId xmlns:a16="http://schemas.microsoft.com/office/drawing/2014/main" val="2169417746"/>
                    </a:ext>
                  </a:extLst>
                </a:gridCol>
                <a:gridCol w="2950805">
                  <a:extLst>
                    <a:ext uri="{9D8B030D-6E8A-4147-A177-3AD203B41FA5}">
                      <a16:colId xmlns:a16="http://schemas.microsoft.com/office/drawing/2014/main" val="263360873"/>
                    </a:ext>
                  </a:extLst>
                </a:gridCol>
              </a:tblGrid>
              <a:tr h="690215">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20000"/>
                        </a:lnSpc>
                        <a:spcBef>
                          <a:spcPts val="175"/>
                        </a:spcBef>
                        <a:spcAft>
                          <a:spcPct val="0"/>
                        </a:spcAft>
                        <a:buClrTx/>
                        <a:buSzTx/>
                        <a:buFontTx/>
                        <a:buNone/>
                        <a:tabLst/>
                      </a:pPr>
                      <a:r>
                        <a:rPr kumimoji="0" lang="en-US" altLang="en-US" sz="9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rPr>
                        <a:t>Global warming will devastate reefs by bleaching them. Rising temperatures lead to coral stress. The algae that live within corals are expelled. This makes the coral white.</a:t>
                      </a:r>
                      <a:endParaRPr kumimoji="0" lang="en-GB" altLang="en-US" sz="600" b="1" i="0" u="none" strike="noStrike" cap="none" normalizeH="0" baseline="0" smtClean="0">
                        <a:ln>
                          <a:noFill/>
                        </a:ln>
                        <a:solidFill>
                          <a:sysClr val="windowText" lastClr="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20000"/>
                        </a:lnSpc>
                        <a:spcBef>
                          <a:spcPct val="0"/>
                        </a:spcBef>
                        <a:spcAft>
                          <a:spcPct val="0"/>
                        </a:spcAft>
                        <a:buClrTx/>
                        <a:buSzTx/>
                        <a:buFontTx/>
                        <a:buNone/>
                        <a:tabLst/>
                      </a:pPr>
                      <a:r>
                        <a:rPr kumimoji="0" lang="en-US" altLang="en-US" sz="9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rPr>
                        <a:t>Predators, such as crown of thorns starfish (COTS), breed in nutrient-enriched environments and kill the coral. </a:t>
                      </a:r>
                      <a:endParaRPr kumimoji="0" lang="en-GB" altLang="en-US" sz="6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endParaRPr>
                    </a:p>
                    <a:p>
                      <a:pPr marL="130175" marR="0" lvl="0" indent="0" algn="l" defTabSz="914400" rtl="0" eaLnBrk="1" fontAlgn="base" latinLnBrk="0" hangingPunct="1">
                        <a:lnSpc>
                          <a:spcPct val="120000"/>
                        </a:lnSpc>
                        <a:spcBef>
                          <a:spcPct val="0"/>
                        </a:spcBef>
                        <a:spcAft>
                          <a:spcPct val="0"/>
                        </a:spcAft>
                        <a:buClrTx/>
                        <a:buSzTx/>
                        <a:buFontTx/>
                        <a:buNone/>
                        <a:tabLst/>
                      </a:pPr>
                      <a:r>
                        <a:rPr kumimoji="0" lang="en-US" altLang="en-US" sz="9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rPr>
                        <a:t> </a:t>
                      </a:r>
                      <a:endParaRPr kumimoji="0" lang="en-GB" altLang="en-US" sz="6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endParaRPr>
                    </a:p>
                    <a:p>
                      <a:pPr marL="130175" marR="0" lvl="0" indent="0" algn="l" defTabSz="914400" rtl="0" eaLnBrk="1" fontAlgn="base" latinLnBrk="0" hangingPunct="1">
                        <a:lnSpc>
                          <a:spcPct val="120000"/>
                        </a:lnSpc>
                        <a:spcBef>
                          <a:spcPct val="0"/>
                        </a:spcBef>
                        <a:spcAft>
                          <a:spcPct val="0"/>
                        </a:spcAft>
                        <a:buClrTx/>
                        <a:buSzTx/>
                        <a:buFontTx/>
                        <a:buNone/>
                        <a:tabLst/>
                      </a:pPr>
                      <a:r>
                        <a:rPr kumimoji="0" lang="en-US" altLang="en-US" sz="9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rPr>
                        <a:t> </a:t>
                      </a:r>
                      <a:endParaRPr kumimoji="0" lang="en-GB" altLang="en-US" sz="600" b="1" i="0" u="none" strike="noStrike" cap="none" normalizeH="0" baseline="0" smtClean="0">
                        <a:ln>
                          <a:noFill/>
                        </a:ln>
                        <a:solidFill>
                          <a:sysClr val="windowText" lastClr="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45938798"/>
                  </a:ext>
                </a:extLst>
              </a:tr>
              <a:tr h="400537">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21000"/>
                        </a:lnSpc>
                        <a:spcBef>
                          <a:spcPct val="0"/>
                        </a:spcBef>
                        <a:spcAft>
                          <a:spcPct val="0"/>
                        </a:spcAft>
                        <a:buClrTx/>
                        <a:buSzTx/>
                        <a:buFontTx/>
                        <a:buNone/>
                        <a:tabLst/>
                      </a:pPr>
                      <a:r>
                        <a:rPr kumimoji="0" lang="en-US" altLang="en-US" sz="900" b="1" i="0" u="none" strike="noStrike" cap="none" normalizeH="0" baseline="0" dirty="0" smtClean="0">
                          <a:ln>
                            <a:noFill/>
                          </a:ln>
                          <a:solidFill>
                            <a:sysClr val="windowText" lastClr="000000"/>
                          </a:solidFill>
                          <a:effectLst/>
                          <a:latin typeface="Calibri" panose="020F0502020204030204" pitchFamily="34" charset="0"/>
                          <a:cs typeface="Arial" panose="020B0604020202020204" pitchFamily="34" charset="0"/>
                        </a:rPr>
                        <a:t>Blast fishing with dynamite, poisoning with cyanide, and trawling reefs, all cause damage.</a:t>
                      </a:r>
                      <a:endParaRPr kumimoji="0" lang="en-GB" altLang="en-US" sz="600" b="1" i="0" u="none" strike="noStrike" cap="none" normalizeH="0" baseline="0" dirty="0" smtClean="0">
                        <a:ln>
                          <a:noFill/>
                        </a:ln>
                        <a:solidFill>
                          <a:sysClr val="windowText" lastClr="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17000"/>
                        </a:lnSpc>
                        <a:spcBef>
                          <a:spcPct val="0"/>
                        </a:spcBef>
                        <a:spcAft>
                          <a:spcPct val="0"/>
                        </a:spcAft>
                        <a:buClrTx/>
                        <a:buSzTx/>
                        <a:buFontTx/>
                        <a:buNone/>
                        <a:tabLst/>
                      </a:pPr>
                      <a:r>
                        <a:rPr kumimoji="0" lang="en-GB" altLang="en-US" sz="9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rPr>
                        <a:t>Overfishing of the parrot fish leads to smothering by algae which destroys reefs because there are less parrot fish eating the algae</a:t>
                      </a:r>
                      <a:endParaRPr kumimoji="0" lang="en-GB" altLang="en-US" sz="600" b="1" i="0" u="none" strike="noStrike" cap="none" normalizeH="0" baseline="0" smtClean="0">
                        <a:ln>
                          <a:noFill/>
                        </a:ln>
                        <a:solidFill>
                          <a:sysClr val="windowText" lastClr="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69613979"/>
                  </a:ext>
                </a:extLst>
              </a:tr>
              <a:tr h="313533">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20000"/>
                        </a:lnSpc>
                        <a:spcBef>
                          <a:spcPct val="0"/>
                        </a:spcBef>
                        <a:spcAft>
                          <a:spcPct val="0"/>
                        </a:spcAft>
                        <a:buClrTx/>
                        <a:buSzTx/>
                        <a:buFontTx/>
                        <a:buNone/>
                        <a:tabLst/>
                      </a:pPr>
                      <a:r>
                        <a:rPr kumimoji="0" lang="en-US" altLang="en-US" sz="9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rPr>
                        <a:t>Diseases such as black band coral disease destroy reefs. Siltation and pollution make disease more likely.</a:t>
                      </a:r>
                      <a:endParaRPr kumimoji="0" lang="en-GB" altLang="en-US" sz="600" b="1" i="0" u="none" strike="noStrike" cap="none" normalizeH="0" baseline="0" smtClean="0">
                        <a:ln>
                          <a:noFill/>
                        </a:ln>
                        <a:solidFill>
                          <a:sysClr val="windowText" lastClr="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rPr>
                        <a:t>Siltation damages the way in which corals breathe and feed.</a:t>
                      </a:r>
                      <a:endParaRPr kumimoji="0" lang="en-GB" altLang="en-US" sz="900" b="1" i="0" u="none" strike="noStrike" cap="none" normalizeH="0" baseline="0" smtClean="0">
                        <a:ln>
                          <a:noFill/>
                        </a:ln>
                        <a:solidFill>
                          <a:sysClr val="windowText" lastClr="000000"/>
                        </a:solidFill>
                        <a:effectLst/>
                        <a:latin typeface="Arial" panose="020B0604020202020204" pitchFamily="34"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48891771"/>
                  </a:ext>
                </a:extLst>
              </a:tr>
              <a:tr h="476479">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20000"/>
                        </a:lnSpc>
                        <a:spcBef>
                          <a:spcPct val="0"/>
                        </a:spcBef>
                        <a:spcAft>
                          <a:spcPct val="0"/>
                        </a:spcAft>
                        <a:buClrTx/>
                        <a:buSzTx/>
                        <a:buFontTx/>
                        <a:buNone/>
                        <a:tabLst/>
                      </a:pPr>
                      <a:r>
                        <a:rPr kumimoji="0" lang="en-US" altLang="en-US" sz="9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rPr>
                        <a:t>Hurricanes produce huge waves and heavy rainfall, which increases siltation. Waves also cause damage themselves.</a:t>
                      </a:r>
                      <a:endParaRPr kumimoji="0" lang="en-GB" altLang="en-US" sz="600" b="1" i="0" u="none" strike="noStrike" cap="none" normalizeH="0" baseline="0" smtClean="0">
                        <a:ln>
                          <a:noFill/>
                        </a:ln>
                        <a:solidFill>
                          <a:sysClr val="windowText" lastClr="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20000"/>
                        </a:lnSpc>
                        <a:spcBef>
                          <a:spcPts val="175"/>
                        </a:spcBef>
                        <a:spcAft>
                          <a:spcPct val="0"/>
                        </a:spcAft>
                        <a:buClrTx/>
                        <a:buSzTx/>
                        <a:buFontTx/>
                        <a:buNone/>
                        <a:tabLst/>
                      </a:pPr>
                      <a:r>
                        <a:rPr kumimoji="0" lang="en-US" altLang="en-US" sz="9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rPr>
                        <a:t>Coral mining for sand and lime for urban development (building new houses) destroys reefs. Often coral is the only local building material available to people</a:t>
                      </a:r>
                      <a:endParaRPr kumimoji="0" lang="en-GB" altLang="en-US" sz="600" b="1" i="0" u="none" strike="noStrike" cap="none" normalizeH="0" baseline="0" smtClean="0">
                        <a:ln>
                          <a:noFill/>
                        </a:ln>
                        <a:solidFill>
                          <a:sysClr val="windowText" lastClr="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3706470"/>
                  </a:ext>
                </a:extLst>
              </a:tr>
              <a:tr h="350616">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20000"/>
                        </a:lnSpc>
                        <a:spcBef>
                          <a:spcPts val="175"/>
                        </a:spcBef>
                        <a:spcAft>
                          <a:spcPct val="0"/>
                        </a:spcAft>
                        <a:buClrTx/>
                        <a:buSzTx/>
                        <a:buFontTx/>
                        <a:buNone/>
                        <a:tabLst/>
                      </a:pPr>
                      <a:r>
                        <a:rPr kumimoji="0" lang="en-US" altLang="en-US" sz="9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rPr>
                        <a:t>Tourism causes both direct and indirect damage.</a:t>
                      </a:r>
                      <a:endParaRPr kumimoji="0" lang="en-GB" altLang="en-US" sz="600" b="1" i="0" u="none" strike="noStrike" cap="none" normalizeH="0" baseline="0" smtClean="0">
                        <a:ln>
                          <a:noFill/>
                        </a:ln>
                        <a:solidFill>
                          <a:sysClr val="windowText" lastClr="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17000"/>
                        </a:lnSpc>
                        <a:spcBef>
                          <a:spcPct val="0"/>
                        </a:spcBef>
                        <a:spcAft>
                          <a:spcPct val="0"/>
                        </a:spcAft>
                        <a:buClrTx/>
                        <a:buSzTx/>
                        <a:buFontTx/>
                        <a:buNone/>
                        <a:tabLst/>
                      </a:pPr>
                      <a:r>
                        <a:rPr kumimoji="0" lang="en-US" altLang="en-US" sz="900" b="1" i="0" u="none" strike="noStrike" cap="none" normalizeH="0" baseline="0" smtClean="0">
                          <a:ln>
                            <a:noFill/>
                          </a:ln>
                          <a:solidFill>
                            <a:sysClr val="windowText" lastClr="000000"/>
                          </a:solidFill>
                          <a:effectLst/>
                          <a:latin typeface="Calibri" panose="020F0502020204030204" pitchFamily="34" charset="0"/>
                          <a:cs typeface="Arial" panose="020B0604020202020204" pitchFamily="34" charset="0"/>
                        </a:rPr>
                        <a:t>Pollution from sewage (nutrient enrichment) and from oil and toxic chemicals can kill reefs.</a:t>
                      </a:r>
                      <a:endParaRPr kumimoji="0" lang="en-GB" altLang="en-US" sz="600" b="1" i="0" u="none" strike="noStrike" cap="none" normalizeH="0" baseline="0" smtClean="0">
                        <a:ln>
                          <a:noFill/>
                        </a:ln>
                        <a:solidFill>
                          <a:sysClr val="windowText" lastClr="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54497582"/>
                  </a:ext>
                </a:extLst>
              </a:tr>
              <a:tr h="155370">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20000"/>
                        </a:lnSpc>
                        <a:spcBef>
                          <a:spcPts val="175"/>
                        </a:spcBef>
                        <a:spcAft>
                          <a:spcPct val="0"/>
                        </a:spcAft>
                        <a:buClrTx/>
                        <a:buSzTx/>
                        <a:buFontTx/>
                        <a:buNone/>
                        <a:tabLst/>
                      </a:pPr>
                      <a:r>
                        <a:rPr kumimoji="0" lang="en-US" altLang="en-US" sz="900" b="1" i="0" u="none" strike="noStrike" cap="none" normalizeH="0" baseline="0" dirty="0" smtClean="0">
                          <a:ln>
                            <a:noFill/>
                          </a:ln>
                          <a:solidFill>
                            <a:sysClr val="windowText" lastClr="000000"/>
                          </a:solidFill>
                          <a:effectLst/>
                          <a:latin typeface="Calibri" panose="020F0502020204030204" pitchFamily="34" charset="0"/>
                          <a:cs typeface="Arial" panose="020B0604020202020204" pitchFamily="34" charset="0"/>
                        </a:rPr>
                        <a:t>Local warming of oceans by El Nino causes bleaching.</a:t>
                      </a:r>
                      <a:endParaRPr kumimoji="0" lang="en-GB" altLang="en-US" sz="600" b="1" i="0" u="none" strike="noStrike" cap="none" normalizeH="0" baseline="0" dirty="0" smtClean="0">
                        <a:ln>
                          <a:noFill/>
                        </a:ln>
                        <a:solidFill>
                          <a:sysClr val="windowText" lastClr="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0175" marR="0" lvl="0" indent="0" algn="l" defTabSz="914400" rtl="0" eaLnBrk="1" fontAlgn="base" latinLnBrk="0" hangingPunct="1">
                        <a:lnSpc>
                          <a:spcPct val="117000"/>
                        </a:lnSpc>
                        <a:spcBef>
                          <a:spcPct val="0"/>
                        </a:spcBef>
                        <a:spcAft>
                          <a:spcPct val="0"/>
                        </a:spcAft>
                        <a:buClrTx/>
                        <a:buSzTx/>
                        <a:buFontTx/>
                        <a:buNone/>
                        <a:tabLst/>
                      </a:pPr>
                      <a:r>
                        <a:rPr kumimoji="0" lang="en-US" altLang="en-US" sz="900" b="1" i="0" u="none" strike="noStrike" cap="none" normalizeH="0" baseline="0" dirty="0" smtClean="0">
                          <a:ln>
                            <a:noFill/>
                          </a:ln>
                          <a:solidFill>
                            <a:sysClr val="windowText" lastClr="000000"/>
                          </a:solidFill>
                          <a:effectLst/>
                          <a:latin typeface="Calibri" panose="020F0502020204030204" pitchFamily="34" charset="0"/>
                          <a:cs typeface="Arial" panose="020B0604020202020204" pitchFamily="34" charset="0"/>
                        </a:rPr>
                        <a:t> </a:t>
                      </a:r>
                      <a:endParaRPr kumimoji="0" lang="en-GB" altLang="en-US" sz="600" b="1" i="0" u="none" strike="noStrike" cap="none" normalizeH="0" baseline="0" dirty="0" smtClean="0">
                        <a:ln>
                          <a:noFill/>
                        </a:ln>
                        <a:solidFill>
                          <a:sysClr val="windowText" lastClr="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53271883"/>
                  </a:ext>
                </a:extLst>
              </a:tr>
            </a:tbl>
          </a:graphicData>
        </a:graphic>
      </p:graphicFrame>
      <p:sp>
        <p:nvSpPr>
          <p:cNvPr id="25" name="Rectangle 24">
            <a:extLst>
              <a:ext uri="{FF2B5EF4-FFF2-40B4-BE49-F238E27FC236}">
                <a16:creationId xmlns:a16="http://schemas.microsoft.com/office/drawing/2014/main" id="{0AA5FD20-CB4A-4B49-AF00-79A511B4BF9B}"/>
              </a:ext>
            </a:extLst>
          </p:cNvPr>
          <p:cNvSpPr/>
          <p:nvPr/>
        </p:nvSpPr>
        <p:spPr>
          <a:xfrm>
            <a:off x="122024" y="7695947"/>
            <a:ext cx="6509587" cy="2171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7" name="TextBox 36">
            <a:extLst>
              <a:ext uri="{FF2B5EF4-FFF2-40B4-BE49-F238E27FC236}">
                <a16:creationId xmlns:a16="http://schemas.microsoft.com/office/drawing/2014/main" id="{E1F2C942-3FCE-9947-A818-6199343DD445}"/>
              </a:ext>
            </a:extLst>
          </p:cNvPr>
          <p:cNvSpPr txBox="1"/>
          <p:nvPr/>
        </p:nvSpPr>
        <p:spPr>
          <a:xfrm>
            <a:off x="451341" y="7710088"/>
            <a:ext cx="6097812" cy="507831"/>
          </a:xfrm>
          <a:prstGeom prst="rect">
            <a:avLst/>
          </a:prstGeom>
          <a:noFill/>
        </p:spPr>
        <p:txBody>
          <a:bodyPr wrap="square" rtlCol="0">
            <a:spAutoFit/>
          </a:bodyPr>
          <a:lstStyle/>
          <a:p>
            <a:r>
              <a:rPr lang="en-US" sz="900" b="1" dirty="0" smtClean="0"/>
              <a:t>Task 4- Further investigate the key causes of damage to coral reefs using the ‘Saving the Worlds Coral Reefs link and make a spider diagram to show your findings. You must include the different types of fishing that are the most damaging. </a:t>
            </a:r>
          </a:p>
          <a:p>
            <a:r>
              <a:rPr lang="en-US" sz="900" b="1" dirty="0" smtClean="0"/>
              <a:t>Challenge- off of each threat, in a different </a:t>
            </a:r>
            <a:r>
              <a:rPr lang="en-US" sz="900" b="1" dirty="0" err="1" smtClean="0"/>
              <a:t>colour</a:t>
            </a:r>
            <a:r>
              <a:rPr lang="en-US" sz="900" b="1" dirty="0" smtClean="0"/>
              <a:t> </a:t>
            </a:r>
            <a:r>
              <a:rPr lang="en-US" sz="900" dirty="0" smtClean="0"/>
              <a:t>explain</a:t>
            </a:r>
            <a:r>
              <a:rPr lang="en-US" sz="900" b="1" dirty="0" smtClean="0"/>
              <a:t> why it is a threat. </a:t>
            </a:r>
            <a:endParaRPr lang="en-US" sz="900" dirty="0">
              <a:solidFill>
                <a:srgbClr val="002060"/>
              </a:solidFill>
            </a:endParaRPr>
          </a:p>
        </p:txBody>
      </p:sp>
      <p:sp>
        <p:nvSpPr>
          <p:cNvPr id="38" name="Rectangle 37">
            <a:extLst>
              <a:ext uri="{FF2B5EF4-FFF2-40B4-BE49-F238E27FC236}">
                <a16:creationId xmlns:a16="http://schemas.microsoft.com/office/drawing/2014/main" id="{0AA5FD20-CB4A-4B49-AF00-79A511B4BF9B}"/>
              </a:ext>
            </a:extLst>
          </p:cNvPr>
          <p:cNvSpPr/>
          <p:nvPr/>
        </p:nvSpPr>
        <p:spPr>
          <a:xfrm>
            <a:off x="122024" y="6561368"/>
            <a:ext cx="6509587" cy="1134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pic>
        <p:nvPicPr>
          <p:cNvPr id="43" name="Picture 42"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5"/>
          <a:stretch>
            <a:fillRect/>
          </a:stretch>
        </p:blipFill>
        <p:spPr>
          <a:xfrm>
            <a:off x="174637" y="6595917"/>
            <a:ext cx="348346" cy="348346"/>
          </a:xfrm>
          <a:prstGeom prst="rect">
            <a:avLst/>
          </a:prstGeom>
        </p:spPr>
      </p:pic>
      <p:sp>
        <p:nvSpPr>
          <p:cNvPr id="44" name="TextBox 43">
            <a:extLst>
              <a:ext uri="{FF2B5EF4-FFF2-40B4-BE49-F238E27FC236}">
                <a16:creationId xmlns:a16="http://schemas.microsoft.com/office/drawing/2014/main" id="{E1F2C942-3FCE-9947-A818-6199343DD445}"/>
              </a:ext>
            </a:extLst>
          </p:cNvPr>
          <p:cNvSpPr txBox="1"/>
          <p:nvPr/>
        </p:nvSpPr>
        <p:spPr>
          <a:xfrm>
            <a:off x="522983" y="6504405"/>
            <a:ext cx="6097812" cy="415498"/>
          </a:xfrm>
          <a:prstGeom prst="rect">
            <a:avLst/>
          </a:prstGeom>
          <a:noFill/>
        </p:spPr>
        <p:txBody>
          <a:bodyPr wrap="square" rtlCol="0">
            <a:spAutoFit/>
          </a:bodyPr>
          <a:lstStyle/>
          <a:p>
            <a:r>
              <a:rPr lang="en-US" sz="1050" b="1" dirty="0" smtClean="0"/>
              <a:t>Task 3- Watch the Philippines Threats video and note down what is damaging the coral reefs in this specific example.</a:t>
            </a:r>
            <a:endParaRPr lang="en-US" sz="1050" dirty="0">
              <a:solidFill>
                <a:srgbClr val="002060"/>
              </a:solidFill>
            </a:endParaRPr>
          </a:p>
        </p:txBody>
      </p:sp>
      <p:pic>
        <p:nvPicPr>
          <p:cNvPr id="45" name="Picture 44"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8"/>
          <a:stretch>
            <a:fillRect/>
          </a:stretch>
        </p:blipFill>
        <p:spPr>
          <a:xfrm flipH="1">
            <a:off x="191196" y="7930122"/>
            <a:ext cx="275050" cy="257218"/>
          </a:xfrm>
          <a:prstGeom prst="rect">
            <a:avLst/>
          </a:prstGeom>
        </p:spPr>
      </p:pic>
    </p:spTree>
    <p:extLst>
      <p:ext uri="{BB962C8B-B14F-4D97-AF65-F5344CB8AC3E}">
        <p14:creationId xmlns:p14="http://schemas.microsoft.com/office/powerpoint/2010/main" val="3044992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394" y="-8566"/>
            <a:ext cx="4029906" cy="706728"/>
          </a:xfrm>
          <a:prstGeom prst="rect">
            <a:avLst/>
          </a:prstGeom>
        </p:spPr>
      </p:pic>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69816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Lesson 4: What is the impact of climate change on the oceans?</a:t>
            </a:r>
          </a:p>
          <a:p>
            <a:endParaRPr lang="en-GB" sz="1000" dirty="0"/>
          </a:p>
        </p:txBody>
      </p:sp>
      <p:sp>
        <p:nvSpPr>
          <p:cNvPr id="6" name="TextBox 5">
            <a:extLst>
              <a:ext uri="{FF2B5EF4-FFF2-40B4-BE49-F238E27FC236}">
                <a16:creationId xmlns:a16="http://schemas.microsoft.com/office/drawing/2014/main" id="{D931AD9E-8904-DB46-B074-78BF428CB02A}"/>
              </a:ext>
            </a:extLst>
          </p:cNvPr>
          <p:cNvSpPr txBox="1"/>
          <p:nvPr/>
        </p:nvSpPr>
        <p:spPr>
          <a:xfrm>
            <a:off x="495817" y="1099174"/>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20650" y="1274202"/>
            <a:ext cx="387350" cy="387350"/>
          </a:xfrm>
          <a:prstGeom prst="rect">
            <a:avLst/>
          </a:prstGeom>
        </p:spPr>
      </p:pic>
      <p:sp>
        <p:nvSpPr>
          <p:cNvPr id="9" name="TextBox 8">
            <a:extLst>
              <a:ext uri="{FF2B5EF4-FFF2-40B4-BE49-F238E27FC236}">
                <a16:creationId xmlns:a16="http://schemas.microsoft.com/office/drawing/2014/main" id="{7F714F51-9A3D-B245-979C-387E4E852B2F}"/>
              </a:ext>
            </a:extLst>
          </p:cNvPr>
          <p:cNvSpPr txBox="1"/>
          <p:nvPr/>
        </p:nvSpPr>
        <p:spPr>
          <a:xfrm>
            <a:off x="424091" y="1319181"/>
            <a:ext cx="3140718" cy="646331"/>
          </a:xfrm>
          <a:prstGeom prst="rect">
            <a:avLst/>
          </a:prstGeom>
          <a:noFill/>
        </p:spPr>
        <p:txBody>
          <a:bodyPr wrap="square" rtlCol="0">
            <a:spAutoFit/>
          </a:bodyPr>
          <a:lstStyle/>
          <a:p>
            <a:r>
              <a:rPr lang="en-US" sz="1200" dirty="0" smtClean="0"/>
              <a:t>Direct/ </a:t>
            </a:r>
            <a:r>
              <a:rPr lang="en-US" sz="1200" dirty="0"/>
              <a:t>Indirect Threats. </a:t>
            </a:r>
            <a:r>
              <a:rPr lang="en-US" sz="1200" dirty="0">
                <a:hlinkClick r:id="rId4"/>
              </a:rPr>
              <a:t>https://</a:t>
            </a:r>
            <a:r>
              <a:rPr lang="en-US" sz="1200" dirty="0" smtClean="0">
                <a:hlinkClick r:id="rId4"/>
              </a:rPr>
              <a:t>bit.ly/3jJQttT</a:t>
            </a:r>
            <a:endParaRPr lang="en-US" sz="1200" dirty="0"/>
          </a:p>
          <a:p>
            <a:r>
              <a:rPr lang="en-US" sz="1200" dirty="0" smtClean="0"/>
              <a:t>Impacts around </a:t>
            </a:r>
            <a:r>
              <a:rPr lang="en-US" sz="1200" dirty="0"/>
              <a:t>the world- </a:t>
            </a:r>
            <a:r>
              <a:rPr lang="en-US" sz="1200" dirty="0">
                <a:hlinkClick r:id="rId5"/>
              </a:rPr>
              <a:t>https://</a:t>
            </a:r>
            <a:r>
              <a:rPr lang="en-US" sz="1200" dirty="0" smtClean="0">
                <a:hlinkClick r:id="rId5"/>
              </a:rPr>
              <a:t>bit.ly/31XQLXU</a:t>
            </a:r>
            <a:r>
              <a:rPr lang="en-US" sz="1200" dirty="0" smtClean="0"/>
              <a:t>  </a:t>
            </a:r>
            <a:endParaRPr lang="en-US" sz="1200" dirty="0"/>
          </a:p>
        </p:txBody>
      </p:sp>
      <p:sp>
        <p:nvSpPr>
          <p:cNvPr id="10" name="TextBox 9">
            <a:extLst>
              <a:ext uri="{FF2B5EF4-FFF2-40B4-BE49-F238E27FC236}">
                <a16:creationId xmlns:a16="http://schemas.microsoft.com/office/drawing/2014/main" id="{26E8E695-5321-8E4C-A8F7-0415F31126BF}"/>
              </a:ext>
            </a:extLst>
          </p:cNvPr>
          <p:cNvSpPr txBox="1"/>
          <p:nvPr/>
        </p:nvSpPr>
        <p:spPr>
          <a:xfrm>
            <a:off x="3564809" y="1047579"/>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6"/>
          <a:stretch>
            <a:fillRect/>
          </a:stretch>
        </p:blipFill>
        <p:spPr>
          <a:xfrm>
            <a:off x="3502299" y="1340344"/>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3851268" y="1323770"/>
            <a:ext cx="3292294" cy="461665"/>
          </a:xfrm>
          <a:prstGeom prst="rect">
            <a:avLst/>
          </a:prstGeom>
          <a:noFill/>
        </p:spPr>
        <p:txBody>
          <a:bodyPr wrap="square" rtlCol="0">
            <a:spAutoFit/>
          </a:bodyPr>
          <a:lstStyle/>
          <a:p>
            <a:r>
              <a:rPr lang="en-GB" sz="1200" dirty="0"/>
              <a:t>Coral Bleaching- </a:t>
            </a:r>
            <a:r>
              <a:rPr lang="en-GB" sz="1200" dirty="0">
                <a:hlinkClick r:id="rId7"/>
              </a:rPr>
              <a:t>https://</a:t>
            </a:r>
            <a:r>
              <a:rPr lang="en-GB" sz="1200" dirty="0" smtClean="0">
                <a:hlinkClick r:id="rId7"/>
              </a:rPr>
              <a:t>bit.ly/31Zw9i2</a:t>
            </a:r>
            <a:endParaRPr lang="en-GB" sz="1200" dirty="0" smtClean="0"/>
          </a:p>
          <a:p>
            <a:r>
              <a:rPr lang="en-GB" sz="1200" dirty="0"/>
              <a:t>Tuvalu- </a:t>
            </a:r>
            <a:r>
              <a:rPr lang="en-GB" sz="1200" dirty="0">
                <a:hlinkClick r:id="rId8"/>
              </a:rPr>
              <a:t>https://</a:t>
            </a:r>
            <a:r>
              <a:rPr lang="en-GB" sz="1200" dirty="0" smtClean="0">
                <a:hlinkClick r:id="rId8"/>
              </a:rPr>
              <a:t>bit.ly/34KTaae</a:t>
            </a:r>
            <a:r>
              <a:rPr lang="en-GB" sz="1200" dirty="0" smtClean="0"/>
              <a:t>  </a:t>
            </a:r>
          </a:p>
        </p:txBody>
      </p:sp>
      <p:sp>
        <p:nvSpPr>
          <p:cNvPr id="17" name="Rectangle 16">
            <a:extLst>
              <a:ext uri="{FF2B5EF4-FFF2-40B4-BE49-F238E27FC236}">
                <a16:creationId xmlns:a16="http://schemas.microsoft.com/office/drawing/2014/main" id="{0AA5FD20-CB4A-4B49-AF00-79A511B4BF9B}"/>
              </a:ext>
            </a:extLst>
          </p:cNvPr>
          <p:cNvSpPr/>
          <p:nvPr/>
        </p:nvSpPr>
        <p:spPr>
          <a:xfrm>
            <a:off x="122024" y="1907688"/>
            <a:ext cx="6509587" cy="1627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6" name="TextBox 35">
            <a:extLst>
              <a:ext uri="{FF2B5EF4-FFF2-40B4-BE49-F238E27FC236}">
                <a16:creationId xmlns:a16="http://schemas.microsoft.com/office/drawing/2014/main" id="{D931AD9E-8904-DB46-B074-78BF428CB02A}"/>
              </a:ext>
            </a:extLst>
          </p:cNvPr>
          <p:cNvSpPr txBox="1"/>
          <p:nvPr/>
        </p:nvSpPr>
        <p:spPr>
          <a:xfrm>
            <a:off x="25400" y="706793"/>
            <a:ext cx="6832600" cy="461665"/>
          </a:xfrm>
          <a:prstGeom prst="rect">
            <a:avLst/>
          </a:prstGeom>
          <a:noFill/>
        </p:spPr>
        <p:txBody>
          <a:bodyPr wrap="square" rtlCol="0">
            <a:spAutoFit/>
          </a:bodyPr>
          <a:lstStyle/>
          <a:p>
            <a:r>
              <a:rPr lang="en-US" sz="1200" b="1" dirty="0" smtClean="0"/>
              <a:t>Instructions:  </a:t>
            </a:r>
            <a:r>
              <a:rPr lang="en-US" sz="1200" dirty="0" smtClean="0"/>
              <a:t>For each worksheet page, first follow the directions for learning (in black).  Second, answer the illustrating your knowledge questions (in dark blue).</a:t>
            </a:r>
            <a:endParaRPr lang="en-US" sz="1200" dirty="0"/>
          </a:p>
        </p:txBody>
      </p:sp>
      <p:pic>
        <p:nvPicPr>
          <p:cNvPr id="39" name="Picture 38"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6"/>
          <a:stretch>
            <a:fillRect/>
          </a:stretch>
        </p:blipFill>
        <p:spPr>
          <a:xfrm>
            <a:off x="174637" y="1942237"/>
            <a:ext cx="348346" cy="348346"/>
          </a:xfrm>
          <a:prstGeom prst="rect">
            <a:avLst/>
          </a:prstGeom>
        </p:spPr>
      </p:pic>
      <p:sp>
        <p:nvSpPr>
          <p:cNvPr id="40" name="TextBox 39">
            <a:extLst>
              <a:ext uri="{FF2B5EF4-FFF2-40B4-BE49-F238E27FC236}">
                <a16:creationId xmlns:a16="http://schemas.microsoft.com/office/drawing/2014/main" id="{E1F2C942-3FCE-9947-A818-6199343DD445}"/>
              </a:ext>
            </a:extLst>
          </p:cNvPr>
          <p:cNvSpPr txBox="1"/>
          <p:nvPr/>
        </p:nvSpPr>
        <p:spPr>
          <a:xfrm>
            <a:off x="522983" y="1850725"/>
            <a:ext cx="6097812" cy="415498"/>
          </a:xfrm>
          <a:prstGeom prst="rect">
            <a:avLst/>
          </a:prstGeom>
          <a:noFill/>
        </p:spPr>
        <p:txBody>
          <a:bodyPr wrap="square" rtlCol="0">
            <a:spAutoFit/>
          </a:bodyPr>
          <a:lstStyle/>
          <a:p>
            <a:r>
              <a:rPr lang="en-US" sz="1050" b="1" dirty="0" smtClean="0"/>
              <a:t>Task 1- Watch the coral bleaching video. Use this to complete the gap fill below. Challenge: Do you think this is an example of direct or indirect threats of climate change? </a:t>
            </a:r>
            <a:endParaRPr lang="en-US" sz="1050" dirty="0">
              <a:solidFill>
                <a:srgbClr val="002060"/>
              </a:solidFill>
            </a:endParaRPr>
          </a:p>
        </p:txBody>
      </p:sp>
      <p:sp>
        <p:nvSpPr>
          <p:cNvPr id="14" name="Rectangle 13"/>
          <p:cNvSpPr/>
          <p:nvPr/>
        </p:nvSpPr>
        <p:spPr>
          <a:xfrm>
            <a:off x="-22396" y="-45499"/>
            <a:ext cx="2654253" cy="461665"/>
          </a:xfrm>
          <a:prstGeom prst="rect">
            <a:avLst/>
          </a:prstGeom>
          <a:noFill/>
        </p:spPr>
        <p:txBody>
          <a:bodyPr wrap="none" lIns="91440" tIns="45720" rIns="91440" bIns="45720">
            <a:spAutoFit/>
          </a:bodyPr>
          <a:lstStyle/>
          <a:p>
            <a:pPr algn="ctr"/>
            <a:r>
              <a:rPr lang="en-US" sz="2400" dirty="0" smtClean="0">
                <a:ln w="0"/>
                <a:solidFill>
                  <a:schemeClr val="bg1"/>
                </a:solidFill>
                <a:effectLst>
                  <a:outerShdw blurRad="38100" dist="19050" dir="2700000" algn="tl" rotWithShape="0">
                    <a:schemeClr val="dk1">
                      <a:alpha val="40000"/>
                    </a:schemeClr>
                  </a:outerShdw>
                </a:effectLst>
              </a:rPr>
              <a:t>Oceans on the Edge</a:t>
            </a:r>
            <a:endParaRPr lang="en-US" sz="2400" b="0" cap="none" spc="0" dirty="0">
              <a:ln w="0"/>
              <a:solidFill>
                <a:schemeClr val="bg1"/>
              </a:solidFill>
              <a:effectLst>
                <a:outerShdw blurRad="38100" dist="19050" dir="2700000" algn="tl" rotWithShape="0">
                  <a:schemeClr val="dk1">
                    <a:alpha val="40000"/>
                  </a:schemeClr>
                </a:outerShdw>
              </a:effectLst>
            </a:endParaRPr>
          </a:p>
        </p:txBody>
      </p:sp>
      <p:sp>
        <p:nvSpPr>
          <p:cNvPr id="26" name="Content Placeholder 2"/>
          <p:cNvSpPr txBox="1">
            <a:spLocks/>
          </p:cNvSpPr>
          <p:nvPr/>
        </p:nvSpPr>
        <p:spPr bwMode="auto">
          <a:xfrm>
            <a:off x="727056" y="2271915"/>
            <a:ext cx="5364067" cy="675612"/>
          </a:xfrm>
          <a:prstGeom prst="rect">
            <a:avLst/>
          </a:prstGeom>
          <a:solidFill>
            <a:schemeClr val="accent5">
              <a:lumMod val="60000"/>
              <a:lumOff val="40000"/>
            </a:schemeClr>
          </a:solidFill>
          <a:ln w="9525">
            <a:noFill/>
            <a:miter lim="800000"/>
            <a:headEnd/>
            <a:tailEnd/>
          </a:ln>
        </p:spPr>
        <p:txBody>
          <a:bodyPr>
            <a:norm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ct val="90000"/>
              </a:lnSpc>
              <a:buNone/>
              <a:defRPr/>
            </a:pPr>
            <a:r>
              <a:rPr lang="en-GB" altLang="en-US" sz="1200" dirty="0" smtClean="0"/>
              <a:t>Many of the world’s coral reefs suffer from_____. The coral loses _____ (bleaches) due to the loss of _____ with which it lives.  Changes in ocean temperature by 1-2</a:t>
            </a:r>
            <a:r>
              <a:rPr lang="en-GB" altLang="en-US" sz="1200" baseline="30000" dirty="0" smtClean="0"/>
              <a:t>o</a:t>
            </a:r>
            <a:r>
              <a:rPr lang="en-GB" altLang="en-US" sz="1200" dirty="0" smtClean="0"/>
              <a:t>C can _____ coral.  Eventually the bleached reefs weaken and _____.</a:t>
            </a:r>
          </a:p>
          <a:p>
            <a:pPr eaLnBrk="1" hangingPunct="1">
              <a:lnSpc>
                <a:spcPct val="90000"/>
              </a:lnSpc>
              <a:defRPr/>
            </a:pPr>
            <a:endParaRPr lang="en-GB" altLang="en-US" sz="1200" dirty="0" smtClean="0"/>
          </a:p>
        </p:txBody>
      </p:sp>
      <p:sp>
        <p:nvSpPr>
          <p:cNvPr id="28" name="Content Placeholder 2"/>
          <p:cNvSpPr txBox="1">
            <a:spLocks/>
          </p:cNvSpPr>
          <p:nvPr/>
        </p:nvSpPr>
        <p:spPr bwMode="auto">
          <a:xfrm>
            <a:off x="1015506" y="3064701"/>
            <a:ext cx="4722622" cy="352894"/>
          </a:xfrm>
          <a:prstGeom prst="rect">
            <a:avLst/>
          </a:prstGeom>
          <a:solidFill>
            <a:schemeClr val="accent4">
              <a:lumMod val="60000"/>
              <a:lumOff val="40000"/>
            </a:schemeClr>
          </a:solidFill>
          <a:ln w="9525">
            <a:noFill/>
            <a:miter lim="800000"/>
            <a:headEnd/>
            <a:tailEnd/>
          </a:ln>
        </p:spPr>
        <p:txBody>
          <a:bodyPr>
            <a:norm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defRPr/>
            </a:pPr>
            <a:r>
              <a:rPr lang="en-GB" altLang="en-US" sz="1600" dirty="0" smtClean="0">
                <a:latin typeface="Arial" panose="020B0604020202020204" pitchFamily="34" charset="0"/>
              </a:rPr>
              <a:t>colour     stress     bleaching     algae    collapse     </a:t>
            </a:r>
            <a:endParaRPr lang="en-GB" altLang="en-US" sz="1600" dirty="0" smtClean="0"/>
          </a:p>
        </p:txBody>
      </p:sp>
      <p:graphicFrame>
        <p:nvGraphicFramePr>
          <p:cNvPr id="3" name="Table 2"/>
          <p:cNvGraphicFramePr>
            <a:graphicFrameLocks noGrp="1"/>
          </p:cNvGraphicFramePr>
          <p:nvPr>
            <p:extLst>
              <p:ext uri="{D42A27DB-BD31-4B8C-83A1-F6EECF244321}">
                <p14:modId xmlns:p14="http://schemas.microsoft.com/office/powerpoint/2010/main" val="2751600735"/>
              </p:ext>
            </p:extLst>
          </p:nvPr>
        </p:nvGraphicFramePr>
        <p:xfrm>
          <a:off x="285852" y="4081612"/>
          <a:ext cx="6334942" cy="2072090"/>
        </p:xfrm>
        <a:graphic>
          <a:graphicData uri="http://schemas.openxmlformats.org/drawingml/2006/table">
            <a:tbl>
              <a:tblPr firstRow="1" bandRow="1">
                <a:tableStyleId>{5C22544A-7EE6-4342-B048-85BDC9FD1C3A}</a:tableStyleId>
              </a:tblPr>
              <a:tblGrid>
                <a:gridCol w="3167471">
                  <a:extLst>
                    <a:ext uri="{9D8B030D-6E8A-4147-A177-3AD203B41FA5}">
                      <a16:colId xmlns:a16="http://schemas.microsoft.com/office/drawing/2014/main" val="2994961990"/>
                    </a:ext>
                  </a:extLst>
                </a:gridCol>
                <a:gridCol w="3167471">
                  <a:extLst>
                    <a:ext uri="{9D8B030D-6E8A-4147-A177-3AD203B41FA5}">
                      <a16:colId xmlns:a16="http://schemas.microsoft.com/office/drawing/2014/main" val="161977053"/>
                    </a:ext>
                  </a:extLst>
                </a:gridCol>
              </a:tblGrid>
              <a:tr h="414418">
                <a:tc>
                  <a:txBody>
                    <a:bodyPr/>
                    <a:lstStyle/>
                    <a:p>
                      <a:r>
                        <a:rPr lang="en-GB" dirty="0" smtClean="0"/>
                        <a:t>Direct Threats</a:t>
                      </a:r>
                      <a:endParaRPr lang="en-GB" dirty="0"/>
                    </a:p>
                  </a:txBody>
                  <a:tcPr/>
                </a:tc>
                <a:tc>
                  <a:txBody>
                    <a:bodyPr/>
                    <a:lstStyle/>
                    <a:p>
                      <a:r>
                        <a:rPr lang="en-GB" dirty="0" smtClean="0"/>
                        <a:t>Indirect Threats</a:t>
                      </a:r>
                      <a:endParaRPr lang="en-GB" dirty="0"/>
                    </a:p>
                  </a:txBody>
                  <a:tcPr/>
                </a:tc>
                <a:extLst>
                  <a:ext uri="{0D108BD9-81ED-4DB2-BD59-A6C34878D82A}">
                    <a16:rowId xmlns:a16="http://schemas.microsoft.com/office/drawing/2014/main" val="93488724"/>
                  </a:ext>
                </a:extLst>
              </a:tr>
              <a:tr h="414418">
                <a:tc>
                  <a:txBody>
                    <a:bodyPr/>
                    <a:lstStyle/>
                    <a:p>
                      <a:endParaRPr lang="en-GB"/>
                    </a:p>
                  </a:txBody>
                  <a:tcPr/>
                </a:tc>
                <a:tc>
                  <a:txBody>
                    <a:bodyPr/>
                    <a:lstStyle/>
                    <a:p>
                      <a:endParaRPr lang="en-GB"/>
                    </a:p>
                  </a:txBody>
                  <a:tcPr/>
                </a:tc>
                <a:extLst>
                  <a:ext uri="{0D108BD9-81ED-4DB2-BD59-A6C34878D82A}">
                    <a16:rowId xmlns:a16="http://schemas.microsoft.com/office/drawing/2014/main" val="1253454285"/>
                  </a:ext>
                </a:extLst>
              </a:tr>
              <a:tr h="414418">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41336719"/>
                  </a:ext>
                </a:extLst>
              </a:tr>
              <a:tr h="414418">
                <a:tc>
                  <a:txBody>
                    <a:bodyPr/>
                    <a:lstStyle/>
                    <a:p>
                      <a:endParaRPr lang="en-GB"/>
                    </a:p>
                  </a:txBody>
                  <a:tcPr/>
                </a:tc>
                <a:tc>
                  <a:txBody>
                    <a:bodyPr/>
                    <a:lstStyle/>
                    <a:p>
                      <a:endParaRPr lang="en-GB"/>
                    </a:p>
                  </a:txBody>
                  <a:tcPr/>
                </a:tc>
                <a:extLst>
                  <a:ext uri="{0D108BD9-81ED-4DB2-BD59-A6C34878D82A}">
                    <a16:rowId xmlns:a16="http://schemas.microsoft.com/office/drawing/2014/main" val="3610776543"/>
                  </a:ext>
                </a:extLst>
              </a:tr>
              <a:tr h="414418">
                <a:tc>
                  <a:txBody>
                    <a:bodyPr/>
                    <a:lstStyle/>
                    <a:p>
                      <a:endParaRPr lang="en-GB"/>
                    </a:p>
                  </a:txBody>
                  <a:tcPr/>
                </a:tc>
                <a:tc>
                  <a:txBody>
                    <a:bodyPr/>
                    <a:lstStyle/>
                    <a:p>
                      <a:endParaRPr lang="en-GB" dirty="0"/>
                    </a:p>
                  </a:txBody>
                  <a:tcPr/>
                </a:tc>
                <a:extLst>
                  <a:ext uri="{0D108BD9-81ED-4DB2-BD59-A6C34878D82A}">
                    <a16:rowId xmlns:a16="http://schemas.microsoft.com/office/drawing/2014/main" val="2487551070"/>
                  </a:ext>
                </a:extLst>
              </a:tr>
            </a:tbl>
          </a:graphicData>
        </a:graphic>
      </p:graphicFrame>
      <p:sp>
        <p:nvSpPr>
          <p:cNvPr id="29" name="Rectangle 28">
            <a:extLst>
              <a:ext uri="{FF2B5EF4-FFF2-40B4-BE49-F238E27FC236}">
                <a16:creationId xmlns:a16="http://schemas.microsoft.com/office/drawing/2014/main" id="{0AA5FD20-CB4A-4B49-AF00-79A511B4BF9B}"/>
              </a:ext>
            </a:extLst>
          </p:cNvPr>
          <p:cNvSpPr/>
          <p:nvPr/>
        </p:nvSpPr>
        <p:spPr>
          <a:xfrm>
            <a:off x="127596" y="3651944"/>
            <a:ext cx="6509587" cy="2626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0" name="TextBox 29">
            <a:extLst>
              <a:ext uri="{FF2B5EF4-FFF2-40B4-BE49-F238E27FC236}">
                <a16:creationId xmlns:a16="http://schemas.microsoft.com/office/drawing/2014/main" id="{E1F2C942-3FCE-9947-A818-6199343DD445}"/>
              </a:ext>
            </a:extLst>
          </p:cNvPr>
          <p:cNvSpPr txBox="1"/>
          <p:nvPr/>
        </p:nvSpPr>
        <p:spPr>
          <a:xfrm>
            <a:off x="578246" y="3651944"/>
            <a:ext cx="6097812" cy="415498"/>
          </a:xfrm>
          <a:prstGeom prst="rect">
            <a:avLst/>
          </a:prstGeom>
          <a:noFill/>
        </p:spPr>
        <p:txBody>
          <a:bodyPr wrap="square" rtlCol="0">
            <a:spAutoFit/>
          </a:bodyPr>
          <a:lstStyle/>
          <a:p>
            <a:r>
              <a:rPr lang="en-US" sz="1050" b="1" dirty="0" smtClean="0"/>
              <a:t>Task 2- Note down 4 key points about direct and indirect impacts of climate change on oceans using the ‘Direct/ Indirect Threats’ information. </a:t>
            </a:r>
            <a:endParaRPr lang="en-US" sz="1050" dirty="0">
              <a:solidFill>
                <a:srgbClr val="002060"/>
              </a:solidFill>
            </a:endParaRPr>
          </a:p>
        </p:txBody>
      </p:sp>
      <p:pic>
        <p:nvPicPr>
          <p:cNvPr id="31" name="Picture 30"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90896" y="3694262"/>
            <a:ext cx="387350" cy="387350"/>
          </a:xfrm>
          <a:prstGeom prst="rect">
            <a:avLst/>
          </a:prstGeom>
        </p:spPr>
      </p:pic>
      <p:sp>
        <p:nvSpPr>
          <p:cNvPr id="32" name="Rectangle 31">
            <a:extLst>
              <a:ext uri="{FF2B5EF4-FFF2-40B4-BE49-F238E27FC236}">
                <a16:creationId xmlns:a16="http://schemas.microsoft.com/office/drawing/2014/main" id="{E9A875FB-AC24-0D4B-917C-F1BB5A4E578E}"/>
              </a:ext>
            </a:extLst>
          </p:cNvPr>
          <p:cNvSpPr/>
          <p:nvPr/>
        </p:nvSpPr>
        <p:spPr>
          <a:xfrm>
            <a:off x="4042023" y="9207838"/>
            <a:ext cx="2806700" cy="69816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LESSON 4 CONTINUES ON THE NEXT PAGE.</a:t>
            </a:r>
            <a:endParaRPr lang="en-GB" dirty="0"/>
          </a:p>
          <a:p>
            <a:endParaRPr lang="en-GB" sz="1200" dirty="0"/>
          </a:p>
        </p:txBody>
      </p:sp>
      <p:sp>
        <p:nvSpPr>
          <p:cNvPr id="34" name="Rectangle 33">
            <a:extLst>
              <a:ext uri="{FF2B5EF4-FFF2-40B4-BE49-F238E27FC236}">
                <a16:creationId xmlns:a16="http://schemas.microsoft.com/office/drawing/2014/main" id="{0AA5FD20-CB4A-4B49-AF00-79A511B4BF9B}"/>
              </a:ext>
            </a:extLst>
          </p:cNvPr>
          <p:cNvSpPr/>
          <p:nvPr/>
        </p:nvSpPr>
        <p:spPr>
          <a:xfrm>
            <a:off x="120650" y="6445813"/>
            <a:ext cx="6509587" cy="2626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5" name="TextBox 34">
            <a:extLst>
              <a:ext uri="{FF2B5EF4-FFF2-40B4-BE49-F238E27FC236}">
                <a16:creationId xmlns:a16="http://schemas.microsoft.com/office/drawing/2014/main" id="{E1F2C942-3FCE-9947-A818-6199343DD445}"/>
              </a:ext>
            </a:extLst>
          </p:cNvPr>
          <p:cNvSpPr txBox="1"/>
          <p:nvPr/>
        </p:nvSpPr>
        <p:spPr>
          <a:xfrm>
            <a:off x="571300" y="6445813"/>
            <a:ext cx="6097812" cy="253916"/>
          </a:xfrm>
          <a:prstGeom prst="rect">
            <a:avLst/>
          </a:prstGeom>
          <a:noFill/>
        </p:spPr>
        <p:txBody>
          <a:bodyPr wrap="square" rtlCol="0">
            <a:spAutoFit/>
          </a:bodyPr>
          <a:lstStyle/>
          <a:p>
            <a:r>
              <a:rPr lang="en-US" sz="1050" b="1" dirty="0" smtClean="0"/>
              <a:t>v</a:t>
            </a:r>
            <a:endParaRPr lang="en-US" sz="1050" dirty="0">
              <a:solidFill>
                <a:srgbClr val="002060"/>
              </a:solidFill>
            </a:endParaRPr>
          </a:p>
        </p:txBody>
      </p:sp>
      <p:pic>
        <p:nvPicPr>
          <p:cNvPr id="47" name="Picture 46"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6"/>
          <a:stretch>
            <a:fillRect/>
          </a:stretch>
        </p:blipFill>
        <p:spPr>
          <a:xfrm>
            <a:off x="190896" y="6473961"/>
            <a:ext cx="387350" cy="387350"/>
          </a:xfrm>
          <a:prstGeom prst="rect">
            <a:avLst/>
          </a:prstGeom>
        </p:spPr>
      </p:pic>
    </p:spTree>
    <p:extLst>
      <p:ext uri="{BB962C8B-B14F-4D97-AF65-F5344CB8AC3E}">
        <p14:creationId xmlns:p14="http://schemas.microsoft.com/office/powerpoint/2010/main" val="264450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394" y="-8566"/>
            <a:ext cx="4029906" cy="706728"/>
          </a:xfrm>
          <a:prstGeom prst="rect">
            <a:avLst/>
          </a:prstGeom>
        </p:spPr>
      </p:pic>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69816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Lesson 4: What is the impact of climate change on the oceans?</a:t>
            </a:r>
          </a:p>
          <a:p>
            <a:endParaRPr lang="en-GB" sz="1000" dirty="0"/>
          </a:p>
        </p:txBody>
      </p:sp>
      <p:sp>
        <p:nvSpPr>
          <p:cNvPr id="6" name="TextBox 5">
            <a:extLst>
              <a:ext uri="{FF2B5EF4-FFF2-40B4-BE49-F238E27FC236}">
                <a16:creationId xmlns:a16="http://schemas.microsoft.com/office/drawing/2014/main" id="{D931AD9E-8904-DB46-B074-78BF428CB02A}"/>
              </a:ext>
            </a:extLst>
          </p:cNvPr>
          <p:cNvSpPr txBox="1"/>
          <p:nvPr/>
        </p:nvSpPr>
        <p:spPr>
          <a:xfrm>
            <a:off x="495817" y="1099174"/>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20650" y="1274202"/>
            <a:ext cx="387350" cy="387350"/>
          </a:xfrm>
          <a:prstGeom prst="rect">
            <a:avLst/>
          </a:prstGeom>
        </p:spPr>
      </p:pic>
      <p:sp>
        <p:nvSpPr>
          <p:cNvPr id="9" name="TextBox 8">
            <a:extLst>
              <a:ext uri="{FF2B5EF4-FFF2-40B4-BE49-F238E27FC236}">
                <a16:creationId xmlns:a16="http://schemas.microsoft.com/office/drawing/2014/main" id="{7F714F51-9A3D-B245-979C-387E4E852B2F}"/>
              </a:ext>
            </a:extLst>
          </p:cNvPr>
          <p:cNvSpPr txBox="1"/>
          <p:nvPr/>
        </p:nvSpPr>
        <p:spPr>
          <a:xfrm>
            <a:off x="424091" y="1319181"/>
            <a:ext cx="3123736" cy="830997"/>
          </a:xfrm>
          <a:prstGeom prst="rect">
            <a:avLst/>
          </a:prstGeom>
          <a:noFill/>
        </p:spPr>
        <p:txBody>
          <a:bodyPr wrap="square" rtlCol="0">
            <a:spAutoFit/>
          </a:bodyPr>
          <a:lstStyle/>
          <a:p>
            <a:r>
              <a:rPr lang="en-US" sz="1200" dirty="0" smtClean="0"/>
              <a:t>Direct/ </a:t>
            </a:r>
            <a:r>
              <a:rPr lang="en-US" sz="1200" dirty="0"/>
              <a:t>Indirect Threats. </a:t>
            </a:r>
            <a:r>
              <a:rPr lang="en-US" sz="1200" dirty="0">
                <a:hlinkClick r:id="rId4"/>
              </a:rPr>
              <a:t>https://</a:t>
            </a:r>
            <a:r>
              <a:rPr lang="en-US" sz="1200" dirty="0" smtClean="0">
                <a:hlinkClick r:id="rId4"/>
              </a:rPr>
              <a:t>bit.ly/3jJQttT</a:t>
            </a:r>
            <a:r>
              <a:rPr lang="en-US" sz="1200" dirty="0" smtClean="0"/>
              <a:t> </a:t>
            </a:r>
          </a:p>
          <a:p>
            <a:r>
              <a:rPr lang="en-US" sz="1200" dirty="0"/>
              <a:t>Impacts around the world- </a:t>
            </a:r>
            <a:r>
              <a:rPr lang="en-US" sz="1200" dirty="0">
                <a:hlinkClick r:id="rId5"/>
              </a:rPr>
              <a:t>https://bit.ly/31XQLXU</a:t>
            </a:r>
            <a:r>
              <a:rPr lang="en-US" sz="1200" dirty="0"/>
              <a:t>  </a:t>
            </a:r>
          </a:p>
          <a:p>
            <a:endParaRPr lang="en-US" sz="1200" dirty="0"/>
          </a:p>
        </p:txBody>
      </p:sp>
      <p:sp>
        <p:nvSpPr>
          <p:cNvPr id="10" name="TextBox 9">
            <a:extLst>
              <a:ext uri="{FF2B5EF4-FFF2-40B4-BE49-F238E27FC236}">
                <a16:creationId xmlns:a16="http://schemas.microsoft.com/office/drawing/2014/main" id="{26E8E695-5321-8E4C-A8F7-0415F31126BF}"/>
              </a:ext>
            </a:extLst>
          </p:cNvPr>
          <p:cNvSpPr txBox="1"/>
          <p:nvPr/>
        </p:nvSpPr>
        <p:spPr>
          <a:xfrm>
            <a:off x="3564809" y="1047579"/>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6"/>
          <a:stretch>
            <a:fillRect/>
          </a:stretch>
        </p:blipFill>
        <p:spPr>
          <a:xfrm>
            <a:off x="3239802" y="1248298"/>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3588771" y="1231724"/>
            <a:ext cx="3292294" cy="646331"/>
          </a:xfrm>
          <a:prstGeom prst="rect">
            <a:avLst/>
          </a:prstGeom>
          <a:noFill/>
        </p:spPr>
        <p:txBody>
          <a:bodyPr wrap="square" rtlCol="0">
            <a:spAutoFit/>
          </a:bodyPr>
          <a:lstStyle/>
          <a:p>
            <a:r>
              <a:rPr lang="en-GB" sz="1200" dirty="0"/>
              <a:t>Coral Bleaching- </a:t>
            </a:r>
            <a:r>
              <a:rPr lang="en-GB" sz="1200" dirty="0">
                <a:hlinkClick r:id="rId7"/>
              </a:rPr>
              <a:t>https://</a:t>
            </a:r>
            <a:r>
              <a:rPr lang="en-GB" sz="1200" dirty="0" smtClean="0">
                <a:hlinkClick r:id="rId7"/>
              </a:rPr>
              <a:t>bit.ly/31Zw9i2</a:t>
            </a:r>
            <a:endParaRPr lang="en-GB" sz="1200" dirty="0" smtClean="0"/>
          </a:p>
          <a:p>
            <a:r>
              <a:rPr lang="en-GB" sz="1200" dirty="0"/>
              <a:t>Tuvalu- </a:t>
            </a:r>
            <a:r>
              <a:rPr lang="en-GB" sz="1200" dirty="0">
                <a:hlinkClick r:id="rId8"/>
              </a:rPr>
              <a:t>https://bit.ly/34KTaae</a:t>
            </a:r>
            <a:r>
              <a:rPr lang="en-GB" sz="1200" dirty="0"/>
              <a:t>  </a:t>
            </a:r>
          </a:p>
          <a:p>
            <a:r>
              <a:rPr lang="en-GB" sz="1200" dirty="0" smtClean="0"/>
              <a:t> </a:t>
            </a:r>
          </a:p>
        </p:txBody>
      </p:sp>
      <p:sp>
        <p:nvSpPr>
          <p:cNvPr id="17" name="Rectangle 16">
            <a:extLst>
              <a:ext uri="{FF2B5EF4-FFF2-40B4-BE49-F238E27FC236}">
                <a16:creationId xmlns:a16="http://schemas.microsoft.com/office/drawing/2014/main" id="{0AA5FD20-CB4A-4B49-AF00-79A511B4BF9B}"/>
              </a:ext>
            </a:extLst>
          </p:cNvPr>
          <p:cNvSpPr/>
          <p:nvPr/>
        </p:nvSpPr>
        <p:spPr>
          <a:xfrm>
            <a:off x="122024" y="2150178"/>
            <a:ext cx="6509587" cy="73318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6" name="TextBox 35">
            <a:extLst>
              <a:ext uri="{FF2B5EF4-FFF2-40B4-BE49-F238E27FC236}">
                <a16:creationId xmlns:a16="http://schemas.microsoft.com/office/drawing/2014/main" id="{D931AD9E-8904-DB46-B074-78BF428CB02A}"/>
              </a:ext>
            </a:extLst>
          </p:cNvPr>
          <p:cNvSpPr txBox="1"/>
          <p:nvPr/>
        </p:nvSpPr>
        <p:spPr>
          <a:xfrm>
            <a:off x="25400" y="706793"/>
            <a:ext cx="6832600" cy="461665"/>
          </a:xfrm>
          <a:prstGeom prst="rect">
            <a:avLst/>
          </a:prstGeom>
          <a:noFill/>
        </p:spPr>
        <p:txBody>
          <a:bodyPr wrap="square" rtlCol="0">
            <a:spAutoFit/>
          </a:bodyPr>
          <a:lstStyle/>
          <a:p>
            <a:r>
              <a:rPr lang="en-US" sz="1200" b="1" dirty="0" smtClean="0"/>
              <a:t>Instructions:  </a:t>
            </a:r>
            <a:r>
              <a:rPr lang="en-US" sz="1200" dirty="0" smtClean="0"/>
              <a:t>For each worksheet page, first follow the directions for learning (in black).  Second, answer the illustrating your knowledge questions (in dark blue).</a:t>
            </a:r>
            <a:endParaRPr lang="en-US" sz="1200" dirty="0"/>
          </a:p>
        </p:txBody>
      </p:sp>
      <p:pic>
        <p:nvPicPr>
          <p:cNvPr id="39" name="Picture 38"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6"/>
          <a:stretch>
            <a:fillRect/>
          </a:stretch>
        </p:blipFill>
        <p:spPr>
          <a:xfrm>
            <a:off x="174637" y="2184727"/>
            <a:ext cx="348346" cy="348346"/>
          </a:xfrm>
          <a:prstGeom prst="rect">
            <a:avLst/>
          </a:prstGeom>
        </p:spPr>
      </p:pic>
      <p:sp>
        <p:nvSpPr>
          <p:cNvPr id="40" name="TextBox 39">
            <a:extLst>
              <a:ext uri="{FF2B5EF4-FFF2-40B4-BE49-F238E27FC236}">
                <a16:creationId xmlns:a16="http://schemas.microsoft.com/office/drawing/2014/main" id="{E1F2C942-3FCE-9947-A818-6199343DD445}"/>
              </a:ext>
            </a:extLst>
          </p:cNvPr>
          <p:cNvSpPr txBox="1"/>
          <p:nvPr/>
        </p:nvSpPr>
        <p:spPr>
          <a:xfrm>
            <a:off x="522983" y="2093215"/>
            <a:ext cx="6097812" cy="415498"/>
          </a:xfrm>
          <a:prstGeom prst="rect">
            <a:avLst/>
          </a:prstGeom>
          <a:noFill/>
        </p:spPr>
        <p:txBody>
          <a:bodyPr wrap="square" rtlCol="0">
            <a:spAutoFit/>
          </a:bodyPr>
          <a:lstStyle/>
          <a:p>
            <a:r>
              <a:rPr lang="en-US" sz="1050" b="1" dirty="0" smtClean="0"/>
              <a:t>Task 4- Read the information about ‘Threats around the world. Use it to complete the table below showing the social and economic impacts in different places around the world. The first one has been done for you.</a:t>
            </a:r>
            <a:endParaRPr lang="en-US" sz="1050" dirty="0">
              <a:solidFill>
                <a:srgbClr val="002060"/>
              </a:solidFill>
            </a:endParaRPr>
          </a:p>
        </p:txBody>
      </p:sp>
      <p:sp>
        <p:nvSpPr>
          <p:cNvPr id="14" name="Rectangle 13"/>
          <p:cNvSpPr/>
          <p:nvPr/>
        </p:nvSpPr>
        <p:spPr>
          <a:xfrm>
            <a:off x="-22396" y="-45499"/>
            <a:ext cx="2654253" cy="461665"/>
          </a:xfrm>
          <a:prstGeom prst="rect">
            <a:avLst/>
          </a:prstGeom>
          <a:noFill/>
        </p:spPr>
        <p:txBody>
          <a:bodyPr wrap="none" lIns="91440" tIns="45720" rIns="91440" bIns="45720">
            <a:spAutoFit/>
          </a:bodyPr>
          <a:lstStyle/>
          <a:p>
            <a:pPr algn="ctr"/>
            <a:r>
              <a:rPr lang="en-US" sz="2400" dirty="0" smtClean="0">
                <a:ln w="0"/>
                <a:solidFill>
                  <a:schemeClr val="bg1"/>
                </a:solidFill>
                <a:effectLst>
                  <a:outerShdw blurRad="38100" dist="19050" dir="2700000" algn="tl" rotWithShape="0">
                    <a:schemeClr val="dk1">
                      <a:alpha val="40000"/>
                    </a:schemeClr>
                  </a:outerShdw>
                </a:effectLst>
              </a:rPr>
              <a:t>Oceans on the Edge</a:t>
            </a:r>
            <a:endParaRPr lang="en-US" sz="2400" b="0" cap="none" spc="0" dirty="0">
              <a:ln w="0"/>
              <a:solidFill>
                <a:schemeClr val="bg1"/>
              </a:solidFill>
              <a:effectLst>
                <a:outerShdw blurRad="38100" dist="19050" dir="2700000" algn="tl" rotWithShape="0">
                  <a:schemeClr val="dk1">
                    <a:alpha val="40000"/>
                  </a:schemeClr>
                </a:outerShdw>
              </a:effectLst>
            </a:endParaRPr>
          </a:p>
        </p:txBody>
      </p:sp>
      <p:pic>
        <p:nvPicPr>
          <p:cNvPr id="21"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4325" y="2702619"/>
            <a:ext cx="6207520" cy="6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4051300" y="3317645"/>
            <a:ext cx="1927225" cy="739775"/>
          </a:xfrm>
          <a:prstGeom prst="rect">
            <a:avLst/>
          </a:prstGeom>
        </p:spPr>
        <p:txBody>
          <a:bodyPr>
            <a:spAutoFit/>
          </a:bodyPr>
          <a:lstStyle/>
          <a:p>
            <a:pPr>
              <a:defRPr/>
            </a:pPr>
            <a:r>
              <a:rPr lang="en-GB" sz="1050" dirty="0">
                <a:solidFill>
                  <a:srgbClr val="7030A0"/>
                </a:solidFill>
              </a:rPr>
              <a:t>300,000 homes along our coast worth $117.5 billion today are at risk of becoming chronically flooded</a:t>
            </a:r>
            <a:endParaRPr lang="en-GB" sz="1050" b="1" dirty="0">
              <a:solidFill>
                <a:srgbClr val="7030A0"/>
              </a:solidFill>
              <a:ea typeface="Arial" charset="0"/>
            </a:endParaRPr>
          </a:p>
        </p:txBody>
      </p:sp>
      <p:sp>
        <p:nvSpPr>
          <p:cNvPr id="23" name="Rectangle 22"/>
          <p:cNvSpPr/>
          <p:nvPr/>
        </p:nvSpPr>
        <p:spPr>
          <a:xfrm>
            <a:off x="1482954" y="3331269"/>
            <a:ext cx="1927225" cy="738188"/>
          </a:xfrm>
          <a:prstGeom prst="rect">
            <a:avLst/>
          </a:prstGeom>
        </p:spPr>
        <p:txBody>
          <a:bodyPr>
            <a:spAutoFit/>
          </a:bodyPr>
          <a:lstStyle/>
          <a:p>
            <a:pPr>
              <a:defRPr/>
            </a:pPr>
            <a:r>
              <a:rPr lang="en-GB" sz="1050" b="1" dirty="0">
                <a:solidFill>
                  <a:srgbClr val="7030A0"/>
                </a:solidFill>
                <a:ea typeface="Arial" charset="0"/>
              </a:rPr>
              <a:t>1-20million potentially inundated. 10-20million in USA and 1-4million in Canada. </a:t>
            </a:r>
          </a:p>
        </p:txBody>
      </p:sp>
    </p:spTree>
    <p:extLst>
      <p:ext uri="{BB962C8B-B14F-4D97-AF65-F5344CB8AC3E}">
        <p14:creationId xmlns:p14="http://schemas.microsoft.com/office/powerpoint/2010/main" val="402209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394" y="-8566"/>
            <a:ext cx="4029906" cy="706728"/>
          </a:xfrm>
          <a:prstGeom prst="rect">
            <a:avLst/>
          </a:prstGeom>
        </p:spPr>
      </p:pic>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69816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Lesson 5: How do we manage oceans locally?</a:t>
            </a:r>
          </a:p>
          <a:p>
            <a:endParaRPr lang="en-GB" sz="1000" dirty="0"/>
          </a:p>
        </p:txBody>
      </p:sp>
      <p:sp>
        <p:nvSpPr>
          <p:cNvPr id="6" name="TextBox 5">
            <a:extLst>
              <a:ext uri="{FF2B5EF4-FFF2-40B4-BE49-F238E27FC236}">
                <a16:creationId xmlns:a16="http://schemas.microsoft.com/office/drawing/2014/main" id="{D931AD9E-8904-DB46-B074-78BF428CB02A}"/>
              </a:ext>
            </a:extLst>
          </p:cNvPr>
          <p:cNvSpPr txBox="1"/>
          <p:nvPr/>
        </p:nvSpPr>
        <p:spPr>
          <a:xfrm>
            <a:off x="495817" y="1099174"/>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20650" y="1274202"/>
            <a:ext cx="387350" cy="387350"/>
          </a:xfrm>
          <a:prstGeom prst="rect">
            <a:avLst/>
          </a:prstGeom>
        </p:spPr>
      </p:pic>
      <p:sp>
        <p:nvSpPr>
          <p:cNvPr id="9" name="TextBox 8">
            <a:extLst>
              <a:ext uri="{FF2B5EF4-FFF2-40B4-BE49-F238E27FC236}">
                <a16:creationId xmlns:a16="http://schemas.microsoft.com/office/drawing/2014/main" id="{7F714F51-9A3D-B245-979C-387E4E852B2F}"/>
              </a:ext>
            </a:extLst>
          </p:cNvPr>
          <p:cNvSpPr txBox="1"/>
          <p:nvPr/>
        </p:nvSpPr>
        <p:spPr>
          <a:xfrm>
            <a:off x="424091" y="1319181"/>
            <a:ext cx="3623318" cy="461665"/>
          </a:xfrm>
          <a:prstGeom prst="rect">
            <a:avLst/>
          </a:prstGeom>
          <a:noFill/>
        </p:spPr>
        <p:txBody>
          <a:bodyPr wrap="square" rtlCol="0">
            <a:spAutoFit/>
          </a:bodyPr>
          <a:lstStyle/>
          <a:p>
            <a:r>
              <a:rPr lang="en-US" sz="1200" dirty="0" smtClean="0"/>
              <a:t>North Sea </a:t>
            </a:r>
            <a:r>
              <a:rPr lang="en-US" sz="1200" dirty="0"/>
              <a:t>management- </a:t>
            </a:r>
            <a:r>
              <a:rPr lang="en-US" sz="1200" dirty="0">
                <a:hlinkClick r:id="rId4"/>
              </a:rPr>
              <a:t>https://</a:t>
            </a:r>
            <a:r>
              <a:rPr lang="en-US" sz="1200" dirty="0" smtClean="0">
                <a:hlinkClick r:id="rId4"/>
              </a:rPr>
              <a:t>bit.ly/34QgB23</a:t>
            </a:r>
            <a:r>
              <a:rPr lang="en-US" sz="1200" dirty="0" smtClean="0"/>
              <a:t> </a:t>
            </a:r>
            <a:endParaRPr lang="en-US" sz="1200" dirty="0" smtClean="0"/>
          </a:p>
          <a:p>
            <a:r>
              <a:rPr lang="en-US" sz="1200" dirty="0" smtClean="0"/>
              <a:t>St Lucia Local </a:t>
            </a:r>
            <a:r>
              <a:rPr lang="en-US" sz="1200" dirty="0"/>
              <a:t>Management- </a:t>
            </a:r>
            <a:r>
              <a:rPr lang="en-US" sz="1200" dirty="0">
                <a:hlinkClick r:id="rId5"/>
              </a:rPr>
              <a:t>https://</a:t>
            </a:r>
            <a:r>
              <a:rPr lang="en-US" sz="1200" dirty="0" smtClean="0">
                <a:hlinkClick r:id="rId5"/>
              </a:rPr>
              <a:t>bit.ly/360gD6y</a:t>
            </a:r>
            <a:r>
              <a:rPr lang="en-US" sz="1200" dirty="0" smtClean="0"/>
              <a:t> </a:t>
            </a:r>
            <a:endParaRPr lang="en-US" sz="1200" dirty="0"/>
          </a:p>
        </p:txBody>
      </p:sp>
      <p:sp>
        <p:nvSpPr>
          <p:cNvPr id="10" name="TextBox 9">
            <a:extLst>
              <a:ext uri="{FF2B5EF4-FFF2-40B4-BE49-F238E27FC236}">
                <a16:creationId xmlns:a16="http://schemas.microsoft.com/office/drawing/2014/main" id="{26E8E695-5321-8E4C-A8F7-0415F31126BF}"/>
              </a:ext>
            </a:extLst>
          </p:cNvPr>
          <p:cNvSpPr txBox="1"/>
          <p:nvPr/>
        </p:nvSpPr>
        <p:spPr>
          <a:xfrm>
            <a:off x="3564809" y="1047579"/>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6"/>
          <a:stretch>
            <a:fillRect/>
          </a:stretch>
        </p:blipFill>
        <p:spPr>
          <a:xfrm>
            <a:off x="3502299" y="1340344"/>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3851268" y="1323770"/>
            <a:ext cx="3292294" cy="461665"/>
          </a:xfrm>
          <a:prstGeom prst="rect">
            <a:avLst/>
          </a:prstGeom>
          <a:noFill/>
        </p:spPr>
        <p:txBody>
          <a:bodyPr wrap="square" rtlCol="0">
            <a:spAutoFit/>
          </a:bodyPr>
          <a:lstStyle/>
          <a:p>
            <a:r>
              <a:rPr lang="en-GB" sz="1200" dirty="0" smtClean="0"/>
              <a:t>(Optional)  North </a:t>
            </a:r>
            <a:r>
              <a:rPr lang="en-GB" sz="1200" dirty="0"/>
              <a:t>Sea Fishing- </a:t>
            </a:r>
            <a:r>
              <a:rPr lang="en-GB" sz="1200" dirty="0">
                <a:hlinkClick r:id="rId7"/>
              </a:rPr>
              <a:t>https://</a:t>
            </a:r>
            <a:r>
              <a:rPr lang="en-GB" sz="1200" dirty="0" smtClean="0">
                <a:hlinkClick r:id="rId7"/>
              </a:rPr>
              <a:t>bit.ly/35LzUJ2</a:t>
            </a:r>
            <a:r>
              <a:rPr lang="en-GB" sz="1200" dirty="0" smtClean="0"/>
              <a:t> </a:t>
            </a:r>
          </a:p>
        </p:txBody>
      </p:sp>
      <p:sp>
        <p:nvSpPr>
          <p:cNvPr id="17" name="Rectangle 16">
            <a:extLst>
              <a:ext uri="{FF2B5EF4-FFF2-40B4-BE49-F238E27FC236}">
                <a16:creationId xmlns:a16="http://schemas.microsoft.com/office/drawing/2014/main" id="{0AA5FD20-CB4A-4B49-AF00-79A511B4BF9B}"/>
              </a:ext>
            </a:extLst>
          </p:cNvPr>
          <p:cNvSpPr/>
          <p:nvPr/>
        </p:nvSpPr>
        <p:spPr>
          <a:xfrm>
            <a:off x="122024" y="1830836"/>
            <a:ext cx="6509587" cy="2711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6" name="TextBox 35">
            <a:extLst>
              <a:ext uri="{FF2B5EF4-FFF2-40B4-BE49-F238E27FC236}">
                <a16:creationId xmlns:a16="http://schemas.microsoft.com/office/drawing/2014/main" id="{D931AD9E-8904-DB46-B074-78BF428CB02A}"/>
              </a:ext>
            </a:extLst>
          </p:cNvPr>
          <p:cNvSpPr txBox="1"/>
          <p:nvPr/>
        </p:nvSpPr>
        <p:spPr>
          <a:xfrm>
            <a:off x="25400" y="706793"/>
            <a:ext cx="6832600" cy="461665"/>
          </a:xfrm>
          <a:prstGeom prst="rect">
            <a:avLst/>
          </a:prstGeom>
          <a:noFill/>
        </p:spPr>
        <p:txBody>
          <a:bodyPr wrap="square" rtlCol="0">
            <a:spAutoFit/>
          </a:bodyPr>
          <a:lstStyle/>
          <a:p>
            <a:r>
              <a:rPr lang="en-US" sz="1200" b="1" dirty="0" smtClean="0"/>
              <a:t>Instructions:  </a:t>
            </a:r>
            <a:r>
              <a:rPr lang="en-US" sz="1200" dirty="0" smtClean="0"/>
              <a:t>For each worksheet page, first follow the directions for learning (in black).  Second, answer the illustrating your knowledge questions (in dark blue).</a:t>
            </a:r>
            <a:endParaRPr lang="en-US" sz="1200" dirty="0"/>
          </a:p>
        </p:txBody>
      </p:sp>
      <p:sp>
        <p:nvSpPr>
          <p:cNvPr id="14" name="Rectangle 13"/>
          <p:cNvSpPr/>
          <p:nvPr/>
        </p:nvSpPr>
        <p:spPr>
          <a:xfrm>
            <a:off x="-22396" y="-45499"/>
            <a:ext cx="2654253" cy="461665"/>
          </a:xfrm>
          <a:prstGeom prst="rect">
            <a:avLst/>
          </a:prstGeom>
          <a:noFill/>
        </p:spPr>
        <p:txBody>
          <a:bodyPr wrap="none" lIns="91440" tIns="45720" rIns="91440" bIns="45720">
            <a:spAutoFit/>
          </a:bodyPr>
          <a:lstStyle/>
          <a:p>
            <a:pPr algn="ctr"/>
            <a:r>
              <a:rPr lang="en-US" sz="2400" dirty="0" smtClean="0">
                <a:ln w="0"/>
                <a:solidFill>
                  <a:schemeClr val="bg1"/>
                </a:solidFill>
                <a:effectLst>
                  <a:outerShdw blurRad="38100" dist="19050" dir="2700000" algn="tl" rotWithShape="0">
                    <a:schemeClr val="dk1">
                      <a:alpha val="40000"/>
                    </a:schemeClr>
                  </a:outerShdw>
                </a:effectLst>
              </a:rPr>
              <a:t>Oceans on the Edge</a:t>
            </a:r>
            <a:endParaRPr lang="en-US" sz="2400" b="0" cap="none" spc="0" dirty="0">
              <a:ln w="0"/>
              <a:solidFill>
                <a:schemeClr val="bg1"/>
              </a:solidFill>
              <a:effectLst>
                <a:outerShdw blurRad="38100" dist="19050" dir="2700000" algn="tl" rotWithShape="0">
                  <a:schemeClr val="dk1">
                    <a:alpha val="40000"/>
                  </a:schemeClr>
                </a:outerShdw>
              </a:effectLst>
            </a:endParaRPr>
          </a:p>
        </p:txBody>
      </p:sp>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508" y="1939261"/>
            <a:ext cx="3764792" cy="2225234"/>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F714F51-9A3D-B245-979C-387E4E852B2F}"/>
              </a:ext>
            </a:extLst>
          </p:cNvPr>
          <p:cNvSpPr txBox="1"/>
          <p:nvPr/>
        </p:nvSpPr>
        <p:spPr>
          <a:xfrm>
            <a:off x="4191275" y="1869072"/>
            <a:ext cx="2300361" cy="1200329"/>
          </a:xfrm>
          <a:prstGeom prst="rect">
            <a:avLst/>
          </a:prstGeom>
          <a:noFill/>
        </p:spPr>
        <p:txBody>
          <a:bodyPr wrap="square" rtlCol="0">
            <a:spAutoFit/>
          </a:bodyPr>
          <a:lstStyle/>
          <a:p>
            <a:r>
              <a:rPr lang="en-US" sz="900" dirty="0" smtClean="0"/>
              <a:t>Task 1-</a:t>
            </a:r>
          </a:p>
          <a:p>
            <a:r>
              <a:rPr lang="en-US" sz="900" dirty="0" smtClean="0"/>
              <a:t>Look at this graph. Write a BETA paragraph to describe what it shows. Remember, B- What are the numbers at the beginning, E- What are they by the end? T- What is the overall trend/ pattern (has it increased or decreased). Anomaly- is there anything that doesn’t fit the trend?</a:t>
            </a:r>
            <a:endParaRPr lang="en-US" sz="900" dirty="0"/>
          </a:p>
        </p:txBody>
      </p:sp>
      <p:sp>
        <p:nvSpPr>
          <p:cNvPr id="33" name="Rectangle 32">
            <a:extLst>
              <a:ext uri="{FF2B5EF4-FFF2-40B4-BE49-F238E27FC236}">
                <a16:creationId xmlns:a16="http://schemas.microsoft.com/office/drawing/2014/main" id="{0AA5FD20-CB4A-4B49-AF00-79A511B4BF9B}"/>
              </a:ext>
            </a:extLst>
          </p:cNvPr>
          <p:cNvSpPr/>
          <p:nvPr/>
        </p:nvSpPr>
        <p:spPr>
          <a:xfrm>
            <a:off x="122024" y="4623302"/>
            <a:ext cx="6509587" cy="252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2" name="Rectangle 1"/>
          <p:cNvSpPr/>
          <p:nvPr/>
        </p:nvSpPr>
        <p:spPr>
          <a:xfrm>
            <a:off x="135809" y="4623301"/>
            <a:ext cx="6495802" cy="954107"/>
          </a:xfrm>
          <a:prstGeom prst="rect">
            <a:avLst/>
          </a:prstGeom>
        </p:spPr>
        <p:txBody>
          <a:bodyPr wrap="square">
            <a:spAutoFit/>
          </a:bodyPr>
          <a:lstStyle/>
          <a:p>
            <a:pPr>
              <a:defRPr/>
            </a:pPr>
            <a:r>
              <a:rPr lang="en-GB" sz="1400" dirty="0" smtClean="0"/>
              <a:t>	Task 2- Use the ‘North Sea Management‘ information </a:t>
            </a:r>
            <a:r>
              <a:rPr lang="en-GB" sz="1400" dirty="0" smtClean="0"/>
              <a:t>to  </a:t>
            </a:r>
            <a:r>
              <a:rPr lang="en-GB" sz="1400" dirty="0"/>
              <a:t>produce a spider diagram to show what would need to be in a </a:t>
            </a:r>
            <a:r>
              <a:rPr lang="en-GB" sz="1400" b="1" dirty="0"/>
              <a:t>whole ecosystem approach</a:t>
            </a:r>
            <a:r>
              <a:rPr lang="en-GB" sz="1400" dirty="0"/>
              <a:t> to managing the North Sea.</a:t>
            </a:r>
          </a:p>
          <a:p>
            <a:pPr>
              <a:defRPr/>
            </a:pPr>
            <a:r>
              <a:rPr lang="en-GB" sz="1400" b="1" i="1" dirty="0"/>
              <a:t>Challenge: Explain how global warming could impact cod stocks.</a:t>
            </a:r>
          </a:p>
        </p:txBody>
      </p:sp>
      <p:sp>
        <p:nvSpPr>
          <p:cNvPr id="46" name="TextBox 3"/>
          <p:cNvSpPr txBox="1">
            <a:spLocks noChangeArrowheads="1"/>
          </p:cNvSpPr>
          <p:nvPr/>
        </p:nvSpPr>
        <p:spPr bwMode="auto">
          <a:xfrm>
            <a:off x="2905423" y="5946388"/>
            <a:ext cx="9427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100" dirty="0">
                <a:latin typeface="Arial" panose="020B0604020202020204" pitchFamily="34" charset="0"/>
              </a:rPr>
              <a:t>Managing </a:t>
            </a:r>
          </a:p>
          <a:p>
            <a:pPr eaLnBrk="1" hangingPunct="1">
              <a:spcBef>
                <a:spcPct val="0"/>
              </a:spcBef>
              <a:buFontTx/>
              <a:buNone/>
            </a:pPr>
            <a:r>
              <a:rPr lang="en-GB" altLang="en-US" sz="1100" dirty="0">
                <a:latin typeface="Arial" panose="020B0604020202020204" pitchFamily="34" charset="0"/>
              </a:rPr>
              <a:t>North Sea</a:t>
            </a:r>
          </a:p>
          <a:p>
            <a:pPr eaLnBrk="1" hangingPunct="1">
              <a:spcBef>
                <a:spcPct val="0"/>
              </a:spcBef>
              <a:buFontTx/>
              <a:buNone/>
            </a:pPr>
            <a:r>
              <a:rPr lang="en-GB" altLang="en-US" sz="1100" dirty="0">
                <a:latin typeface="Arial" panose="020B0604020202020204" pitchFamily="34" charset="0"/>
              </a:rPr>
              <a:t>Fisheries</a:t>
            </a:r>
          </a:p>
        </p:txBody>
      </p:sp>
      <p:sp>
        <p:nvSpPr>
          <p:cNvPr id="48" name="Rounded Rectangle 47"/>
          <p:cNvSpPr/>
          <p:nvPr/>
        </p:nvSpPr>
        <p:spPr>
          <a:xfrm>
            <a:off x="2848812" y="5852596"/>
            <a:ext cx="893274" cy="80566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000"/>
          </a:p>
        </p:txBody>
      </p:sp>
      <p:sp>
        <p:nvSpPr>
          <p:cNvPr id="11" name="Rectangle 10"/>
          <p:cNvSpPr/>
          <p:nvPr/>
        </p:nvSpPr>
        <p:spPr>
          <a:xfrm>
            <a:off x="174780" y="7213514"/>
            <a:ext cx="6456831" cy="2677656"/>
          </a:xfrm>
          <a:prstGeom prst="rect">
            <a:avLst/>
          </a:prstGeom>
          <a:ln>
            <a:solidFill>
              <a:schemeClr val="tx1"/>
            </a:solidFill>
          </a:ln>
        </p:spPr>
        <p:txBody>
          <a:bodyPr wrap="square">
            <a:spAutoFit/>
          </a:bodyPr>
          <a:lstStyle/>
          <a:p>
            <a:pPr>
              <a:defRPr/>
            </a:pPr>
            <a:r>
              <a:rPr lang="en-GB" sz="1050" b="1" dirty="0" smtClean="0">
                <a:latin typeface="Arial" charset="0"/>
                <a:cs typeface="Arial" charset="0"/>
              </a:rPr>
              <a:t>	Task 3- Use the ‘St Lucia Local Management’ information to answer the following questions.</a:t>
            </a:r>
          </a:p>
          <a:p>
            <a:pPr marL="514350" indent="-514350">
              <a:buFont typeface="+mj-lt"/>
              <a:buAutoNum type="arabicPeriod"/>
              <a:defRPr/>
            </a:pPr>
            <a:r>
              <a:rPr lang="en-GB" sz="1050" dirty="0" smtClean="0">
                <a:latin typeface="Arial" charset="0"/>
                <a:cs typeface="Arial" charset="0"/>
              </a:rPr>
              <a:t>Which </a:t>
            </a:r>
            <a:r>
              <a:rPr lang="en-GB" sz="1050" dirty="0">
                <a:latin typeface="Arial" charset="0"/>
                <a:cs typeface="Arial" charset="0"/>
              </a:rPr>
              <a:t>people were involved in developing the SMMA</a:t>
            </a:r>
            <a:r>
              <a:rPr lang="en-GB" sz="1050" dirty="0" smtClean="0">
                <a:latin typeface="Arial" charset="0"/>
                <a:cs typeface="Arial" charset="0"/>
              </a:rPr>
              <a:t>?</a:t>
            </a:r>
          </a:p>
          <a:p>
            <a:pPr marL="514350" indent="-514350">
              <a:buFont typeface="+mj-lt"/>
              <a:buAutoNum type="arabicPeriod"/>
              <a:defRPr/>
            </a:pPr>
            <a:endParaRPr lang="en-GB" sz="1050" dirty="0" smtClean="0">
              <a:latin typeface="Arial" charset="0"/>
              <a:cs typeface="Arial" charset="0"/>
            </a:endParaRPr>
          </a:p>
          <a:p>
            <a:pPr marL="514350" indent="-514350">
              <a:buFont typeface="+mj-lt"/>
              <a:buAutoNum type="arabicPeriod"/>
              <a:defRPr/>
            </a:pPr>
            <a:endParaRPr lang="en-GB" sz="1050" dirty="0">
              <a:latin typeface="Arial" charset="0"/>
              <a:cs typeface="Arial" charset="0"/>
            </a:endParaRPr>
          </a:p>
          <a:p>
            <a:pPr marL="514350" indent="-514350">
              <a:buFont typeface="+mj-lt"/>
              <a:buAutoNum type="arabicPeriod"/>
              <a:defRPr/>
            </a:pPr>
            <a:r>
              <a:rPr lang="en-GB" sz="1050" dirty="0">
                <a:latin typeface="Arial" charset="0"/>
                <a:cs typeface="Arial" charset="0"/>
              </a:rPr>
              <a:t>Why do you think it is important to involve all these people</a:t>
            </a:r>
            <a:r>
              <a:rPr lang="en-GB" sz="1050" dirty="0" smtClean="0">
                <a:latin typeface="Arial" charset="0"/>
                <a:cs typeface="Arial" charset="0"/>
              </a:rPr>
              <a:t>?</a:t>
            </a:r>
          </a:p>
          <a:p>
            <a:pPr marL="514350" indent="-514350">
              <a:buFont typeface="+mj-lt"/>
              <a:buAutoNum type="arabicPeriod"/>
              <a:defRPr/>
            </a:pPr>
            <a:endParaRPr lang="en-GB" sz="1050" dirty="0">
              <a:latin typeface="Arial" charset="0"/>
              <a:cs typeface="Arial" charset="0"/>
            </a:endParaRPr>
          </a:p>
          <a:p>
            <a:pPr marL="514350" indent="-514350">
              <a:buFont typeface="+mj-lt"/>
              <a:buAutoNum type="arabicPeriod"/>
              <a:defRPr/>
            </a:pPr>
            <a:endParaRPr lang="en-GB" sz="1050" dirty="0" smtClean="0">
              <a:latin typeface="Arial" charset="0"/>
              <a:cs typeface="Arial" charset="0"/>
            </a:endParaRPr>
          </a:p>
          <a:p>
            <a:pPr marL="514350" indent="-514350">
              <a:buFont typeface="+mj-lt"/>
              <a:buAutoNum type="arabicPeriod"/>
              <a:defRPr/>
            </a:pPr>
            <a:r>
              <a:rPr lang="en-GB" sz="1050" dirty="0" smtClean="0">
                <a:latin typeface="Arial" charset="0"/>
                <a:cs typeface="Arial" charset="0"/>
              </a:rPr>
              <a:t>What </a:t>
            </a:r>
            <a:r>
              <a:rPr lang="en-GB" sz="1050" dirty="0">
                <a:latin typeface="Arial" charset="0"/>
                <a:cs typeface="Arial" charset="0"/>
              </a:rPr>
              <a:t>different zones did the SMMA set up, and why do you think they are useful</a:t>
            </a:r>
            <a:r>
              <a:rPr lang="en-GB" sz="1050" dirty="0" smtClean="0">
                <a:latin typeface="Arial" charset="0"/>
                <a:cs typeface="Arial" charset="0"/>
              </a:rPr>
              <a:t>?</a:t>
            </a:r>
          </a:p>
          <a:p>
            <a:pPr marL="514350" indent="-514350">
              <a:buFont typeface="+mj-lt"/>
              <a:buAutoNum type="arabicPeriod"/>
              <a:defRPr/>
            </a:pPr>
            <a:endParaRPr lang="en-GB" sz="1050" dirty="0">
              <a:latin typeface="Arial" charset="0"/>
              <a:cs typeface="Arial" charset="0"/>
            </a:endParaRPr>
          </a:p>
          <a:p>
            <a:pPr marL="514350" indent="-514350">
              <a:buFont typeface="+mj-lt"/>
              <a:buAutoNum type="arabicPeriod"/>
              <a:defRPr/>
            </a:pPr>
            <a:endParaRPr lang="en-GB" sz="1050" dirty="0" smtClean="0">
              <a:latin typeface="Arial" charset="0"/>
              <a:cs typeface="Arial" charset="0"/>
            </a:endParaRPr>
          </a:p>
          <a:p>
            <a:pPr marL="514350" indent="-514350">
              <a:buFont typeface="+mj-lt"/>
              <a:buAutoNum type="arabicPeriod"/>
              <a:defRPr/>
            </a:pPr>
            <a:r>
              <a:rPr lang="en-GB" sz="1050" dirty="0" smtClean="0">
                <a:latin typeface="Arial" charset="0"/>
                <a:cs typeface="Arial" charset="0"/>
              </a:rPr>
              <a:t>What </a:t>
            </a:r>
            <a:r>
              <a:rPr lang="en-GB" sz="1050" dirty="0">
                <a:latin typeface="Arial" charset="0"/>
                <a:cs typeface="Arial" charset="0"/>
              </a:rPr>
              <a:t>problems and successes has the SMMA had</a:t>
            </a:r>
            <a:r>
              <a:rPr lang="en-GB" sz="1050" dirty="0" smtClean="0">
                <a:latin typeface="Arial" charset="0"/>
                <a:cs typeface="Arial" charset="0"/>
              </a:rPr>
              <a:t>?</a:t>
            </a:r>
          </a:p>
          <a:p>
            <a:pPr marL="514350" indent="-514350">
              <a:buFont typeface="+mj-lt"/>
              <a:buAutoNum type="arabicPeriod"/>
              <a:defRPr/>
            </a:pPr>
            <a:endParaRPr lang="en-GB" sz="1050" dirty="0">
              <a:latin typeface="Arial" charset="0"/>
              <a:cs typeface="Arial" charset="0"/>
            </a:endParaRPr>
          </a:p>
          <a:p>
            <a:pPr>
              <a:defRPr/>
            </a:pPr>
            <a:endParaRPr lang="en-GB" sz="1050" dirty="0" smtClean="0">
              <a:latin typeface="Arial" charset="0"/>
              <a:cs typeface="Arial" charset="0"/>
            </a:endParaRPr>
          </a:p>
          <a:p>
            <a:pPr>
              <a:defRPr/>
            </a:pPr>
            <a:r>
              <a:rPr lang="en-GB" sz="1050" dirty="0" smtClean="0">
                <a:latin typeface="Arial" charset="0"/>
                <a:cs typeface="Arial" charset="0"/>
              </a:rPr>
              <a:t>Challenge</a:t>
            </a:r>
            <a:r>
              <a:rPr lang="en-GB" sz="1050" dirty="0">
                <a:latin typeface="Arial" charset="0"/>
                <a:cs typeface="Arial" charset="0"/>
              </a:rPr>
              <a:t>: What would you change about the scheme to improve it. Why? </a:t>
            </a:r>
            <a:r>
              <a:rPr lang="en-GB" sz="1050" i="1" dirty="0">
                <a:latin typeface="Arial" charset="0"/>
                <a:cs typeface="Arial" charset="0"/>
              </a:rPr>
              <a:t>Look at the ‘why was protection needed’ section.</a:t>
            </a:r>
            <a:endParaRPr lang="en-GB" sz="1050" dirty="0">
              <a:latin typeface="Arial" charset="0"/>
              <a:cs typeface="Arial" charset="0"/>
            </a:endParaRPr>
          </a:p>
        </p:txBody>
      </p:sp>
      <p:pic>
        <p:nvPicPr>
          <p:cNvPr id="49" name="Picture 48"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201981" y="4542172"/>
            <a:ext cx="387350" cy="387350"/>
          </a:xfrm>
          <a:prstGeom prst="rect">
            <a:avLst/>
          </a:prstGeom>
        </p:spPr>
      </p:pic>
      <p:pic>
        <p:nvPicPr>
          <p:cNvPr id="50" name="Picture 49"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230416" y="7213513"/>
            <a:ext cx="210185" cy="210185"/>
          </a:xfrm>
          <a:prstGeom prst="rect">
            <a:avLst/>
          </a:prstGeom>
        </p:spPr>
      </p:pic>
    </p:spTree>
    <p:extLst>
      <p:ext uri="{BB962C8B-B14F-4D97-AF65-F5344CB8AC3E}">
        <p14:creationId xmlns:p14="http://schemas.microsoft.com/office/powerpoint/2010/main" val="4103566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394" y="-8566"/>
            <a:ext cx="4029906" cy="706728"/>
          </a:xfrm>
          <a:prstGeom prst="rect">
            <a:avLst/>
          </a:prstGeom>
        </p:spPr>
      </p:pic>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69816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Lesson </a:t>
            </a:r>
            <a:r>
              <a:rPr lang="en-GB" dirty="0" smtClean="0"/>
              <a:t>6: </a:t>
            </a:r>
            <a:r>
              <a:rPr lang="en-GB" dirty="0"/>
              <a:t>How do we manage oceans </a:t>
            </a:r>
            <a:r>
              <a:rPr lang="en-GB" dirty="0" smtClean="0"/>
              <a:t>globally</a:t>
            </a:r>
            <a:endParaRPr lang="en-GB" dirty="0"/>
          </a:p>
          <a:p>
            <a:endParaRPr lang="en-GB" sz="1000" dirty="0"/>
          </a:p>
        </p:txBody>
      </p:sp>
      <p:sp>
        <p:nvSpPr>
          <p:cNvPr id="6" name="TextBox 5">
            <a:extLst>
              <a:ext uri="{FF2B5EF4-FFF2-40B4-BE49-F238E27FC236}">
                <a16:creationId xmlns:a16="http://schemas.microsoft.com/office/drawing/2014/main" id="{D931AD9E-8904-DB46-B074-78BF428CB02A}"/>
              </a:ext>
            </a:extLst>
          </p:cNvPr>
          <p:cNvSpPr txBox="1"/>
          <p:nvPr/>
        </p:nvSpPr>
        <p:spPr>
          <a:xfrm>
            <a:off x="495817" y="1099174"/>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20650" y="1274202"/>
            <a:ext cx="387350" cy="387350"/>
          </a:xfrm>
          <a:prstGeom prst="rect">
            <a:avLst/>
          </a:prstGeom>
        </p:spPr>
      </p:pic>
      <p:sp>
        <p:nvSpPr>
          <p:cNvPr id="9" name="TextBox 8">
            <a:extLst>
              <a:ext uri="{FF2B5EF4-FFF2-40B4-BE49-F238E27FC236}">
                <a16:creationId xmlns:a16="http://schemas.microsoft.com/office/drawing/2014/main" id="{7F714F51-9A3D-B245-979C-387E4E852B2F}"/>
              </a:ext>
            </a:extLst>
          </p:cNvPr>
          <p:cNvSpPr txBox="1"/>
          <p:nvPr/>
        </p:nvSpPr>
        <p:spPr>
          <a:xfrm>
            <a:off x="424091" y="1319181"/>
            <a:ext cx="3140718" cy="461665"/>
          </a:xfrm>
          <a:prstGeom prst="rect">
            <a:avLst/>
          </a:prstGeom>
          <a:noFill/>
        </p:spPr>
        <p:txBody>
          <a:bodyPr wrap="square" rtlCol="0">
            <a:spAutoFit/>
          </a:bodyPr>
          <a:lstStyle/>
          <a:p>
            <a:r>
              <a:rPr lang="en-US" sz="1200" dirty="0" smtClean="0"/>
              <a:t>Great </a:t>
            </a:r>
            <a:r>
              <a:rPr lang="en-US" sz="1200" dirty="0"/>
              <a:t>pacific garbage patch- </a:t>
            </a:r>
            <a:r>
              <a:rPr lang="en-US" sz="1200" dirty="0">
                <a:hlinkClick r:id="rId4"/>
              </a:rPr>
              <a:t>https://</a:t>
            </a:r>
            <a:r>
              <a:rPr lang="en-US" sz="1200" dirty="0" smtClean="0">
                <a:hlinkClick r:id="rId4"/>
              </a:rPr>
              <a:t>bit.ly/366h4g3</a:t>
            </a:r>
            <a:r>
              <a:rPr lang="en-US" sz="1200" dirty="0" smtClean="0"/>
              <a:t> </a:t>
            </a:r>
            <a:endParaRPr lang="en-US" sz="1200" dirty="0"/>
          </a:p>
        </p:txBody>
      </p:sp>
      <p:sp>
        <p:nvSpPr>
          <p:cNvPr id="10" name="TextBox 9">
            <a:extLst>
              <a:ext uri="{FF2B5EF4-FFF2-40B4-BE49-F238E27FC236}">
                <a16:creationId xmlns:a16="http://schemas.microsoft.com/office/drawing/2014/main" id="{26E8E695-5321-8E4C-A8F7-0415F31126BF}"/>
              </a:ext>
            </a:extLst>
          </p:cNvPr>
          <p:cNvSpPr txBox="1"/>
          <p:nvPr/>
        </p:nvSpPr>
        <p:spPr>
          <a:xfrm>
            <a:off x="3564809" y="1047579"/>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5"/>
          <a:stretch>
            <a:fillRect/>
          </a:stretch>
        </p:blipFill>
        <p:spPr>
          <a:xfrm>
            <a:off x="3502299" y="1340344"/>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3851268" y="1323770"/>
            <a:ext cx="3292294" cy="461665"/>
          </a:xfrm>
          <a:prstGeom prst="rect">
            <a:avLst/>
          </a:prstGeom>
          <a:noFill/>
        </p:spPr>
        <p:txBody>
          <a:bodyPr wrap="square" rtlCol="0">
            <a:spAutoFit/>
          </a:bodyPr>
          <a:lstStyle/>
          <a:p>
            <a:r>
              <a:rPr lang="en-GB" sz="1200" dirty="0" smtClean="0"/>
              <a:t>The Ocean Clean-up- </a:t>
            </a:r>
            <a:r>
              <a:rPr lang="en-GB" sz="1200" dirty="0">
                <a:hlinkClick r:id="rId6"/>
              </a:rPr>
              <a:t>https://</a:t>
            </a:r>
            <a:r>
              <a:rPr lang="en-GB" sz="1200" dirty="0" smtClean="0">
                <a:hlinkClick r:id="rId6"/>
              </a:rPr>
              <a:t>bit.ly/2GfMnvT</a:t>
            </a:r>
            <a:endParaRPr lang="en-GB" sz="1200" dirty="0" smtClean="0"/>
          </a:p>
          <a:p>
            <a:r>
              <a:rPr lang="en-GB" sz="1200" dirty="0" smtClean="0"/>
              <a:t>Protecting </a:t>
            </a:r>
            <a:r>
              <a:rPr lang="en-GB" sz="1200" dirty="0"/>
              <a:t>our oceans- </a:t>
            </a:r>
            <a:r>
              <a:rPr lang="en-GB" sz="1200" dirty="0">
                <a:hlinkClick r:id="rId7"/>
              </a:rPr>
              <a:t>https://</a:t>
            </a:r>
            <a:r>
              <a:rPr lang="en-GB" sz="1200" dirty="0" smtClean="0">
                <a:hlinkClick r:id="rId7"/>
              </a:rPr>
              <a:t>bit.ly/3oH4kVr</a:t>
            </a:r>
            <a:r>
              <a:rPr lang="en-GB" sz="1200" dirty="0" smtClean="0"/>
              <a:t>  </a:t>
            </a:r>
          </a:p>
        </p:txBody>
      </p:sp>
      <p:sp>
        <p:nvSpPr>
          <p:cNvPr id="17" name="Rectangle 16">
            <a:extLst>
              <a:ext uri="{FF2B5EF4-FFF2-40B4-BE49-F238E27FC236}">
                <a16:creationId xmlns:a16="http://schemas.microsoft.com/office/drawing/2014/main" id="{0AA5FD20-CB4A-4B49-AF00-79A511B4BF9B}"/>
              </a:ext>
            </a:extLst>
          </p:cNvPr>
          <p:cNvSpPr/>
          <p:nvPr/>
        </p:nvSpPr>
        <p:spPr>
          <a:xfrm>
            <a:off x="122024" y="1830836"/>
            <a:ext cx="6509587" cy="2711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6" name="TextBox 35">
            <a:extLst>
              <a:ext uri="{FF2B5EF4-FFF2-40B4-BE49-F238E27FC236}">
                <a16:creationId xmlns:a16="http://schemas.microsoft.com/office/drawing/2014/main" id="{D931AD9E-8904-DB46-B074-78BF428CB02A}"/>
              </a:ext>
            </a:extLst>
          </p:cNvPr>
          <p:cNvSpPr txBox="1"/>
          <p:nvPr/>
        </p:nvSpPr>
        <p:spPr>
          <a:xfrm>
            <a:off x="25400" y="706793"/>
            <a:ext cx="6832600" cy="461665"/>
          </a:xfrm>
          <a:prstGeom prst="rect">
            <a:avLst/>
          </a:prstGeom>
          <a:noFill/>
        </p:spPr>
        <p:txBody>
          <a:bodyPr wrap="square" rtlCol="0">
            <a:spAutoFit/>
          </a:bodyPr>
          <a:lstStyle/>
          <a:p>
            <a:r>
              <a:rPr lang="en-US" sz="1200" b="1" dirty="0" smtClean="0"/>
              <a:t>Instructions:  </a:t>
            </a:r>
            <a:r>
              <a:rPr lang="en-US" sz="1200" dirty="0" smtClean="0"/>
              <a:t>For each worksheet page, first follow the directions for learning (in black).  Second, answer the illustrating your knowledge questions (in dark blue).</a:t>
            </a:r>
            <a:endParaRPr lang="en-US" sz="1200" dirty="0"/>
          </a:p>
        </p:txBody>
      </p:sp>
      <p:sp>
        <p:nvSpPr>
          <p:cNvPr id="14" name="Rectangle 13"/>
          <p:cNvSpPr/>
          <p:nvPr/>
        </p:nvSpPr>
        <p:spPr>
          <a:xfrm>
            <a:off x="-22396" y="-45499"/>
            <a:ext cx="2654253" cy="461665"/>
          </a:xfrm>
          <a:prstGeom prst="rect">
            <a:avLst/>
          </a:prstGeom>
          <a:noFill/>
        </p:spPr>
        <p:txBody>
          <a:bodyPr wrap="none" lIns="91440" tIns="45720" rIns="91440" bIns="45720">
            <a:spAutoFit/>
          </a:bodyPr>
          <a:lstStyle/>
          <a:p>
            <a:pPr algn="ctr"/>
            <a:r>
              <a:rPr lang="en-US" sz="2400" dirty="0" smtClean="0">
                <a:ln w="0"/>
                <a:solidFill>
                  <a:schemeClr val="bg1"/>
                </a:solidFill>
                <a:effectLst>
                  <a:outerShdw blurRad="38100" dist="19050" dir="2700000" algn="tl" rotWithShape="0">
                    <a:schemeClr val="dk1">
                      <a:alpha val="40000"/>
                    </a:schemeClr>
                  </a:outerShdw>
                </a:effectLst>
              </a:rPr>
              <a:t>Oceans on the Edge</a:t>
            </a:r>
            <a:endParaRPr lang="en-US" sz="2400" b="0" cap="none" spc="0" dirty="0">
              <a:ln w="0"/>
              <a:solidFill>
                <a:schemeClr val="bg1"/>
              </a:solidFill>
              <a:effectLst>
                <a:outerShdw blurRad="38100" dist="19050" dir="2700000" algn="tl" rotWithShape="0">
                  <a:schemeClr val="dk1">
                    <a:alpha val="40000"/>
                  </a:schemeClr>
                </a:outerShdw>
              </a:effectLst>
            </a:endParaRPr>
          </a:p>
        </p:txBody>
      </p:sp>
      <p:sp>
        <p:nvSpPr>
          <p:cNvPr id="27" name="TextBox 26">
            <a:extLst>
              <a:ext uri="{FF2B5EF4-FFF2-40B4-BE49-F238E27FC236}">
                <a16:creationId xmlns:a16="http://schemas.microsoft.com/office/drawing/2014/main" id="{7F714F51-9A3D-B245-979C-387E4E852B2F}"/>
              </a:ext>
            </a:extLst>
          </p:cNvPr>
          <p:cNvSpPr txBox="1"/>
          <p:nvPr/>
        </p:nvSpPr>
        <p:spPr>
          <a:xfrm>
            <a:off x="201981" y="1869072"/>
            <a:ext cx="6289655" cy="2723823"/>
          </a:xfrm>
          <a:prstGeom prst="rect">
            <a:avLst/>
          </a:prstGeom>
          <a:noFill/>
        </p:spPr>
        <p:txBody>
          <a:bodyPr wrap="square" rtlCol="0">
            <a:spAutoFit/>
          </a:bodyPr>
          <a:lstStyle/>
          <a:p>
            <a:r>
              <a:rPr lang="en-US" sz="900" dirty="0" smtClean="0"/>
              <a:t>	Task 1- Read the information about the Great Pacific Garbage Patch.</a:t>
            </a:r>
          </a:p>
          <a:p>
            <a:r>
              <a:rPr lang="en-US" sz="900" dirty="0" smtClean="0"/>
              <a:t>	Use it to answer these questions.</a:t>
            </a:r>
          </a:p>
          <a:p>
            <a:endParaRPr lang="en-US" sz="900" dirty="0"/>
          </a:p>
          <a:p>
            <a:r>
              <a:rPr lang="en-US" sz="900" dirty="0" smtClean="0"/>
              <a:t>What is it?</a:t>
            </a:r>
          </a:p>
          <a:p>
            <a:endParaRPr lang="en-US" sz="900" dirty="0"/>
          </a:p>
          <a:p>
            <a:endParaRPr lang="en-US" sz="900" dirty="0" smtClean="0"/>
          </a:p>
          <a:p>
            <a:endParaRPr lang="en-US" sz="900" dirty="0"/>
          </a:p>
          <a:p>
            <a:r>
              <a:rPr lang="en-US" sz="900" dirty="0" smtClean="0"/>
              <a:t>How is it formed? </a:t>
            </a:r>
          </a:p>
          <a:p>
            <a:endParaRPr lang="en-US" sz="900" dirty="0"/>
          </a:p>
          <a:p>
            <a:endParaRPr lang="en-US" sz="900" dirty="0" smtClean="0"/>
          </a:p>
          <a:p>
            <a:endParaRPr lang="en-US" sz="900" dirty="0"/>
          </a:p>
          <a:p>
            <a:r>
              <a:rPr lang="en-US" sz="900" dirty="0" smtClean="0"/>
              <a:t>What types of waste are in it?</a:t>
            </a:r>
          </a:p>
          <a:p>
            <a:endParaRPr lang="en-US" sz="900" dirty="0"/>
          </a:p>
          <a:p>
            <a:endParaRPr lang="en-US" sz="900" dirty="0" smtClean="0"/>
          </a:p>
          <a:p>
            <a:endParaRPr lang="en-US" sz="900" dirty="0"/>
          </a:p>
          <a:p>
            <a:r>
              <a:rPr lang="en-US" sz="900" dirty="0" smtClean="0"/>
              <a:t>Why is it dangerous to marine mammals and other parts of the food chain?</a:t>
            </a:r>
          </a:p>
          <a:p>
            <a:endParaRPr lang="en-US" sz="900" dirty="0"/>
          </a:p>
          <a:p>
            <a:endParaRPr lang="en-US" sz="900" dirty="0" smtClean="0"/>
          </a:p>
          <a:p>
            <a:endParaRPr lang="en-US" sz="900" dirty="0"/>
          </a:p>
        </p:txBody>
      </p:sp>
      <p:sp>
        <p:nvSpPr>
          <p:cNvPr id="33" name="Rectangle 32">
            <a:extLst>
              <a:ext uri="{FF2B5EF4-FFF2-40B4-BE49-F238E27FC236}">
                <a16:creationId xmlns:a16="http://schemas.microsoft.com/office/drawing/2014/main" id="{0AA5FD20-CB4A-4B49-AF00-79A511B4BF9B}"/>
              </a:ext>
            </a:extLst>
          </p:cNvPr>
          <p:cNvSpPr/>
          <p:nvPr/>
        </p:nvSpPr>
        <p:spPr>
          <a:xfrm>
            <a:off x="122024" y="4623302"/>
            <a:ext cx="6509587" cy="252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2" name="Rectangle 1"/>
          <p:cNvSpPr/>
          <p:nvPr/>
        </p:nvSpPr>
        <p:spPr>
          <a:xfrm>
            <a:off x="135809" y="4623301"/>
            <a:ext cx="6495802" cy="738664"/>
          </a:xfrm>
          <a:prstGeom prst="rect">
            <a:avLst/>
          </a:prstGeom>
        </p:spPr>
        <p:txBody>
          <a:bodyPr wrap="square">
            <a:spAutoFit/>
          </a:bodyPr>
          <a:lstStyle/>
          <a:p>
            <a:pPr>
              <a:defRPr/>
            </a:pPr>
            <a:r>
              <a:rPr lang="en-GB" sz="1400" dirty="0" smtClean="0"/>
              <a:t>	</a:t>
            </a:r>
          </a:p>
          <a:p>
            <a:pPr>
              <a:defRPr/>
            </a:pPr>
            <a:r>
              <a:rPr lang="en-GB" sz="1400" dirty="0"/>
              <a:t>	</a:t>
            </a:r>
            <a:r>
              <a:rPr lang="en-GB" sz="1400" dirty="0" smtClean="0"/>
              <a:t>Task 2- Use the video about the ‘Ocean clean up’ to make a spider diagram summarising one of solving this problem. </a:t>
            </a:r>
            <a:endParaRPr lang="en-GB" sz="1400" b="1" i="1" dirty="0"/>
          </a:p>
        </p:txBody>
      </p:sp>
      <p:sp>
        <p:nvSpPr>
          <p:cNvPr id="46" name="TextBox 3"/>
          <p:cNvSpPr txBox="1">
            <a:spLocks noChangeArrowheads="1"/>
          </p:cNvSpPr>
          <p:nvPr/>
        </p:nvSpPr>
        <p:spPr bwMode="auto">
          <a:xfrm>
            <a:off x="2905423" y="5946388"/>
            <a:ext cx="9427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100" dirty="0" smtClean="0">
                <a:latin typeface="Arial" panose="020B0604020202020204" pitchFamily="34" charset="0"/>
              </a:rPr>
              <a:t>The Ocean </a:t>
            </a:r>
            <a:r>
              <a:rPr lang="en-GB" altLang="en-US" sz="1100" dirty="0" err="1" smtClean="0">
                <a:latin typeface="Arial" panose="020B0604020202020204" pitchFamily="34" charset="0"/>
              </a:rPr>
              <a:t>Cleanup</a:t>
            </a:r>
            <a:endParaRPr lang="en-GB" altLang="en-US" sz="1100" dirty="0">
              <a:latin typeface="Arial" panose="020B0604020202020204" pitchFamily="34" charset="0"/>
            </a:endParaRPr>
          </a:p>
        </p:txBody>
      </p:sp>
      <p:sp>
        <p:nvSpPr>
          <p:cNvPr id="48" name="Rounded Rectangle 47"/>
          <p:cNvSpPr/>
          <p:nvPr/>
        </p:nvSpPr>
        <p:spPr>
          <a:xfrm>
            <a:off x="2848812" y="5852596"/>
            <a:ext cx="893274" cy="80566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000"/>
          </a:p>
        </p:txBody>
      </p:sp>
      <p:sp>
        <p:nvSpPr>
          <p:cNvPr id="11" name="Rectangle 10"/>
          <p:cNvSpPr/>
          <p:nvPr/>
        </p:nvSpPr>
        <p:spPr>
          <a:xfrm>
            <a:off x="174780" y="7213514"/>
            <a:ext cx="6456831" cy="2677656"/>
          </a:xfrm>
          <a:prstGeom prst="rect">
            <a:avLst/>
          </a:prstGeom>
          <a:ln>
            <a:solidFill>
              <a:schemeClr val="tx1"/>
            </a:solidFill>
          </a:ln>
        </p:spPr>
        <p:txBody>
          <a:bodyPr wrap="square">
            <a:spAutoFit/>
          </a:bodyPr>
          <a:lstStyle/>
          <a:p>
            <a:pPr>
              <a:defRPr/>
            </a:pPr>
            <a:r>
              <a:rPr lang="en-GB" sz="1050" dirty="0" smtClean="0">
                <a:latin typeface="Arial" charset="0"/>
                <a:cs typeface="Arial" charset="0"/>
              </a:rPr>
              <a:t>	Watch the video by David Attenborough about ‘Protecting our Oceans’. </a:t>
            </a:r>
          </a:p>
          <a:p>
            <a:pPr>
              <a:defRPr/>
            </a:pPr>
            <a:endParaRPr lang="en-GB" sz="1050" dirty="0">
              <a:latin typeface="Arial" charset="0"/>
              <a:cs typeface="Arial" charset="0"/>
            </a:endParaRPr>
          </a:p>
          <a:p>
            <a:pPr>
              <a:defRPr/>
            </a:pPr>
            <a:r>
              <a:rPr lang="en-GB" sz="1050" dirty="0" smtClean="0">
                <a:latin typeface="Arial" charset="0"/>
                <a:cs typeface="Arial" charset="0"/>
              </a:rPr>
              <a:t>Firstly, describe what we are doing to continually damage our oceans. </a:t>
            </a:r>
          </a:p>
          <a:p>
            <a:pPr>
              <a:defRPr/>
            </a:pPr>
            <a:endParaRPr lang="en-GB" sz="1050" dirty="0">
              <a:latin typeface="Arial" charset="0"/>
              <a:cs typeface="Arial" charset="0"/>
            </a:endParaRPr>
          </a:p>
          <a:p>
            <a:pPr>
              <a:defRPr/>
            </a:pPr>
            <a:endParaRPr lang="en-GB" sz="1050" dirty="0" smtClean="0">
              <a:latin typeface="Arial" charset="0"/>
              <a:cs typeface="Arial" charset="0"/>
            </a:endParaRPr>
          </a:p>
          <a:p>
            <a:pPr>
              <a:defRPr/>
            </a:pPr>
            <a:endParaRPr lang="en-GB" sz="1050" dirty="0" smtClean="0">
              <a:latin typeface="Arial" charset="0"/>
              <a:cs typeface="Arial" charset="0"/>
            </a:endParaRPr>
          </a:p>
          <a:p>
            <a:pPr>
              <a:defRPr/>
            </a:pPr>
            <a:r>
              <a:rPr lang="en-GB" sz="1050" dirty="0" smtClean="0">
                <a:latin typeface="Arial" charset="0"/>
                <a:cs typeface="Arial" charset="0"/>
              </a:rPr>
              <a:t>Secondly, describe how we can change this in the future. </a:t>
            </a:r>
          </a:p>
          <a:p>
            <a:pPr>
              <a:defRPr/>
            </a:pPr>
            <a:endParaRPr lang="en-GB" sz="1050" dirty="0">
              <a:latin typeface="Arial" charset="0"/>
              <a:cs typeface="Arial" charset="0"/>
            </a:endParaRPr>
          </a:p>
          <a:p>
            <a:pPr>
              <a:defRPr/>
            </a:pPr>
            <a:endParaRPr lang="en-GB" sz="1050" dirty="0" smtClean="0">
              <a:latin typeface="Arial" charset="0"/>
              <a:cs typeface="Arial" charset="0"/>
            </a:endParaRPr>
          </a:p>
          <a:p>
            <a:pPr>
              <a:defRPr/>
            </a:pPr>
            <a:endParaRPr lang="en-GB" sz="1050" dirty="0" smtClean="0">
              <a:latin typeface="Arial" charset="0"/>
              <a:cs typeface="Arial" charset="0"/>
            </a:endParaRPr>
          </a:p>
          <a:p>
            <a:pPr>
              <a:defRPr/>
            </a:pPr>
            <a:endParaRPr lang="en-GB" sz="1050" dirty="0">
              <a:latin typeface="Arial" charset="0"/>
              <a:cs typeface="Arial" charset="0"/>
            </a:endParaRPr>
          </a:p>
          <a:p>
            <a:pPr>
              <a:defRPr/>
            </a:pPr>
            <a:r>
              <a:rPr lang="en-GB" sz="1050" dirty="0" smtClean="0">
                <a:latin typeface="Arial" charset="0"/>
                <a:cs typeface="Arial" charset="0"/>
              </a:rPr>
              <a:t>Now, using all of your knowledge from this topic, why is it so important that we </a:t>
            </a:r>
            <a:r>
              <a:rPr lang="en-GB" sz="1050" b="1" dirty="0" smtClean="0">
                <a:latin typeface="Arial" charset="0"/>
                <a:cs typeface="Arial" charset="0"/>
              </a:rPr>
              <a:t>do</a:t>
            </a:r>
            <a:r>
              <a:rPr lang="en-GB" sz="1050" dirty="0" smtClean="0">
                <a:latin typeface="Arial" charset="0"/>
                <a:cs typeface="Arial" charset="0"/>
              </a:rPr>
              <a:t> commit to saving our oceans and how do you think we should it? Local methods or global methods? </a:t>
            </a:r>
          </a:p>
          <a:p>
            <a:pPr>
              <a:defRPr/>
            </a:pPr>
            <a:endParaRPr lang="en-GB" sz="1050" dirty="0">
              <a:latin typeface="Arial" charset="0"/>
              <a:cs typeface="Arial" charset="0"/>
            </a:endParaRPr>
          </a:p>
          <a:p>
            <a:pPr>
              <a:defRPr/>
            </a:pPr>
            <a:endParaRPr lang="en-GB" sz="1050" dirty="0" smtClean="0">
              <a:latin typeface="Arial" charset="0"/>
              <a:cs typeface="Arial" charset="0"/>
            </a:endParaRPr>
          </a:p>
          <a:p>
            <a:pPr>
              <a:defRPr/>
            </a:pPr>
            <a:endParaRPr lang="en-GB" sz="1050" dirty="0">
              <a:latin typeface="Arial" charset="0"/>
              <a:cs typeface="Arial" charset="0"/>
            </a:endParaRPr>
          </a:p>
        </p:txBody>
      </p:sp>
      <p:pic>
        <p:nvPicPr>
          <p:cNvPr id="22" name="Picture 21"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201946" y="1883988"/>
            <a:ext cx="387350" cy="387350"/>
          </a:xfrm>
          <a:prstGeom prst="rect">
            <a:avLst/>
          </a:prstGeom>
        </p:spPr>
      </p:pic>
      <p:pic>
        <p:nvPicPr>
          <p:cNvPr id="23" name="Picture 22"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5"/>
          <a:stretch>
            <a:fillRect/>
          </a:stretch>
        </p:blipFill>
        <p:spPr>
          <a:xfrm>
            <a:off x="246926" y="4746041"/>
            <a:ext cx="387350" cy="387350"/>
          </a:xfrm>
          <a:prstGeom prst="rect">
            <a:avLst/>
          </a:prstGeom>
        </p:spPr>
      </p:pic>
      <p:pic>
        <p:nvPicPr>
          <p:cNvPr id="24" name="Picture 23"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5"/>
          <a:stretch>
            <a:fillRect/>
          </a:stretch>
        </p:blipFill>
        <p:spPr>
          <a:xfrm>
            <a:off x="302142" y="7201699"/>
            <a:ext cx="387350" cy="387350"/>
          </a:xfrm>
          <a:prstGeom prst="rect">
            <a:avLst/>
          </a:prstGeom>
        </p:spPr>
      </p:pic>
    </p:spTree>
    <p:extLst>
      <p:ext uri="{BB962C8B-B14F-4D97-AF65-F5344CB8AC3E}">
        <p14:creationId xmlns:p14="http://schemas.microsoft.com/office/powerpoint/2010/main" val="1113016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DC8571699DD14684AC3400C5E00B29" ma:contentTypeVersion="13" ma:contentTypeDescription="Create a new document." ma:contentTypeScope="" ma:versionID="32832c74d693d07b50168200e0649df8">
  <xsd:schema xmlns:xsd="http://www.w3.org/2001/XMLSchema" xmlns:xs="http://www.w3.org/2001/XMLSchema" xmlns:p="http://schemas.microsoft.com/office/2006/metadata/properties" xmlns:ns3="631d9926-3f21-4c54-a349-ef08e98e3a75" xmlns:ns4="4e242333-3bba-466d-9d7e-ad9b3dad63d6" targetNamespace="http://schemas.microsoft.com/office/2006/metadata/properties" ma:root="true" ma:fieldsID="de8cc1953e2ce1b9f962c6228440e4af" ns3:_="" ns4:_="">
    <xsd:import namespace="631d9926-3f21-4c54-a349-ef08e98e3a75"/>
    <xsd:import namespace="4e242333-3bba-466d-9d7e-ad9b3dad63d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1d9926-3f21-4c54-a349-ef08e98e3a7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242333-3bba-466d-9d7e-ad9b3dad63d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83BE8A-FA7F-4996-97E9-6F3E69180855}">
  <ds:schemaRefs>
    <ds:schemaRef ds:uri="http://schemas.microsoft.com/sharepoint/v3/contenttype/forms"/>
  </ds:schemaRefs>
</ds:datastoreItem>
</file>

<file path=customXml/itemProps2.xml><?xml version="1.0" encoding="utf-8"?>
<ds:datastoreItem xmlns:ds="http://schemas.openxmlformats.org/officeDocument/2006/customXml" ds:itemID="{8FD2DA95-1978-48E0-B8B1-3ED9F49E18D9}">
  <ds:schemaRefs>
    <ds:schemaRef ds:uri="http://purl.org/dc/elements/1.1/"/>
    <ds:schemaRef ds:uri="4e242333-3bba-466d-9d7e-ad9b3dad63d6"/>
    <ds:schemaRef ds:uri="http://schemas.openxmlformats.org/package/2006/metadata/core-properties"/>
    <ds:schemaRef ds:uri="631d9926-3f21-4c54-a349-ef08e98e3a75"/>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8363766-A032-4696-BEA7-1FA95211A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1d9926-3f21-4c54-a349-ef08e98e3a75"/>
    <ds:schemaRef ds:uri="4e242333-3bba-466d-9d7e-ad9b3dad63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4208</TotalTime>
  <Words>1840</Words>
  <Application>Microsoft Office PowerPoint</Application>
  <PresentationFormat>A4 Paper (210x297 mm)</PresentationFormat>
  <Paragraphs>216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Payne</dc:creator>
  <cp:lastModifiedBy>TWestby</cp:lastModifiedBy>
  <cp:revision>85</cp:revision>
  <dcterms:created xsi:type="dcterms:W3CDTF">2020-03-22T17:19:13Z</dcterms:created>
  <dcterms:modified xsi:type="dcterms:W3CDTF">2020-11-02T18:11:16Z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0x01010049DC8571699DD14684AC3400C5E00B29</vt:lpwstr>
  </property>
</Properties>
</file>