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5" r:id="rId4"/>
    <p:sldId id="258" r:id="rId5"/>
    <p:sldId id="276" r:id="rId6"/>
    <p:sldId id="262" r:id="rId7"/>
    <p:sldId id="277" r:id="rId8"/>
    <p:sldId id="278" r:id="rId9"/>
    <p:sldId id="279" r:id="rId10"/>
    <p:sldId id="264" r:id="rId11"/>
    <p:sldId id="280" r:id="rId12"/>
  </p:sldIdLst>
  <p:sldSz cx="7569200" cy="10706100"/>
  <p:notesSz cx="7569200" cy="10706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40" d="100"/>
          <a:sy n="40" d="100"/>
        </p:scale>
        <p:origin x="245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690" y="3318891"/>
            <a:ext cx="6433820" cy="224828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5380" y="5995416"/>
            <a:ext cx="5298440" cy="26765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460" y="2462403"/>
            <a:ext cx="3292602"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8138" y="2462403"/>
            <a:ext cx="3292602" cy="70660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460" y="428244"/>
            <a:ext cx="6812280" cy="17129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460" y="2462403"/>
            <a:ext cx="6812280"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3528" y="9956673"/>
            <a:ext cx="2422144" cy="53530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460" y="9956673"/>
            <a:ext cx="1740916" cy="5353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5/10/2020</a:t>
            </a:fld>
            <a:endParaRPr lang="en-US" dirty="0"/>
          </a:p>
        </p:txBody>
      </p:sp>
      <p:sp>
        <p:nvSpPr>
          <p:cNvPr id="6" name="Holder 6"/>
          <p:cNvSpPr>
            <a:spLocks noGrp="1"/>
          </p:cNvSpPr>
          <p:nvPr>
            <p:ph type="sldNum" sz="quarter" idx="7"/>
          </p:nvPr>
        </p:nvSpPr>
        <p:spPr>
          <a:xfrm>
            <a:off x="5449824" y="9956673"/>
            <a:ext cx="1740916" cy="5353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arsonactivelearn.com/ebook.asp?id=OTg2OTkxfGJvb2t8MTUwfDA"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arsonactivelearn.com/ebook.asp?id=NjM5NzMxfGJvb2t8MzJ8MA==" TargetMode="External"/><Relationship Id="rId2" Type="http://schemas.openxmlformats.org/officeDocument/2006/relationships/hyperlink" Target="https://bit.ly/3dt3Ewk" TargetMode="Externa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s://bit.ly/2Li77BS" TargetMode="External"/><Relationship Id="rId7" Type="http://schemas.openxmlformats.org/officeDocument/2006/relationships/image" Target="../media/image3.jpg"/><Relationship Id="rId2" Type="http://schemas.openxmlformats.org/officeDocument/2006/relationships/hyperlink" Target="https://bit.ly/2LiDYGV" TargetMode="Externa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hyperlink" Target="https://www.pearsonactivelearn.com/ebook.asp?id=NjM5NzMxfGJvb2t8MjR8MA==" TargetMode="External"/><Relationship Id="rId4" Type="http://schemas.openxmlformats.org/officeDocument/2006/relationships/hyperlink" Target="https://bit.ly/3cjZeI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fAqF2r" TargetMode="External"/><Relationship Id="rId2" Type="http://schemas.openxmlformats.org/officeDocument/2006/relationships/hyperlink" Target="https://bit.ly/35JR75g" TargetMode="Externa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hyperlink" Target="https://www.pearsonactivelearn.com/ebook.asp?id=NjM5NzMxfGJvb2t8MjZ8M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bit.ly/2WJs1iB" TargetMode="External"/><Relationship Id="rId2" Type="http://schemas.openxmlformats.org/officeDocument/2006/relationships/hyperlink" Target="https://bit.ly/3fAqF2r" TargetMode="Externa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www.pearsonactivelearn.com/ebook.asp?id=NjM5NzMxfGJvb2t8MzB8M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dDtSg1" TargetMode="External"/><Relationship Id="rId2" Type="http://schemas.openxmlformats.org/officeDocument/2006/relationships/hyperlink" Target="https://bit.ly/2yxSisp"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www.pearsonactivelearn.com/ebook.asp?id=NjM5NzMxfGJvb2t8MzJ8MA==" TargetMode="External"/><Relationship Id="rId4" Type="http://schemas.openxmlformats.org/officeDocument/2006/relationships/hyperlink" Target="https://bit.ly/2Wixfm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49293" y="1415591"/>
            <a:ext cx="5609590" cy="3436838"/>
          </a:xfrm>
          <a:prstGeom prst="rect">
            <a:avLst/>
          </a:prstGeom>
          <a:solidFill>
            <a:schemeClr val="accent1">
              <a:lumMod val="40000"/>
              <a:lumOff val="60000"/>
            </a:schemeClr>
          </a:solidFill>
        </p:spPr>
        <p:txBody>
          <a:bodyPr vert="horz" wrap="square" lIns="0" tIns="12700" rIns="0" bIns="0" rtlCol="0">
            <a:spAutoFit/>
          </a:bodyPr>
          <a:lstStyle/>
          <a:p>
            <a:pPr algn="ctr">
              <a:lnSpc>
                <a:spcPct val="100000"/>
              </a:lnSpc>
              <a:spcBef>
                <a:spcPts val="100"/>
              </a:spcBef>
            </a:pPr>
            <a:r>
              <a:rPr sz="2600" b="1" u="heavy" dirty="0">
                <a:uFill>
                  <a:solidFill>
                    <a:srgbClr val="000000"/>
                  </a:solidFill>
                </a:uFill>
                <a:cs typeface="Arial"/>
              </a:rPr>
              <a:t>Edexcel Geography</a:t>
            </a:r>
            <a:r>
              <a:rPr sz="2600" b="1" u="heavy" spc="-20" dirty="0">
                <a:uFill>
                  <a:solidFill>
                    <a:srgbClr val="000000"/>
                  </a:solidFill>
                </a:uFill>
                <a:cs typeface="Arial"/>
              </a:rPr>
              <a:t> </a:t>
            </a:r>
            <a:r>
              <a:rPr sz="2600" b="1" u="heavy" spc="-5" dirty="0">
                <a:uFill>
                  <a:solidFill>
                    <a:srgbClr val="000000"/>
                  </a:solidFill>
                </a:uFill>
                <a:cs typeface="Arial"/>
              </a:rPr>
              <a:t>A-level</a:t>
            </a:r>
            <a:endParaRPr sz="2600" dirty="0">
              <a:cs typeface="Arial"/>
            </a:endParaRPr>
          </a:p>
          <a:p>
            <a:pPr>
              <a:lnSpc>
                <a:spcPct val="100000"/>
              </a:lnSpc>
              <a:spcBef>
                <a:spcPts val="30"/>
              </a:spcBef>
            </a:pPr>
            <a:endParaRPr sz="4050" dirty="0">
              <a:cs typeface="Arial"/>
            </a:endParaRPr>
          </a:p>
          <a:p>
            <a:pPr algn="ctr">
              <a:lnSpc>
                <a:spcPct val="100000"/>
              </a:lnSpc>
            </a:pPr>
            <a:r>
              <a:rPr sz="2600" b="1" dirty="0">
                <a:cs typeface="Arial"/>
              </a:rPr>
              <a:t>The Water </a:t>
            </a:r>
            <a:r>
              <a:rPr sz="2600" b="1" spc="-5" dirty="0">
                <a:cs typeface="Arial"/>
              </a:rPr>
              <a:t>Cycle and </a:t>
            </a:r>
            <a:r>
              <a:rPr sz="2600" b="1" dirty="0">
                <a:cs typeface="Arial"/>
              </a:rPr>
              <a:t>Water</a:t>
            </a:r>
            <a:r>
              <a:rPr sz="2600" b="1" spc="-55" dirty="0">
                <a:cs typeface="Arial"/>
              </a:rPr>
              <a:t> </a:t>
            </a:r>
            <a:r>
              <a:rPr sz="2600" b="1" dirty="0" smtClean="0">
                <a:cs typeface="Arial"/>
              </a:rPr>
              <a:t>Insecurity</a:t>
            </a:r>
            <a:endParaRPr lang="en-GB" sz="2600" b="1" dirty="0" smtClean="0">
              <a:cs typeface="Arial"/>
            </a:endParaRPr>
          </a:p>
          <a:p>
            <a:pPr algn="ctr">
              <a:lnSpc>
                <a:spcPct val="100000"/>
              </a:lnSpc>
            </a:pPr>
            <a:r>
              <a:rPr lang="en-GB" sz="2600" b="1" dirty="0" smtClean="0">
                <a:cs typeface="Arial"/>
              </a:rPr>
              <a:t>Work booklet</a:t>
            </a:r>
          </a:p>
          <a:p>
            <a:pPr algn="ctr">
              <a:lnSpc>
                <a:spcPct val="100000"/>
              </a:lnSpc>
            </a:pPr>
            <a:endParaRPr lang="en-GB" sz="2600" dirty="0">
              <a:cs typeface="Arial"/>
            </a:endParaRPr>
          </a:p>
          <a:p>
            <a:pPr algn="ctr">
              <a:lnSpc>
                <a:spcPct val="100000"/>
              </a:lnSpc>
            </a:pPr>
            <a:r>
              <a:rPr lang="en-GB" sz="2600" i="1" dirty="0" smtClean="0">
                <a:cs typeface="Arial"/>
              </a:rPr>
              <a:t>KEQ 1: What are the processes operating within the hydrological cycle from global to local scale?</a:t>
            </a:r>
            <a:endParaRPr sz="2600" i="1" dirty="0">
              <a:cs typeface="Arial"/>
            </a:endParaRPr>
          </a:p>
        </p:txBody>
      </p:sp>
      <p:sp>
        <p:nvSpPr>
          <p:cNvPr id="4" name="object 4"/>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endParaRPr dirty="0"/>
          </a:p>
        </p:txBody>
      </p:sp>
      <p:sp>
        <p:nvSpPr>
          <p:cNvPr id="5" name="object 5"/>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endParaRPr dirty="0"/>
          </a:p>
        </p:txBody>
      </p:sp>
      <p:sp>
        <p:nvSpPr>
          <p:cNvPr id="6" name="object 6"/>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dirty="0"/>
          </a:p>
        </p:txBody>
      </p:sp>
      <p:sp>
        <p:nvSpPr>
          <p:cNvPr id="7" name="object 7"/>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dirty="0"/>
          </a:p>
        </p:txBody>
      </p:sp>
      <p:pic>
        <p:nvPicPr>
          <p:cNvPr id="3" name="Picture 2"/>
          <p:cNvPicPr>
            <a:picLocks noChangeAspect="1"/>
          </p:cNvPicPr>
          <p:nvPr/>
        </p:nvPicPr>
        <p:blipFill>
          <a:blip r:embed="rId2"/>
          <a:stretch>
            <a:fillRect/>
          </a:stretch>
        </p:blipFill>
        <p:spPr>
          <a:xfrm>
            <a:off x="507846" y="5124450"/>
            <a:ext cx="6647356" cy="4341131"/>
          </a:xfrm>
          <a:prstGeom prst="rect">
            <a:avLst/>
          </a:prstGeom>
        </p:spPr>
      </p:pic>
      <p:sp>
        <p:nvSpPr>
          <p:cNvPr id="8" name="Rectangle 7"/>
          <p:cNvSpPr/>
          <p:nvPr/>
        </p:nvSpPr>
        <p:spPr>
          <a:xfrm>
            <a:off x="507846" y="9523123"/>
            <a:ext cx="6647356" cy="1200329"/>
          </a:xfrm>
          <a:prstGeom prst="rect">
            <a:avLst/>
          </a:prstGeom>
        </p:spPr>
        <p:txBody>
          <a:bodyPr wrap="square">
            <a:spAutoFit/>
          </a:bodyPr>
          <a:lstStyle/>
          <a:p>
            <a:r>
              <a:rPr lang="en-GB" b="1" dirty="0" smtClean="0"/>
              <a:t>Use the following link to review content from KEQ1 at the end</a:t>
            </a:r>
            <a:r>
              <a:rPr lang="en-GB" dirty="0" smtClean="0">
                <a:hlinkClick r:id="rId3"/>
              </a:rPr>
              <a:t>: https</a:t>
            </a:r>
            <a:r>
              <a:rPr lang="en-GB" dirty="0">
                <a:hlinkClick r:id="rId3"/>
              </a:rPr>
              <a:t>://www.pearsonactivelearn.com/ebook.asp?id=OTg2OTkxfGJvb2t8MTUwfDA</a:t>
            </a:r>
            <a:r>
              <a:rPr lang="en-GB" dirty="0" smtClean="0"/>
              <a:t>=</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4164" y="224554"/>
            <a:ext cx="6965636" cy="4547592"/>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Storm</a:t>
            </a:r>
            <a:r>
              <a:rPr sz="1200" b="1" spc="-5" dirty="0">
                <a:latin typeface="Arial"/>
                <a:cs typeface="Arial"/>
              </a:rPr>
              <a:t> Hydrographs</a:t>
            </a:r>
            <a:endParaRPr sz="1200" dirty="0">
              <a:latin typeface="Arial"/>
              <a:cs typeface="Arial"/>
            </a:endParaRPr>
          </a:p>
          <a:p>
            <a:pPr marL="12700" marR="5080" indent="-635">
              <a:lnSpc>
                <a:spcPct val="108000"/>
              </a:lnSpc>
              <a:spcBef>
                <a:spcPts val="1105"/>
              </a:spcBef>
            </a:pPr>
            <a:r>
              <a:rPr sz="1100" b="1" dirty="0">
                <a:solidFill>
                  <a:srgbClr val="A64D79"/>
                </a:solidFill>
                <a:latin typeface="Arial"/>
                <a:cs typeface="Arial"/>
              </a:rPr>
              <a:t>Storm hydrographs </a:t>
            </a:r>
            <a:r>
              <a:rPr sz="1100" dirty="0">
                <a:latin typeface="Arial"/>
                <a:cs typeface="Arial"/>
              </a:rPr>
              <a:t>represent the variation </a:t>
            </a:r>
            <a:r>
              <a:rPr sz="1100" spc="-5" dirty="0">
                <a:latin typeface="Arial"/>
                <a:cs typeface="Arial"/>
              </a:rPr>
              <a:t>in discharge within </a:t>
            </a:r>
            <a:r>
              <a:rPr sz="1100" dirty="0">
                <a:latin typeface="Arial"/>
                <a:cs typeface="Arial"/>
              </a:rPr>
              <a:t>a short </a:t>
            </a:r>
            <a:r>
              <a:rPr sz="1100" spc="-5" dirty="0">
                <a:latin typeface="Arial"/>
                <a:cs typeface="Arial"/>
              </a:rPr>
              <a:t>period of </a:t>
            </a:r>
            <a:r>
              <a:rPr sz="1100" dirty="0">
                <a:latin typeface="Arial"/>
                <a:cs typeface="Arial"/>
              </a:rPr>
              <a:t>time </a:t>
            </a:r>
            <a:r>
              <a:rPr sz="1100" spc="-5" dirty="0">
                <a:latin typeface="Arial"/>
                <a:cs typeface="Arial"/>
              </a:rPr>
              <a:t>(</a:t>
            </a:r>
            <a:r>
              <a:rPr sz="1100" b="1" spc="-5" dirty="0">
                <a:solidFill>
                  <a:srgbClr val="A64D79"/>
                </a:solidFill>
                <a:latin typeface="Arial"/>
                <a:cs typeface="Arial"/>
              </a:rPr>
              <a:t>days</a:t>
            </a:r>
            <a:r>
              <a:rPr sz="1100" spc="-5" dirty="0">
                <a:latin typeface="Arial"/>
                <a:cs typeface="Arial"/>
              </a:rPr>
              <a:t>,  </a:t>
            </a:r>
            <a:r>
              <a:rPr sz="1100" dirty="0">
                <a:latin typeface="Arial"/>
                <a:cs typeface="Arial"/>
              </a:rPr>
              <a:t>rather than years). Before a storm </a:t>
            </a:r>
            <a:r>
              <a:rPr sz="1100" spc="-5" dirty="0">
                <a:latin typeface="Arial"/>
                <a:cs typeface="Arial"/>
              </a:rPr>
              <a:t>begins, </a:t>
            </a:r>
            <a:r>
              <a:rPr sz="1100" dirty="0">
                <a:latin typeface="Arial"/>
                <a:cs typeface="Arial"/>
              </a:rPr>
              <a:t>the main supply </a:t>
            </a:r>
            <a:r>
              <a:rPr sz="1100" spc="-5" dirty="0">
                <a:latin typeface="Arial"/>
                <a:cs typeface="Arial"/>
              </a:rPr>
              <a:t>of water </a:t>
            </a:r>
            <a:r>
              <a:rPr sz="1100" dirty="0">
                <a:latin typeface="Arial"/>
                <a:cs typeface="Arial"/>
              </a:rPr>
              <a:t>to the river </a:t>
            </a:r>
            <a:r>
              <a:rPr sz="1100" spc="-5" dirty="0">
                <a:latin typeface="Arial"/>
                <a:cs typeface="Arial"/>
              </a:rPr>
              <a:t>is </a:t>
            </a:r>
            <a:r>
              <a:rPr sz="1100" dirty="0">
                <a:latin typeface="Arial"/>
                <a:cs typeface="Arial"/>
              </a:rPr>
              <a:t>through  </a:t>
            </a:r>
            <a:r>
              <a:rPr sz="1100" spc="-5" dirty="0">
                <a:latin typeface="Arial"/>
                <a:cs typeface="Arial"/>
              </a:rPr>
              <a:t>groundwater or base </a:t>
            </a:r>
            <a:r>
              <a:rPr sz="1100" dirty="0">
                <a:latin typeface="Arial"/>
                <a:cs typeface="Arial"/>
              </a:rPr>
              <a:t>flow. </a:t>
            </a:r>
            <a:r>
              <a:rPr sz="1100" spc="-5" dirty="0">
                <a:latin typeface="Arial"/>
                <a:cs typeface="Arial"/>
              </a:rPr>
              <a:t>However, as </a:t>
            </a:r>
            <a:r>
              <a:rPr sz="1100" dirty="0">
                <a:latin typeface="Arial"/>
                <a:cs typeface="Arial"/>
              </a:rPr>
              <a:t>a storm </a:t>
            </a:r>
            <a:r>
              <a:rPr sz="1100" spc="-5" dirty="0">
                <a:latin typeface="Arial"/>
                <a:cs typeface="Arial"/>
              </a:rPr>
              <a:t>develops, infiltration and </a:t>
            </a:r>
            <a:r>
              <a:rPr sz="1100" dirty="0">
                <a:latin typeface="Arial"/>
                <a:cs typeface="Arial"/>
              </a:rPr>
              <a:t>surface runoff </a:t>
            </a:r>
            <a:r>
              <a:rPr sz="1100" spc="-5" dirty="0">
                <a:latin typeface="Arial"/>
                <a:cs typeface="Arial"/>
              </a:rPr>
              <a:t>will  increase which </a:t>
            </a:r>
            <a:r>
              <a:rPr sz="1100" dirty="0">
                <a:latin typeface="Arial"/>
                <a:cs typeface="Arial"/>
              </a:rPr>
              <a:t>causes a </a:t>
            </a:r>
            <a:r>
              <a:rPr sz="1100" spc="-5" dirty="0">
                <a:latin typeface="Arial"/>
                <a:cs typeface="Arial"/>
              </a:rPr>
              <a:t>greater </a:t>
            </a:r>
            <a:r>
              <a:rPr sz="1100" b="1" spc="-5" dirty="0">
                <a:solidFill>
                  <a:srgbClr val="A64D79"/>
                </a:solidFill>
                <a:latin typeface="Arial"/>
                <a:cs typeface="Arial"/>
              </a:rPr>
              <a:t>throughflow</a:t>
            </a:r>
            <a:r>
              <a:rPr sz="1100" spc="-5" dirty="0">
                <a:latin typeface="Arial"/>
                <a:cs typeface="Arial"/>
              </a:rPr>
              <a:t>.</a:t>
            </a:r>
            <a:endParaRPr sz="1100" dirty="0">
              <a:latin typeface="Arial"/>
              <a:cs typeface="Arial"/>
            </a:endParaRPr>
          </a:p>
          <a:p>
            <a:pPr marL="12700">
              <a:lnSpc>
                <a:spcPct val="100000"/>
              </a:lnSpc>
              <a:spcBef>
                <a:spcPts val="910"/>
              </a:spcBef>
            </a:pPr>
            <a:endParaRPr lang="en-GB" sz="1200" b="1" dirty="0" smtClean="0">
              <a:latin typeface="Arial"/>
              <a:cs typeface="Arial"/>
            </a:endParaRPr>
          </a:p>
          <a:p>
            <a:pPr marL="12700">
              <a:lnSpc>
                <a:spcPct val="100000"/>
              </a:lnSpc>
              <a:spcBef>
                <a:spcPts val="910"/>
              </a:spcBef>
            </a:pPr>
            <a:endParaRPr lang="en-GB" sz="1200" b="1" dirty="0">
              <a:latin typeface="Arial"/>
              <a:cs typeface="Arial"/>
            </a:endParaRPr>
          </a:p>
          <a:p>
            <a:pPr marL="12700">
              <a:lnSpc>
                <a:spcPct val="100000"/>
              </a:lnSpc>
              <a:spcBef>
                <a:spcPts val="910"/>
              </a:spcBef>
            </a:pPr>
            <a:r>
              <a:rPr sz="1200" b="1" dirty="0" smtClean="0">
                <a:latin typeface="Arial"/>
                <a:cs typeface="Arial"/>
              </a:rPr>
              <a:t>Features </a:t>
            </a:r>
            <a:r>
              <a:rPr sz="1200" b="1" dirty="0">
                <a:latin typeface="Arial"/>
                <a:cs typeface="Arial"/>
              </a:rPr>
              <a:t>of </a:t>
            </a:r>
            <a:r>
              <a:rPr sz="1200" b="1" spc="-5" dirty="0">
                <a:latin typeface="Arial"/>
                <a:cs typeface="Arial"/>
              </a:rPr>
              <a:t>storm </a:t>
            </a:r>
            <a:r>
              <a:rPr sz="1200" b="1" dirty="0">
                <a:latin typeface="Arial"/>
                <a:cs typeface="Arial"/>
              </a:rPr>
              <a:t>hydrographs</a:t>
            </a:r>
            <a:r>
              <a:rPr sz="1200" b="1" spc="-90" dirty="0">
                <a:latin typeface="Arial"/>
                <a:cs typeface="Arial"/>
              </a:rPr>
              <a:t> </a:t>
            </a:r>
            <a:r>
              <a:rPr sz="1200" b="1" dirty="0">
                <a:latin typeface="Arial"/>
                <a:cs typeface="Arial"/>
              </a:rPr>
              <a:t>include:</a:t>
            </a:r>
            <a:endParaRPr sz="1200" dirty="0">
              <a:latin typeface="Arial"/>
              <a:cs typeface="Arial"/>
            </a:endParaRPr>
          </a:p>
          <a:p>
            <a:pPr marL="241300" marR="2859405" indent="-229235">
              <a:lnSpc>
                <a:spcPct val="113700"/>
              </a:lnSpc>
              <a:spcBef>
                <a:spcPts val="730"/>
              </a:spcBef>
              <a:buClr>
                <a:srgbClr val="000000"/>
              </a:buClr>
              <a:buFont typeface="MS Gothic"/>
              <a:buChar char="▪"/>
              <a:tabLst>
                <a:tab pos="241300" algn="l"/>
                <a:tab pos="241935" algn="l"/>
              </a:tabLst>
            </a:pPr>
            <a:r>
              <a:rPr sz="1100" b="1" spc="-5" dirty="0">
                <a:solidFill>
                  <a:srgbClr val="A64D79"/>
                </a:solidFill>
                <a:latin typeface="Arial"/>
                <a:cs typeface="Arial"/>
              </a:rPr>
              <a:t>Rising </a:t>
            </a:r>
            <a:r>
              <a:rPr sz="1100" b="1" dirty="0">
                <a:solidFill>
                  <a:srgbClr val="A64D79"/>
                </a:solidFill>
                <a:latin typeface="Arial"/>
                <a:cs typeface="Arial"/>
              </a:rPr>
              <a:t>limb </a:t>
            </a:r>
            <a:r>
              <a:rPr sz="1100" dirty="0">
                <a:latin typeface="Arial"/>
                <a:cs typeface="Arial"/>
              </a:rPr>
              <a:t>– </a:t>
            </a:r>
            <a:r>
              <a:rPr lang="en-GB" sz="1100" dirty="0" smtClean="0">
                <a:latin typeface="Arial"/>
                <a:cs typeface="Arial"/>
              </a:rPr>
              <a:t>__________________________________________________________________________________________________</a:t>
            </a:r>
            <a:endParaRPr sz="1100" dirty="0">
              <a:latin typeface="Arial"/>
              <a:cs typeface="Arial"/>
            </a:endParaRPr>
          </a:p>
          <a:p>
            <a:pPr marL="241300" marR="2975610" indent="-229235">
              <a:lnSpc>
                <a:spcPct val="113700"/>
              </a:lnSpc>
              <a:buClr>
                <a:srgbClr val="000000"/>
              </a:buClr>
              <a:buFont typeface="MS Gothic"/>
              <a:buChar char="▪"/>
              <a:tabLst>
                <a:tab pos="241300" algn="l"/>
                <a:tab pos="241935" algn="l"/>
              </a:tabLst>
            </a:pPr>
            <a:r>
              <a:rPr sz="1100" b="1" dirty="0">
                <a:solidFill>
                  <a:srgbClr val="A64D79"/>
                </a:solidFill>
                <a:latin typeface="Arial"/>
                <a:cs typeface="Arial"/>
              </a:rPr>
              <a:t>Peak flow - </a:t>
            </a:r>
            <a:r>
              <a:rPr sz="1100" dirty="0">
                <a:latin typeface="Arial"/>
                <a:cs typeface="Arial"/>
              </a:rPr>
              <a:t>The maximum </a:t>
            </a:r>
            <a:r>
              <a:rPr sz="1100" spc="-5" dirty="0">
                <a:latin typeface="Arial"/>
                <a:cs typeface="Arial"/>
              </a:rPr>
              <a:t>discharge,  delayed after </a:t>
            </a:r>
            <a:r>
              <a:rPr sz="1100" dirty="0">
                <a:latin typeface="Arial"/>
                <a:cs typeface="Arial"/>
              </a:rPr>
              <a:t>maximum </a:t>
            </a:r>
            <a:r>
              <a:rPr sz="1100" spc="-5" dirty="0">
                <a:latin typeface="Arial"/>
                <a:cs typeface="Arial"/>
              </a:rPr>
              <a:t>precipitation has  occurred.</a:t>
            </a:r>
            <a:endParaRPr sz="1100" dirty="0">
              <a:latin typeface="Arial"/>
              <a:cs typeface="Arial"/>
            </a:endParaRPr>
          </a:p>
          <a:p>
            <a:pPr marL="241300" marR="2928620" indent="-229235">
              <a:lnSpc>
                <a:spcPct val="113700"/>
              </a:lnSpc>
              <a:buClr>
                <a:srgbClr val="000000"/>
              </a:buClr>
              <a:buFont typeface="MS Gothic"/>
              <a:buChar char="▪"/>
              <a:tabLst>
                <a:tab pos="241300" algn="l"/>
                <a:tab pos="241935" algn="l"/>
              </a:tabLst>
            </a:pPr>
            <a:r>
              <a:rPr sz="1100" b="1" dirty="0">
                <a:solidFill>
                  <a:srgbClr val="A64D79"/>
                </a:solidFill>
                <a:latin typeface="Arial"/>
                <a:cs typeface="Arial"/>
              </a:rPr>
              <a:t>Lag time </a:t>
            </a:r>
            <a:r>
              <a:rPr sz="1100" dirty="0">
                <a:latin typeface="Arial"/>
                <a:cs typeface="Arial"/>
              </a:rPr>
              <a:t>– </a:t>
            </a:r>
            <a:r>
              <a:rPr lang="en-GB" sz="1100" dirty="0" smtClean="0">
                <a:latin typeface="Arial"/>
                <a:cs typeface="Arial"/>
              </a:rPr>
              <a:t>_______________________________________________________________________________________________</a:t>
            </a:r>
          </a:p>
          <a:p>
            <a:pPr marL="241300" marR="2928620" indent="-229235">
              <a:lnSpc>
                <a:spcPct val="113700"/>
              </a:lnSpc>
              <a:buClr>
                <a:srgbClr val="000000"/>
              </a:buClr>
              <a:buFont typeface="MS Gothic"/>
              <a:buChar char="▪"/>
              <a:tabLst>
                <a:tab pos="241300" algn="l"/>
                <a:tab pos="241935" algn="l"/>
              </a:tabLst>
            </a:pPr>
            <a:r>
              <a:rPr sz="1100" b="1" dirty="0" smtClean="0">
                <a:solidFill>
                  <a:srgbClr val="A64D79"/>
                </a:solidFill>
                <a:latin typeface="Arial"/>
                <a:cs typeface="Arial"/>
              </a:rPr>
              <a:t>Falling </a:t>
            </a:r>
            <a:r>
              <a:rPr sz="1100" b="1" dirty="0">
                <a:solidFill>
                  <a:srgbClr val="A64D79"/>
                </a:solidFill>
                <a:latin typeface="Arial"/>
                <a:cs typeface="Arial"/>
              </a:rPr>
              <a:t>limb </a:t>
            </a:r>
            <a:r>
              <a:rPr sz="1100" dirty="0">
                <a:latin typeface="Arial"/>
                <a:cs typeface="Arial"/>
              </a:rPr>
              <a:t>– As the storm</a:t>
            </a:r>
            <a:r>
              <a:rPr sz="1100" spc="-105" dirty="0">
                <a:latin typeface="Arial"/>
                <a:cs typeface="Arial"/>
              </a:rPr>
              <a:t> </a:t>
            </a:r>
            <a:r>
              <a:rPr sz="1100" spc="-5" dirty="0">
                <a:latin typeface="Arial"/>
                <a:cs typeface="Arial"/>
              </a:rPr>
              <a:t>precipitation  levels decrease, discharge will in </a:t>
            </a:r>
            <a:r>
              <a:rPr sz="1100" dirty="0">
                <a:latin typeface="Arial"/>
                <a:cs typeface="Arial"/>
              </a:rPr>
              <a:t>turn  </a:t>
            </a:r>
            <a:r>
              <a:rPr sz="1100" spc="-5" dirty="0">
                <a:latin typeface="Arial"/>
                <a:cs typeface="Arial"/>
              </a:rPr>
              <a:t>decrease over </a:t>
            </a:r>
            <a:r>
              <a:rPr sz="1100" dirty="0">
                <a:latin typeface="Arial"/>
                <a:cs typeface="Arial"/>
              </a:rPr>
              <a:t>time.</a:t>
            </a:r>
          </a:p>
          <a:p>
            <a:pPr marL="241300" marR="3114675" indent="-229235">
              <a:lnSpc>
                <a:spcPct val="113700"/>
              </a:lnSpc>
              <a:buClr>
                <a:srgbClr val="000000"/>
              </a:buClr>
              <a:buFont typeface="MS Gothic"/>
              <a:buChar char="▪"/>
              <a:tabLst>
                <a:tab pos="241300" algn="l"/>
                <a:tab pos="241935" algn="l"/>
              </a:tabLst>
            </a:pPr>
            <a:r>
              <a:rPr sz="1100" b="1" spc="-5" dirty="0">
                <a:solidFill>
                  <a:srgbClr val="A64D79"/>
                </a:solidFill>
                <a:latin typeface="Arial"/>
                <a:cs typeface="Arial"/>
              </a:rPr>
              <a:t>Base </a:t>
            </a:r>
            <a:r>
              <a:rPr sz="1100" b="1" dirty="0">
                <a:solidFill>
                  <a:srgbClr val="A64D79"/>
                </a:solidFill>
                <a:latin typeface="Arial"/>
                <a:cs typeface="Arial"/>
              </a:rPr>
              <a:t>flow </a:t>
            </a:r>
            <a:r>
              <a:rPr sz="1100" dirty="0">
                <a:latin typeface="Arial"/>
                <a:cs typeface="Arial"/>
              </a:rPr>
              <a:t>– </a:t>
            </a:r>
            <a:r>
              <a:rPr lang="en-GB" sz="1100" dirty="0" smtClean="0">
                <a:latin typeface="Arial"/>
                <a:cs typeface="Arial"/>
              </a:rPr>
              <a:t>____________________________________________________________________________________________</a:t>
            </a:r>
            <a:endParaRPr sz="1100" dirty="0">
              <a:latin typeface="Arial"/>
              <a:cs typeface="Arial"/>
            </a:endParaRPr>
          </a:p>
          <a:p>
            <a:pPr>
              <a:lnSpc>
                <a:spcPct val="100000"/>
              </a:lnSpc>
            </a:pPr>
            <a:endParaRPr sz="105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686524064"/>
              </p:ext>
            </p:extLst>
          </p:nvPr>
        </p:nvGraphicFramePr>
        <p:xfrm>
          <a:off x="431800" y="5163189"/>
          <a:ext cx="6858000" cy="5486444"/>
        </p:xfrm>
        <a:graphic>
          <a:graphicData uri="http://schemas.openxmlformats.org/drawingml/2006/table">
            <a:tbl>
              <a:tblPr firstRow="1" bandRow="1">
                <a:tableStyleId>{2D5ABB26-0587-4C30-8999-92F81FD0307C}</a:tableStyleId>
              </a:tblPr>
              <a:tblGrid>
                <a:gridCol w="1864181">
                  <a:extLst>
                    <a:ext uri="{9D8B030D-6E8A-4147-A177-3AD203B41FA5}">
                      <a16:colId xmlns:a16="http://schemas.microsoft.com/office/drawing/2014/main" val="20000"/>
                    </a:ext>
                  </a:extLst>
                </a:gridCol>
                <a:gridCol w="2496910">
                  <a:extLst>
                    <a:ext uri="{9D8B030D-6E8A-4147-A177-3AD203B41FA5}">
                      <a16:colId xmlns:a16="http://schemas.microsoft.com/office/drawing/2014/main" val="20001"/>
                    </a:ext>
                  </a:extLst>
                </a:gridCol>
                <a:gridCol w="2496909">
                  <a:extLst>
                    <a:ext uri="{9D8B030D-6E8A-4147-A177-3AD203B41FA5}">
                      <a16:colId xmlns:a16="http://schemas.microsoft.com/office/drawing/2014/main" val="20002"/>
                    </a:ext>
                  </a:extLst>
                </a:gridCol>
              </a:tblGrid>
              <a:tr h="210764">
                <a:tc>
                  <a:txBody>
                    <a:bodyPr/>
                    <a:lstStyle/>
                    <a:p>
                      <a:pPr>
                        <a:lnSpc>
                          <a:spcPct val="100000"/>
                        </a:lnSpc>
                      </a:pP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71145">
                        <a:lnSpc>
                          <a:spcPts val="1310"/>
                        </a:lnSpc>
                      </a:pPr>
                      <a:r>
                        <a:rPr sz="1100" u="sng" dirty="0">
                          <a:uFill>
                            <a:solidFill>
                              <a:srgbClr val="000000"/>
                            </a:solidFill>
                          </a:uFill>
                          <a:latin typeface="Arial"/>
                          <a:cs typeface="Arial"/>
                        </a:rPr>
                        <a:t>Flashy Storm</a:t>
                      </a:r>
                      <a:r>
                        <a:rPr sz="1100" u="sng" spc="-25" dirty="0">
                          <a:uFill>
                            <a:solidFill>
                              <a:srgbClr val="000000"/>
                            </a:solidFill>
                          </a:uFill>
                          <a:latin typeface="Arial"/>
                          <a:cs typeface="Arial"/>
                        </a:rPr>
                        <a:t> </a:t>
                      </a:r>
                      <a:r>
                        <a:rPr sz="1100" u="sng" spc="-5" dirty="0">
                          <a:uFill>
                            <a:solidFill>
                              <a:srgbClr val="000000"/>
                            </a:solidFill>
                          </a:uFill>
                          <a:latin typeface="Arial"/>
                          <a:cs typeface="Arial"/>
                        </a:rPr>
                        <a:t>Hydrograph</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u="sng" dirty="0">
                          <a:uFill>
                            <a:solidFill>
                              <a:srgbClr val="000000"/>
                            </a:solidFill>
                          </a:uFill>
                          <a:latin typeface="Arial"/>
                          <a:cs typeface="Arial"/>
                        </a:rPr>
                        <a:t>Subdued Storm</a:t>
                      </a:r>
                      <a:r>
                        <a:rPr sz="1100" u="sng" spc="-20" dirty="0">
                          <a:uFill>
                            <a:solidFill>
                              <a:srgbClr val="000000"/>
                            </a:solidFill>
                          </a:uFill>
                          <a:latin typeface="Arial"/>
                          <a:cs typeface="Arial"/>
                        </a:rPr>
                        <a:t> </a:t>
                      </a:r>
                      <a:r>
                        <a:rPr sz="1100" u="sng" spc="-5" dirty="0">
                          <a:uFill>
                            <a:solidFill>
                              <a:srgbClr val="000000"/>
                            </a:solidFill>
                          </a:uFill>
                          <a:latin typeface="Arial"/>
                          <a:cs typeface="Arial"/>
                        </a:rPr>
                        <a:t>Hydrograph</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21421">
                <a:tc>
                  <a:txBody>
                    <a:bodyPr/>
                    <a:lstStyle/>
                    <a:p>
                      <a:pPr marL="61594" marR="677545">
                        <a:lnSpc>
                          <a:spcPts val="1350"/>
                        </a:lnSpc>
                        <a:spcBef>
                          <a:spcPts val="5"/>
                        </a:spcBef>
                      </a:pPr>
                      <a:r>
                        <a:rPr sz="1100" spc="-5" dirty="0">
                          <a:latin typeface="Arial"/>
                          <a:cs typeface="Arial"/>
                        </a:rPr>
                        <a:t>Description</a:t>
                      </a:r>
                      <a:r>
                        <a:rPr sz="1100" spc="-85" dirty="0">
                          <a:latin typeface="Arial"/>
                          <a:cs typeface="Arial"/>
                        </a:rPr>
                        <a:t> </a:t>
                      </a:r>
                      <a:r>
                        <a:rPr sz="1100" spc="-5" dirty="0">
                          <a:latin typeface="Arial"/>
                          <a:cs typeface="Arial"/>
                        </a:rPr>
                        <a:t>of  hydrograph</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042035">
                        <a:lnSpc>
                          <a:spcPts val="1350"/>
                        </a:lnSpc>
                        <a:spcBef>
                          <a:spcPts val="5"/>
                        </a:spcBef>
                      </a:pPr>
                      <a:r>
                        <a:rPr sz="1100" dirty="0">
                          <a:latin typeface="Arial"/>
                          <a:cs typeface="Arial"/>
                        </a:rPr>
                        <a:t>Short </a:t>
                      </a:r>
                      <a:r>
                        <a:rPr sz="1100" spc="-5" dirty="0">
                          <a:latin typeface="Arial"/>
                          <a:cs typeface="Arial"/>
                        </a:rPr>
                        <a:t>lag </a:t>
                      </a:r>
                      <a:r>
                        <a:rPr sz="1100" dirty="0">
                          <a:latin typeface="Arial"/>
                          <a:cs typeface="Arial"/>
                        </a:rPr>
                        <a:t>time  </a:t>
                      </a:r>
                      <a:r>
                        <a:rPr sz="1100" spc="-5" dirty="0">
                          <a:latin typeface="Arial"/>
                          <a:cs typeface="Arial"/>
                        </a:rPr>
                        <a:t>High peak  </a:t>
                      </a:r>
                      <a:r>
                        <a:rPr sz="1100" dirty="0">
                          <a:latin typeface="Arial"/>
                          <a:cs typeface="Arial"/>
                        </a:rPr>
                        <a:t>Steep rising</a:t>
                      </a:r>
                      <a:r>
                        <a:rPr sz="1100" spc="-95" dirty="0">
                          <a:latin typeface="Arial"/>
                          <a:cs typeface="Arial"/>
                        </a:rPr>
                        <a:t> </a:t>
                      </a:r>
                      <a:r>
                        <a:rPr sz="1100" spc="-5" dirty="0">
                          <a:latin typeface="Arial"/>
                          <a:cs typeface="Arial"/>
                        </a:rPr>
                        <a:t>limb</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236345">
                        <a:lnSpc>
                          <a:spcPts val="1350"/>
                        </a:lnSpc>
                        <a:spcBef>
                          <a:spcPts val="5"/>
                        </a:spcBef>
                      </a:pP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449000">
                <a:tc>
                  <a:txBody>
                    <a:bodyPr/>
                    <a:lstStyle/>
                    <a:p>
                      <a:pPr marL="61594">
                        <a:lnSpc>
                          <a:spcPts val="1310"/>
                        </a:lnSpc>
                      </a:pPr>
                      <a:r>
                        <a:rPr sz="1100" dirty="0">
                          <a:latin typeface="Arial"/>
                          <a:cs typeface="Arial"/>
                        </a:rPr>
                        <a:t>Weather/Climate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73050">
                        <a:lnSpc>
                          <a:spcPts val="1350"/>
                        </a:lnSpc>
                        <a:spcBef>
                          <a:spcPts val="5"/>
                        </a:spcBef>
                      </a:pP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26060">
                        <a:lnSpc>
                          <a:spcPts val="1350"/>
                        </a:lnSpc>
                        <a:spcBef>
                          <a:spcPts val="5"/>
                        </a:spcBef>
                      </a:pPr>
                      <a:r>
                        <a:rPr sz="1100" dirty="0">
                          <a:latin typeface="Arial"/>
                          <a:cs typeface="Arial"/>
                        </a:rPr>
                        <a:t>Steady rainfall </a:t>
                      </a:r>
                      <a:r>
                        <a:rPr sz="1100" spc="-5" dirty="0">
                          <a:latin typeface="Arial"/>
                          <a:cs typeface="Arial"/>
                        </a:rPr>
                        <a:t>which is less  </a:t>
                      </a:r>
                      <a:r>
                        <a:rPr sz="1100" dirty="0">
                          <a:latin typeface="Arial"/>
                          <a:cs typeface="Arial"/>
                        </a:rPr>
                        <a:t>than the </a:t>
                      </a:r>
                      <a:r>
                        <a:rPr sz="1100" spc="-5" dirty="0">
                          <a:latin typeface="Arial"/>
                          <a:cs typeface="Arial"/>
                        </a:rPr>
                        <a:t>infiltration </a:t>
                      </a:r>
                      <a:r>
                        <a:rPr sz="1100" dirty="0">
                          <a:latin typeface="Arial"/>
                          <a:cs typeface="Arial"/>
                        </a:rPr>
                        <a:t>capacity</a:t>
                      </a:r>
                      <a:r>
                        <a:rPr sz="1100" spc="-90" dirty="0">
                          <a:latin typeface="Arial"/>
                          <a:cs typeface="Arial"/>
                        </a:rPr>
                        <a:t> </a:t>
                      </a:r>
                      <a:r>
                        <a:rPr sz="1100" spc="-5" dirty="0">
                          <a:latin typeface="Arial"/>
                          <a:cs typeface="Arial"/>
                        </a:rPr>
                        <a:t>of  </a:t>
                      </a:r>
                      <a:r>
                        <a:rPr sz="1100" dirty="0">
                          <a:latin typeface="Arial"/>
                          <a:cs typeface="Arial"/>
                        </a:rPr>
                        <a:t>soil</a:t>
                      </a:r>
                    </a:p>
                    <a:p>
                      <a:pPr marL="61594" marR="241935">
                        <a:lnSpc>
                          <a:spcPts val="1350"/>
                        </a:lnSpc>
                        <a:spcBef>
                          <a:spcPts val="5"/>
                        </a:spcBef>
                      </a:pPr>
                      <a:r>
                        <a:rPr sz="1100" dirty="0">
                          <a:latin typeface="Arial"/>
                          <a:cs typeface="Arial"/>
                        </a:rPr>
                        <a:t>Slow snow melt </a:t>
                      </a:r>
                      <a:r>
                        <a:rPr sz="1100" spc="-5" dirty="0">
                          <a:latin typeface="Arial"/>
                          <a:cs typeface="Arial"/>
                        </a:rPr>
                        <a:t>as  </a:t>
                      </a:r>
                      <a:r>
                        <a:rPr sz="1100" dirty="0">
                          <a:latin typeface="Arial"/>
                          <a:cs typeface="Arial"/>
                        </a:rPr>
                        <a:t>temperatures rise very slowly  </a:t>
                      </a:r>
                      <a:r>
                        <a:rPr sz="1100" spc="-5" dirty="0">
                          <a:latin typeface="Arial"/>
                          <a:cs typeface="Arial"/>
                        </a:rPr>
                        <a:t>High evaporation </a:t>
                      </a:r>
                      <a:r>
                        <a:rPr sz="1100" dirty="0">
                          <a:latin typeface="Arial"/>
                          <a:cs typeface="Arial"/>
                        </a:rPr>
                        <a:t>rates </a:t>
                      </a:r>
                      <a:r>
                        <a:rPr sz="1100" spc="-5" dirty="0">
                          <a:latin typeface="Arial"/>
                          <a:cs typeface="Arial"/>
                        </a:rPr>
                        <a:t>due </a:t>
                      </a:r>
                      <a:r>
                        <a:rPr sz="1100" dirty="0">
                          <a:latin typeface="Arial"/>
                          <a:cs typeface="Arial"/>
                        </a:rPr>
                        <a:t>to  </a:t>
                      </a:r>
                      <a:r>
                        <a:rPr sz="1100" spc="-5" dirty="0">
                          <a:latin typeface="Arial"/>
                          <a:cs typeface="Arial"/>
                        </a:rPr>
                        <a:t>high </a:t>
                      </a:r>
                      <a:r>
                        <a:rPr sz="1100" dirty="0">
                          <a:latin typeface="Arial"/>
                          <a:cs typeface="Arial"/>
                        </a:rPr>
                        <a:t>temperatures</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21421">
                <a:tc>
                  <a:txBody>
                    <a:bodyPr/>
                    <a:lstStyle/>
                    <a:p>
                      <a:pPr marL="61594">
                        <a:lnSpc>
                          <a:spcPts val="1310"/>
                        </a:lnSpc>
                      </a:pPr>
                      <a:r>
                        <a:rPr sz="1100" spc="-5" dirty="0">
                          <a:latin typeface="Arial"/>
                          <a:cs typeface="Arial"/>
                        </a:rPr>
                        <a:t>Rock</a:t>
                      </a:r>
                      <a:r>
                        <a:rPr sz="1100" spc="-10" dirty="0">
                          <a:latin typeface="Arial"/>
                          <a:cs typeface="Arial"/>
                        </a:rPr>
                        <a:t> </a:t>
                      </a:r>
                      <a:r>
                        <a:rPr sz="1100" dirty="0">
                          <a:latin typeface="Arial"/>
                          <a:cs typeface="Arial"/>
                        </a:rPr>
                        <a:t>type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72085" algn="just">
                        <a:lnSpc>
                          <a:spcPts val="1350"/>
                        </a:lnSpc>
                        <a:spcBef>
                          <a:spcPts val="5"/>
                        </a:spcBef>
                      </a:pPr>
                      <a:r>
                        <a:rPr sz="1100" dirty="0">
                          <a:latin typeface="Arial"/>
                          <a:cs typeface="Arial"/>
                        </a:rPr>
                        <a:t>Impermeable rocks </a:t>
                      </a:r>
                      <a:r>
                        <a:rPr sz="1100" spc="-5" dirty="0">
                          <a:latin typeface="Arial"/>
                          <a:cs typeface="Arial"/>
                        </a:rPr>
                        <a:t>like</a:t>
                      </a:r>
                      <a:r>
                        <a:rPr sz="1100" spc="-95" dirty="0">
                          <a:latin typeface="Arial"/>
                          <a:cs typeface="Arial"/>
                        </a:rPr>
                        <a:t> </a:t>
                      </a:r>
                      <a:r>
                        <a:rPr sz="1100" spc="-5" dirty="0">
                          <a:latin typeface="Arial"/>
                          <a:cs typeface="Arial"/>
                        </a:rPr>
                        <a:t>granite  which encourage </a:t>
                      </a:r>
                      <a:r>
                        <a:rPr sz="1100" dirty="0">
                          <a:latin typeface="Arial"/>
                          <a:cs typeface="Arial"/>
                        </a:rPr>
                        <a:t>rapid</a:t>
                      </a:r>
                      <a:r>
                        <a:rPr sz="1100" spc="-80" dirty="0">
                          <a:latin typeface="Arial"/>
                          <a:cs typeface="Arial"/>
                        </a:rPr>
                        <a:t> </a:t>
                      </a:r>
                      <a:r>
                        <a:rPr sz="1100" dirty="0">
                          <a:latin typeface="Arial"/>
                          <a:cs typeface="Arial"/>
                        </a:rPr>
                        <a:t>surface  runoff</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41605">
                        <a:lnSpc>
                          <a:spcPts val="1350"/>
                        </a:lnSpc>
                        <a:spcBef>
                          <a:spcPts val="5"/>
                        </a:spcBef>
                      </a:pP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10764">
                <a:tc>
                  <a:txBody>
                    <a:bodyPr/>
                    <a:lstStyle/>
                    <a:p>
                      <a:pPr marL="61594">
                        <a:lnSpc>
                          <a:spcPts val="1310"/>
                        </a:lnSpc>
                      </a:pPr>
                      <a:r>
                        <a:rPr sz="1100" dirty="0">
                          <a:latin typeface="Arial"/>
                          <a:cs typeface="Arial"/>
                        </a:rPr>
                        <a:t>Soil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High infiltration</a:t>
                      </a:r>
                      <a:r>
                        <a:rPr sz="1100" spc="-15" dirty="0">
                          <a:latin typeface="Arial"/>
                          <a:cs typeface="Arial"/>
                        </a:rPr>
                        <a:t> </a:t>
                      </a:r>
                      <a:r>
                        <a:rPr sz="1100" dirty="0">
                          <a:latin typeface="Arial"/>
                          <a:cs typeface="Arial"/>
                        </a:rPr>
                        <a:t>rate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14527">
                <a:tc>
                  <a:txBody>
                    <a:bodyPr/>
                    <a:lstStyle/>
                    <a:p>
                      <a:pPr marL="61594">
                        <a:lnSpc>
                          <a:spcPts val="1310"/>
                        </a:lnSpc>
                      </a:pPr>
                      <a:r>
                        <a:rPr sz="1100" spc="-5" dirty="0">
                          <a:latin typeface="Arial"/>
                          <a:cs typeface="Arial"/>
                        </a:rPr>
                        <a:t>Relief</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56845">
                        <a:lnSpc>
                          <a:spcPts val="1350"/>
                        </a:lnSpc>
                        <a:spcBef>
                          <a:spcPts val="5"/>
                        </a:spcBef>
                      </a:pP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72085">
                        <a:lnSpc>
                          <a:spcPts val="1350"/>
                        </a:lnSpc>
                        <a:spcBef>
                          <a:spcPts val="5"/>
                        </a:spcBef>
                      </a:pPr>
                      <a:r>
                        <a:rPr sz="1100" spc="-5" dirty="0">
                          <a:latin typeface="Arial"/>
                          <a:cs typeface="Arial"/>
                        </a:rPr>
                        <a:t>Low and gentle </a:t>
                      </a:r>
                      <a:r>
                        <a:rPr sz="1100" dirty="0">
                          <a:latin typeface="Arial"/>
                          <a:cs typeface="Arial"/>
                        </a:rPr>
                        <a:t>slopes → </a:t>
                      </a:r>
                      <a:r>
                        <a:rPr sz="1100" spc="-5" dirty="0">
                          <a:latin typeface="Arial"/>
                          <a:cs typeface="Arial"/>
                        </a:rPr>
                        <a:t>Less  </a:t>
                      </a:r>
                      <a:r>
                        <a:rPr sz="1100" dirty="0">
                          <a:latin typeface="Arial"/>
                          <a:cs typeface="Arial"/>
                        </a:rPr>
                        <a:t>runoff</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10764">
                <a:tc>
                  <a:txBody>
                    <a:bodyPr/>
                    <a:lstStyle/>
                    <a:p>
                      <a:pPr marL="61594">
                        <a:lnSpc>
                          <a:spcPts val="1310"/>
                        </a:lnSpc>
                      </a:pPr>
                      <a:r>
                        <a:rPr sz="1100" dirty="0">
                          <a:latin typeface="Arial"/>
                          <a:cs typeface="Arial"/>
                        </a:rPr>
                        <a:t>Basin</a:t>
                      </a:r>
                      <a:r>
                        <a:rPr sz="1100" spc="-5" dirty="0">
                          <a:latin typeface="Arial"/>
                          <a:cs typeface="Arial"/>
                        </a:rPr>
                        <a:t> </a:t>
                      </a:r>
                      <a:r>
                        <a:rPr sz="1100" dirty="0">
                          <a:latin typeface="Arial"/>
                          <a:cs typeface="Arial"/>
                        </a:rPr>
                        <a:t>size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Usually </a:t>
                      </a:r>
                      <a:r>
                        <a:rPr sz="1100" dirty="0">
                          <a:latin typeface="Arial"/>
                          <a:cs typeface="Arial"/>
                        </a:rPr>
                        <a:t>small</a:t>
                      </a:r>
                      <a:r>
                        <a:rPr sz="1100" spc="-10" dirty="0">
                          <a:latin typeface="Arial"/>
                          <a:cs typeface="Arial"/>
                        </a:rPr>
                        <a:t> </a:t>
                      </a:r>
                      <a:r>
                        <a:rPr sz="1100" spc="-5" dirty="0">
                          <a:latin typeface="Arial"/>
                          <a:cs typeface="Arial"/>
                        </a:rPr>
                        <a:t>basin</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Usually large</a:t>
                      </a:r>
                      <a:r>
                        <a:rPr sz="1100" spc="-15" dirty="0">
                          <a:latin typeface="Arial"/>
                          <a:cs typeface="Arial"/>
                        </a:rPr>
                        <a:t> </a:t>
                      </a:r>
                      <a:r>
                        <a:rPr sz="1100" spc="-5" dirty="0">
                          <a:latin typeface="Arial"/>
                          <a:cs typeface="Arial"/>
                        </a:rPr>
                        <a:t>basin</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621421">
                <a:tc>
                  <a:txBody>
                    <a:bodyPr/>
                    <a:lstStyle/>
                    <a:p>
                      <a:pPr marL="61594">
                        <a:lnSpc>
                          <a:spcPts val="1310"/>
                        </a:lnSpc>
                      </a:pPr>
                      <a:r>
                        <a:rPr sz="1100" dirty="0">
                          <a:latin typeface="Arial"/>
                          <a:cs typeface="Arial"/>
                        </a:rPr>
                        <a:t>Vegetation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327660">
                        <a:lnSpc>
                          <a:spcPts val="1350"/>
                        </a:lnSpc>
                        <a:spcBef>
                          <a:spcPts val="5"/>
                        </a:spcBef>
                      </a:pP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26695">
                        <a:lnSpc>
                          <a:spcPts val="1350"/>
                        </a:lnSpc>
                        <a:spcBef>
                          <a:spcPts val="5"/>
                        </a:spcBef>
                      </a:pPr>
                      <a:r>
                        <a:rPr sz="1100" spc="-5" dirty="0">
                          <a:latin typeface="Arial"/>
                          <a:cs typeface="Arial"/>
                        </a:rPr>
                        <a:t>High density </a:t>
                      </a:r>
                      <a:r>
                        <a:rPr sz="1100" dirty="0">
                          <a:latin typeface="Arial"/>
                          <a:cs typeface="Arial"/>
                        </a:rPr>
                        <a:t>vegetation,</a:t>
                      </a:r>
                      <a:r>
                        <a:rPr sz="1100" spc="-80" dirty="0">
                          <a:latin typeface="Arial"/>
                          <a:cs typeface="Arial"/>
                        </a:rPr>
                        <a:t> </a:t>
                      </a:r>
                      <a:r>
                        <a:rPr sz="1100" dirty="0">
                          <a:latin typeface="Arial"/>
                          <a:cs typeface="Arial"/>
                        </a:rPr>
                        <a:t>more  </a:t>
                      </a:r>
                      <a:r>
                        <a:rPr sz="1100" spc="-5" dirty="0">
                          <a:latin typeface="Arial"/>
                          <a:cs typeface="Arial"/>
                        </a:rPr>
                        <a:t>interception, </a:t>
                      </a:r>
                      <a:r>
                        <a:rPr sz="1100" dirty="0">
                          <a:latin typeface="Arial"/>
                          <a:cs typeface="Arial"/>
                        </a:rPr>
                        <a:t>more  </a:t>
                      </a:r>
                      <a:r>
                        <a:rPr sz="1100" spc="-5" dirty="0">
                          <a:latin typeface="Arial"/>
                          <a:cs typeface="Arial"/>
                        </a:rPr>
                        <a:t>evapotranspiration</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673052">
                <a:tc>
                  <a:txBody>
                    <a:bodyPr/>
                    <a:lstStyle/>
                    <a:p>
                      <a:pPr marL="61594" marR="63500">
                        <a:lnSpc>
                          <a:spcPts val="1350"/>
                        </a:lnSpc>
                        <a:spcBef>
                          <a:spcPts val="5"/>
                        </a:spcBef>
                      </a:pPr>
                      <a:r>
                        <a:rPr sz="1100" dirty="0">
                          <a:latin typeface="Arial"/>
                          <a:cs typeface="Arial"/>
                        </a:rPr>
                        <a:t>Pre-existing conditions  (Antecedent</a:t>
                      </a:r>
                      <a:r>
                        <a:rPr sz="1100" spc="-95" dirty="0">
                          <a:latin typeface="Arial"/>
                          <a:cs typeface="Arial"/>
                        </a:rPr>
                        <a:t> </a:t>
                      </a:r>
                      <a:r>
                        <a:rPr sz="1100" dirty="0">
                          <a:latin typeface="Arial"/>
                          <a:cs typeface="Arial"/>
                        </a:rPr>
                        <a:t>conditions)</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1594" marR="86995">
                        <a:lnSpc>
                          <a:spcPts val="1350"/>
                        </a:lnSpc>
                        <a:spcBef>
                          <a:spcPts val="5"/>
                        </a:spcBef>
                      </a:pPr>
                      <a:r>
                        <a:rPr sz="1100" dirty="0">
                          <a:latin typeface="Arial"/>
                          <a:cs typeface="Arial"/>
                        </a:rPr>
                        <a:t>Basin </a:t>
                      </a:r>
                      <a:r>
                        <a:rPr sz="1100" spc="-5" dirty="0">
                          <a:latin typeface="Arial"/>
                          <a:cs typeface="Arial"/>
                        </a:rPr>
                        <a:t>already wet </a:t>
                      </a:r>
                      <a:r>
                        <a:rPr sz="1100" dirty="0">
                          <a:latin typeface="Arial"/>
                          <a:cs typeface="Arial"/>
                        </a:rPr>
                        <a:t>from </a:t>
                      </a:r>
                      <a:r>
                        <a:rPr sz="1100" spc="-5" dirty="0">
                          <a:latin typeface="Arial"/>
                          <a:cs typeface="Arial"/>
                        </a:rPr>
                        <a:t>previous  </a:t>
                      </a:r>
                      <a:r>
                        <a:rPr sz="1100" dirty="0" smtClean="0">
                          <a:latin typeface="Arial"/>
                          <a:cs typeface="Arial"/>
                        </a:rPr>
                        <a:t>rainfall</a:t>
                      </a:r>
                      <a:endParaRPr lang="en-GB" sz="1100" dirty="0" smtClean="0">
                        <a:latin typeface="Arial"/>
                        <a:cs typeface="Arial"/>
                      </a:endParaRPr>
                    </a:p>
                    <a:p>
                      <a:pPr marL="61594" marR="86995">
                        <a:lnSpc>
                          <a:spcPts val="1350"/>
                        </a:lnSpc>
                        <a:spcBef>
                          <a:spcPts val="5"/>
                        </a:spcBef>
                      </a:pPr>
                      <a:r>
                        <a:rPr lang="en-GB" sz="1100" dirty="0" smtClean="0">
                          <a:latin typeface="Arial"/>
                          <a:cs typeface="Arial"/>
                        </a:rPr>
                        <a:t>High water table</a:t>
                      </a:r>
                    </a:p>
                    <a:p>
                      <a:pPr marL="61594" marR="86995">
                        <a:lnSpc>
                          <a:spcPts val="1350"/>
                        </a:lnSpc>
                        <a:spcBef>
                          <a:spcPts val="5"/>
                        </a:spcBef>
                      </a:pPr>
                      <a:r>
                        <a:rPr lang="en-GB" sz="1100" dirty="0" smtClean="0">
                          <a:latin typeface="Arial"/>
                          <a:cs typeface="Arial"/>
                        </a:rPr>
                        <a:t>Soil saturated,</a:t>
                      </a:r>
                      <a:r>
                        <a:rPr lang="en-GB" sz="1100" baseline="0" dirty="0" smtClean="0">
                          <a:latin typeface="Arial"/>
                          <a:cs typeface="Arial"/>
                        </a:rPr>
                        <a:t> less infiltration</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1594">
                        <a:lnSpc>
                          <a:spcPts val="1310"/>
                        </a:lnSpc>
                      </a:pP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4527">
                <a:tc>
                  <a:txBody>
                    <a:bodyPr/>
                    <a:lstStyle/>
                    <a:p>
                      <a:pPr marL="61594" marR="63500">
                        <a:lnSpc>
                          <a:spcPts val="1350"/>
                        </a:lnSpc>
                        <a:spcBef>
                          <a:spcPts val="5"/>
                        </a:spcBef>
                      </a:pPr>
                      <a:r>
                        <a:rPr lang="en-GB" sz="1100" dirty="0" smtClean="0">
                          <a:latin typeface="Arial"/>
                          <a:cs typeface="Arial"/>
                        </a:rPr>
                        <a:t>Human activity</a:t>
                      </a:r>
                      <a:endParaRPr sz="1100" dirty="0">
                        <a:latin typeface="Arial"/>
                        <a:cs typeface="Arial"/>
                      </a:endParaRPr>
                    </a:p>
                  </a:txBody>
                  <a:tcPr marL="0" marR="0" marT="63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1594" marR="86995">
                        <a:lnSpc>
                          <a:spcPts val="1350"/>
                        </a:lnSpc>
                        <a:spcBef>
                          <a:spcPts val="5"/>
                        </a:spcBef>
                      </a:pPr>
                      <a:endParaRPr sz="1100" dirty="0">
                        <a:latin typeface="Arial"/>
                        <a:cs typeface="Arial"/>
                      </a:endParaRPr>
                    </a:p>
                  </a:txBody>
                  <a:tcPr marL="0" marR="0" marT="6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61594">
                        <a:lnSpc>
                          <a:spcPts val="1310"/>
                        </a:lnSpc>
                      </a:pPr>
                      <a:r>
                        <a:rPr lang="en-GB" sz="1100" dirty="0" smtClean="0">
                          <a:latin typeface="Arial"/>
                          <a:cs typeface="Arial"/>
                        </a:rPr>
                        <a:t>Afforestation</a:t>
                      </a:r>
                      <a:endParaRPr sz="11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541664375"/>
                  </a:ext>
                </a:extLst>
              </a:tr>
            </a:tbl>
          </a:graphicData>
        </a:graphic>
      </p:graphicFrame>
      <p:sp>
        <p:nvSpPr>
          <p:cNvPr id="5" name="object 5"/>
          <p:cNvSpPr/>
          <p:nvPr/>
        </p:nvSpPr>
        <p:spPr>
          <a:xfrm>
            <a:off x="4612959" y="1722671"/>
            <a:ext cx="2926626" cy="2612047"/>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endParaRPr dirty="0"/>
          </a:p>
        </p:txBody>
      </p:sp>
      <p:sp>
        <p:nvSpPr>
          <p:cNvPr id="8" name="object 8"/>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endParaRPr dirty="0"/>
          </a:p>
        </p:txBody>
      </p:sp>
      <p:sp>
        <p:nvSpPr>
          <p:cNvPr id="15" name="object 2"/>
          <p:cNvSpPr txBox="1"/>
          <p:nvPr/>
        </p:nvSpPr>
        <p:spPr>
          <a:xfrm>
            <a:off x="313624" y="1181618"/>
            <a:ext cx="6976176"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7:</a:t>
            </a:r>
            <a:r>
              <a:rPr kumimoji="0" lang="en-GB" sz="1400" b="1" i="0" u="none" strike="noStrike" kern="1200" cap="none" spc="0" normalizeH="0" noProof="0" dirty="0" smtClean="0">
                <a:ln>
                  <a:noFill/>
                </a:ln>
                <a:solidFill>
                  <a:prstClr val="black"/>
                </a:solidFill>
                <a:effectLst/>
                <a:uLnTx/>
                <a:uFillTx/>
                <a:latin typeface="Calibri"/>
                <a:ea typeface="+mn-ea"/>
                <a:cs typeface="Arial"/>
              </a:rPr>
              <a:t>  Using the third video and your knowledge from reading, fill in the blanks with definitions for features of a storm hydrograph.</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
        <p:nvSpPr>
          <p:cNvPr id="16" name="object 2"/>
          <p:cNvSpPr txBox="1"/>
          <p:nvPr/>
        </p:nvSpPr>
        <p:spPr>
          <a:xfrm>
            <a:off x="324164" y="4641255"/>
            <a:ext cx="6976176"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8:</a:t>
            </a:r>
            <a:r>
              <a:rPr kumimoji="0" lang="en-GB" sz="1400" b="1" i="0" u="none" strike="noStrike" kern="1200" cap="none" spc="0" normalizeH="0" noProof="0" dirty="0" smtClean="0">
                <a:ln>
                  <a:noFill/>
                </a:ln>
                <a:solidFill>
                  <a:prstClr val="black"/>
                </a:solidFill>
                <a:effectLst/>
                <a:uLnTx/>
                <a:uFillTx/>
                <a:latin typeface="Calibri"/>
                <a:ea typeface="+mn-ea"/>
                <a:cs typeface="Arial"/>
              </a:rPr>
              <a:t>  Now, fill in the missing details to illustrate your knowledge of the differences between flashy and subdued hydrographs.</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3"/>
          <p:cNvSpPr/>
          <p:nvPr/>
        </p:nvSpPr>
        <p:spPr>
          <a:xfrm>
            <a:off x="127000" y="11089"/>
            <a:ext cx="7315200" cy="1682512"/>
          </a:xfrm>
          <a:prstGeom prst="rect">
            <a:avLst/>
          </a:prstGeom>
        </p:spPr>
        <p:txBody>
          <a:bodyPr wrap="square">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Calibri"/>
                <a:ea typeface="+mn-ea"/>
                <a:cs typeface="Arial"/>
              </a:rPr>
              <a:t>Lesson </a:t>
            </a:r>
            <a:r>
              <a:rPr lang="en-GB" sz="1600" b="1" u="sng" noProof="0" dirty="0" smtClean="0">
                <a:solidFill>
                  <a:prstClr val="black"/>
                </a:solidFill>
                <a:latin typeface="Calibri"/>
                <a:cs typeface="Arial"/>
              </a:rPr>
              <a:t>5</a:t>
            </a:r>
            <a:r>
              <a:rPr kumimoji="0" lang="en-GB" sz="1600" b="1" i="0" u="sng" strike="noStrike" kern="1200" cap="none" spc="0" normalizeH="0" baseline="0" noProof="0" dirty="0" smtClean="0">
                <a:ln>
                  <a:noFill/>
                </a:ln>
                <a:solidFill>
                  <a:prstClr val="black"/>
                </a:solidFill>
                <a:effectLst/>
                <a:uLnTx/>
                <a:uFillTx/>
                <a:latin typeface="Calibri"/>
                <a:ea typeface="+mn-ea"/>
                <a:cs typeface="Arial"/>
              </a:rPr>
              <a:t>:  The</a:t>
            </a:r>
            <a:r>
              <a:rPr kumimoji="0" lang="en-GB" sz="1600" b="1" i="0" u="sng" strike="noStrike" kern="1200" cap="none" spc="0" normalizeH="0" noProof="0" dirty="0" smtClean="0">
                <a:ln>
                  <a:noFill/>
                </a:ln>
                <a:solidFill>
                  <a:prstClr val="black"/>
                </a:solidFill>
                <a:effectLst/>
                <a:uLnTx/>
                <a:uFillTx/>
                <a:latin typeface="Calibri"/>
                <a:ea typeface="+mn-ea"/>
                <a:cs typeface="Arial"/>
              </a:rPr>
              <a:t> impact of urbanisation on hydrological processes</a:t>
            </a:r>
            <a:r>
              <a:rPr kumimoji="0" lang="en-GB" sz="1600" b="1" i="0" u="sng" strike="noStrike" kern="1200" cap="none" spc="0" normalizeH="0" baseline="0" noProof="0" dirty="0" smtClean="0">
                <a:ln>
                  <a:noFill/>
                </a:ln>
                <a:solidFill>
                  <a:prstClr val="black"/>
                </a:solidFill>
                <a:effectLst/>
                <a:uLnTx/>
                <a:uFillTx/>
                <a:latin typeface="Calibri"/>
                <a:ea typeface="+mn-ea"/>
                <a:cs typeface="Arial"/>
              </a:rPr>
              <a:t>.</a:t>
            </a:r>
            <a:endParaRPr kumimoji="0" lang="en-GB" sz="1600" b="1" i="0" u="sng" strike="noStrike" kern="1200" cap="none" spc="0" normalizeH="0" baseline="0" noProof="0" dirty="0">
              <a:ln>
                <a:noFill/>
              </a:ln>
              <a:solidFill>
                <a:prstClr val="black"/>
              </a:solidFill>
              <a:effectLst/>
              <a:uLnTx/>
              <a:uFillTx/>
              <a:latin typeface="Calibri"/>
              <a:ea typeface="+mn-ea"/>
              <a:cs typeface="Arial"/>
            </a:endParaRPr>
          </a:p>
          <a:p>
            <a:pPr marL="12700" lvl="0">
              <a:spcBef>
                <a:spcPts val="100"/>
              </a:spcBef>
            </a:pPr>
            <a:r>
              <a:rPr kumimoji="0" lang="en-GB" sz="1400" b="1" i="0" u="none" strike="noStrike" kern="1200" cap="none" spc="0" normalizeH="0" baseline="0" noProof="0" dirty="0">
                <a:ln>
                  <a:noFill/>
                </a:ln>
                <a:solidFill>
                  <a:prstClr val="black"/>
                </a:solidFill>
                <a:effectLst/>
                <a:uLnTx/>
                <a:uFillTx/>
                <a:latin typeface="Calibri"/>
                <a:ea typeface="+mn-ea"/>
                <a:cs typeface="Arial"/>
              </a:rPr>
              <a:t>Videos to support </a:t>
            </a:r>
            <a:r>
              <a:rPr lang="en-GB" sz="1400" b="1" dirty="0">
                <a:solidFill>
                  <a:prstClr val="black"/>
                </a:solidFill>
                <a:cs typeface="Arial"/>
              </a:rPr>
              <a:t>– </a:t>
            </a:r>
            <a:r>
              <a:rPr lang="en-GB" sz="1400" b="1" dirty="0">
                <a:solidFill>
                  <a:prstClr val="black"/>
                </a:solidFill>
                <a:cs typeface="Arial"/>
                <a:hlinkClick r:id="rId2"/>
              </a:rPr>
              <a:t>https://</a:t>
            </a:r>
            <a:r>
              <a:rPr lang="en-GB" sz="1400" b="1" dirty="0" smtClean="0">
                <a:solidFill>
                  <a:prstClr val="black"/>
                </a:solidFill>
                <a:cs typeface="Arial"/>
                <a:hlinkClick r:id="rId2"/>
              </a:rPr>
              <a:t>bit.ly/3dt3Ewk</a:t>
            </a:r>
            <a:r>
              <a:rPr lang="en-GB" sz="1400" b="1" dirty="0" smtClean="0">
                <a:solidFill>
                  <a:prstClr val="black"/>
                </a:solidFill>
                <a:cs typeface="Arial"/>
              </a:rPr>
              <a:t> (both problems and solutions included)</a:t>
            </a:r>
            <a:endParaRPr lang="en-GB" sz="1400" b="1" noProof="0" dirty="0">
              <a:solidFill>
                <a:prstClr val="black"/>
              </a:solidFill>
              <a:cs typeface="Arial"/>
            </a:endParaRPr>
          </a:p>
          <a:p>
            <a:pPr marL="12700" lvl="0">
              <a:spcBef>
                <a:spcPts val="100"/>
              </a:spcBef>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a:t>
            </a:r>
            <a:r>
              <a:rPr kumimoji="0" lang="en-GB" sz="1400" b="1" i="0" u="none" strike="noStrike" kern="1200" cap="none" spc="0" normalizeH="0" baseline="0" noProof="0" dirty="0">
                <a:ln>
                  <a:noFill/>
                </a:ln>
                <a:solidFill>
                  <a:prstClr val="black"/>
                </a:solidFill>
                <a:effectLst/>
                <a:uLnTx/>
                <a:uFillTx/>
                <a:latin typeface="Calibri"/>
                <a:ea typeface="+mn-ea"/>
                <a:cs typeface="Arial"/>
              </a:rPr>
              <a:t>1: Read pages </a:t>
            </a:r>
            <a:r>
              <a:rPr lang="en-GB" sz="1400" b="1" noProof="0" dirty="0" smtClean="0">
                <a:solidFill>
                  <a:prstClr val="black"/>
                </a:solidFill>
                <a:latin typeface="Calibri"/>
                <a:cs typeface="Arial"/>
              </a:rPr>
              <a:t>32</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 </a:t>
            </a:r>
            <a:r>
              <a:rPr kumimoji="0" lang="en-GB" sz="1400" b="1" i="0" u="none" strike="noStrike" kern="1200" cap="none" spc="0" normalizeH="0" baseline="0" noProof="0" dirty="0">
                <a:ln>
                  <a:noFill/>
                </a:ln>
                <a:solidFill>
                  <a:prstClr val="black"/>
                </a:solidFill>
                <a:effectLst/>
                <a:uLnTx/>
                <a:uFillTx/>
                <a:latin typeface="Calibri"/>
                <a:ea typeface="+mn-ea"/>
                <a:cs typeface="Arial"/>
              </a:rPr>
              <a:t>in the textbook (link provided to </a:t>
            </a:r>
            <a:r>
              <a:rPr kumimoji="0" lang="en-GB" sz="1400" b="1" i="0" u="none" strike="noStrike" kern="1200" cap="none" spc="0" normalizeH="0" baseline="0" noProof="0" dirty="0">
                <a:ln>
                  <a:noFill/>
                </a:ln>
                <a:solidFill>
                  <a:prstClr val="black"/>
                </a:solidFill>
                <a:effectLst/>
                <a:uLnTx/>
                <a:uFillTx/>
                <a:latin typeface="Calibri"/>
                <a:ea typeface="+mn-ea"/>
                <a:cs typeface="Arial"/>
                <a:hlinkClick r:id="rId3"/>
              </a:rPr>
              <a:t>Active Learn </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400" b="1" i="0" u="none" strike="noStrike" kern="1200" cap="none" spc="0" normalizeH="0" baseline="0" noProof="0" dirty="0" smtClean="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a:t>
            </a:r>
            <a:r>
              <a:rPr kumimoji="0" lang="en-GB" sz="1400" b="1" i="0" u="none" strike="noStrike" kern="1200" cap="none" spc="0" normalizeH="0" baseline="0" noProof="0" dirty="0">
                <a:ln>
                  <a:noFill/>
                </a:ln>
                <a:solidFill>
                  <a:prstClr val="black"/>
                </a:solidFill>
                <a:effectLst/>
                <a:uLnTx/>
                <a:uFillTx/>
                <a:latin typeface="Calibri"/>
                <a:ea typeface="+mn-ea"/>
                <a:cs typeface="Arial"/>
              </a:rPr>
              <a:t>2: Watch </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the </a:t>
            </a:r>
            <a:r>
              <a:rPr kumimoji="0" lang="en-GB" sz="1400" b="1" i="0" u="none" strike="noStrike" kern="1200" cap="none" spc="0" normalizeH="0" baseline="0" noProof="0" dirty="0">
                <a:ln>
                  <a:noFill/>
                </a:ln>
                <a:solidFill>
                  <a:prstClr val="black"/>
                </a:solidFill>
                <a:effectLst/>
                <a:uLnTx/>
                <a:uFillTx/>
                <a:latin typeface="Calibri"/>
                <a:ea typeface="+mn-ea"/>
                <a:cs typeface="Arial"/>
              </a:rPr>
              <a:t>video </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and use your knowledge from the reading</a:t>
            </a:r>
            <a:r>
              <a:rPr kumimoji="0" lang="en-GB" sz="1400" b="1" i="0" u="none" strike="noStrike" kern="1200" cap="none" spc="0" normalizeH="0" noProof="0" dirty="0" smtClean="0">
                <a:ln>
                  <a:noFill/>
                </a:ln>
                <a:solidFill>
                  <a:prstClr val="black"/>
                </a:solidFill>
                <a:effectLst/>
                <a:uLnTx/>
                <a:uFillTx/>
                <a:latin typeface="Calibri"/>
                <a:ea typeface="+mn-ea"/>
                <a:cs typeface="Arial"/>
              </a:rPr>
              <a:t> to annotate around each of the images in Figure 1.17 how aspects from the diagrams lead to an impact on the hydrological cycle.</a:t>
            </a:r>
          </a:p>
        </p:txBody>
      </p:sp>
      <p:sp>
        <p:nvSpPr>
          <p:cNvPr id="17" name="object 2"/>
          <p:cNvSpPr txBox="1"/>
          <p:nvPr/>
        </p:nvSpPr>
        <p:spPr>
          <a:xfrm>
            <a:off x="203736" y="5810250"/>
            <a:ext cx="7255576"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3: EXPLAIN what influence decision makers</a:t>
            </a:r>
            <a:r>
              <a:rPr kumimoji="0" lang="en-GB" sz="1400" b="1" i="0" u="none" strike="noStrike" kern="1200" cap="none" spc="0" normalizeH="0" noProof="0" dirty="0" smtClean="0">
                <a:ln>
                  <a:noFill/>
                </a:ln>
                <a:solidFill>
                  <a:prstClr val="black"/>
                </a:solidFill>
                <a:effectLst/>
                <a:uLnTx/>
                <a:uFillTx/>
                <a:latin typeface="Calibri"/>
                <a:ea typeface="+mn-ea"/>
                <a:cs typeface="Arial"/>
              </a:rPr>
              <a:t> and planners have to manage a catchment area as a whole. </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Rectangle 18"/>
          <p:cNvSpPr/>
          <p:nvPr/>
        </p:nvSpPr>
        <p:spPr>
          <a:xfrm>
            <a:off x="203736" y="6366858"/>
            <a:ext cx="7255576" cy="80582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1749" b="23913"/>
          <a:stretch/>
        </p:blipFill>
        <p:spPr>
          <a:xfrm>
            <a:off x="2072433" y="1516863"/>
            <a:ext cx="3518182" cy="4026099"/>
          </a:xfrm>
          <a:prstGeom prst="rect">
            <a:avLst/>
          </a:prstGeom>
        </p:spPr>
      </p:pic>
      <p:sp>
        <p:nvSpPr>
          <p:cNvPr id="15" name="object 2"/>
          <p:cNvSpPr txBox="1"/>
          <p:nvPr/>
        </p:nvSpPr>
        <p:spPr>
          <a:xfrm>
            <a:off x="197618" y="7353609"/>
            <a:ext cx="7255576"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4: EXPLAIN how urbanisation increases runoff</a:t>
            </a:r>
            <a:r>
              <a:rPr kumimoji="0" lang="en-GB" sz="1400" b="1" i="0" u="none" strike="noStrike" kern="1200" cap="none" spc="0" normalizeH="0" noProof="0" dirty="0" smtClean="0">
                <a:ln>
                  <a:noFill/>
                </a:ln>
                <a:solidFill>
                  <a:prstClr val="black"/>
                </a:solidFill>
                <a:effectLst/>
                <a:uLnTx/>
                <a:uFillTx/>
                <a:latin typeface="Calibri"/>
                <a:ea typeface="+mn-ea"/>
                <a:cs typeface="Arial"/>
              </a:rPr>
              <a:t> and the risk of flooding.   Need help – see the HINT on the website to see if you are on the right track.</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
        <p:nvSpPr>
          <p:cNvPr id="16" name="Rectangle 15"/>
          <p:cNvSpPr/>
          <p:nvPr/>
        </p:nvSpPr>
        <p:spPr>
          <a:xfrm>
            <a:off x="200651" y="7869416"/>
            <a:ext cx="7255576" cy="214020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2"/>
          <p:cNvSpPr txBox="1"/>
          <p:nvPr/>
        </p:nvSpPr>
        <p:spPr>
          <a:xfrm>
            <a:off x="197618" y="10148754"/>
            <a:ext cx="725557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KEQ 1</a:t>
            </a:r>
            <a:r>
              <a:rPr kumimoji="0" lang="en-GB" sz="1400" b="1" i="0" u="none" strike="noStrike" kern="1200" cap="none" spc="0" normalizeH="0" noProof="0" dirty="0" smtClean="0">
                <a:ln>
                  <a:noFill/>
                </a:ln>
                <a:solidFill>
                  <a:prstClr val="black"/>
                </a:solidFill>
                <a:effectLst/>
                <a:uLnTx/>
                <a:uFillTx/>
                <a:latin typeface="Calibri"/>
                <a:ea typeface="+mn-ea"/>
                <a:cs typeface="Arial"/>
              </a:rPr>
              <a:t> Completed – on the website, complete the Googl</a:t>
            </a:r>
            <a:r>
              <a:rPr lang="en-GB" sz="1400" b="1" noProof="0" dirty="0" smtClean="0">
                <a:solidFill>
                  <a:prstClr val="black"/>
                </a:solidFill>
                <a:latin typeface="Calibri"/>
                <a:cs typeface="Arial"/>
              </a:rPr>
              <a:t>e Quiz for KEQ 1.</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56995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6636" y="196981"/>
            <a:ext cx="6934200" cy="4155048"/>
          </a:xfrm>
          <a:prstGeom prst="rect">
            <a:avLst/>
          </a:prstGeom>
        </p:spPr>
        <p:txBody>
          <a:bodyPr vert="horz" wrap="square" lIns="0" tIns="12700" rIns="0" bIns="0" rtlCol="0">
            <a:spAutoFit/>
          </a:bodyPr>
          <a:lstStyle/>
          <a:p>
            <a:pPr marR="5080" algn="ctr">
              <a:lnSpc>
                <a:spcPct val="100000"/>
              </a:lnSpc>
              <a:spcBef>
                <a:spcPts val="100"/>
              </a:spcBef>
            </a:pPr>
            <a:r>
              <a:rPr lang="en-GB" sz="1600" b="1" u="sng" dirty="0" smtClean="0">
                <a:cs typeface="Arial"/>
              </a:rPr>
              <a:t>Lesson 1: The operation of the hydrological cycle at a global scale.</a:t>
            </a:r>
          </a:p>
          <a:p>
            <a:pPr marR="5080">
              <a:lnSpc>
                <a:spcPct val="100000"/>
              </a:lnSpc>
              <a:spcBef>
                <a:spcPts val="100"/>
              </a:spcBef>
            </a:pPr>
            <a:r>
              <a:rPr lang="en-GB" sz="1400" b="1" dirty="0" smtClean="0">
                <a:cs typeface="Arial"/>
              </a:rPr>
              <a:t>Videos to support </a:t>
            </a:r>
            <a:r>
              <a:rPr lang="en-GB" sz="1400" b="1" dirty="0">
                <a:cs typeface="Arial"/>
              </a:rPr>
              <a:t>- </a:t>
            </a:r>
            <a:r>
              <a:rPr lang="en-GB" sz="1400" b="1" dirty="0">
                <a:cs typeface="Arial"/>
                <a:hlinkClick r:id="rId2"/>
              </a:rPr>
              <a:t>https://</a:t>
            </a:r>
            <a:r>
              <a:rPr lang="en-GB" sz="1400" b="1" dirty="0" smtClean="0">
                <a:cs typeface="Arial"/>
                <a:hlinkClick r:id="rId2"/>
              </a:rPr>
              <a:t>bit.ly/2LiDYGV</a:t>
            </a:r>
            <a:r>
              <a:rPr lang="en-GB" sz="1400" b="1" dirty="0">
                <a:cs typeface="Arial"/>
              </a:rPr>
              <a:t>, </a:t>
            </a:r>
            <a:r>
              <a:rPr lang="en-GB" sz="1400" b="1" dirty="0">
                <a:cs typeface="Arial"/>
                <a:hlinkClick r:id="rId3"/>
              </a:rPr>
              <a:t>https://</a:t>
            </a:r>
            <a:r>
              <a:rPr lang="en-GB" sz="1400" b="1" dirty="0" smtClean="0">
                <a:cs typeface="Arial"/>
                <a:hlinkClick r:id="rId3"/>
              </a:rPr>
              <a:t>bit.ly/2Li77BS</a:t>
            </a:r>
            <a:r>
              <a:rPr lang="en-GB" sz="1400" b="1" dirty="0">
                <a:cs typeface="Arial"/>
              </a:rPr>
              <a:t>, </a:t>
            </a:r>
            <a:r>
              <a:rPr lang="en-GB" sz="1400" b="1" dirty="0">
                <a:cs typeface="Arial"/>
                <a:hlinkClick r:id="rId4"/>
              </a:rPr>
              <a:t>https://</a:t>
            </a:r>
            <a:r>
              <a:rPr lang="en-GB" sz="1400" b="1" dirty="0" smtClean="0">
                <a:cs typeface="Arial"/>
                <a:hlinkClick r:id="rId4"/>
              </a:rPr>
              <a:t>bit.ly/3cjZeIh</a:t>
            </a:r>
            <a:r>
              <a:rPr lang="en-GB" sz="1400" b="1" dirty="0" smtClean="0">
                <a:cs typeface="Arial"/>
              </a:rPr>
              <a:t> </a:t>
            </a:r>
            <a:endParaRPr sz="1400" b="1" dirty="0">
              <a:cs typeface="Arial"/>
            </a:endParaRPr>
          </a:p>
          <a:p>
            <a:pPr marL="12700" algn="just">
              <a:lnSpc>
                <a:spcPct val="100000"/>
              </a:lnSpc>
              <a:spcBef>
                <a:spcPts val="919"/>
              </a:spcBef>
            </a:pPr>
            <a:r>
              <a:rPr lang="en-GB" sz="1400" b="1" dirty="0" smtClean="0">
                <a:cs typeface="Arial"/>
              </a:rPr>
              <a:t>Task 1: Read pages 24-25 in the textbook (link provided </a:t>
            </a:r>
            <a:r>
              <a:rPr lang="en-GB" sz="1400" b="1" dirty="0" smtClean="0">
                <a:cs typeface="Arial"/>
              </a:rPr>
              <a:t>to </a:t>
            </a:r>
            <a:r>
              <a:rPr lang="en-GB" sz="1400" b="1" dirty="0" smtClean="0">
                <a:cs typeface="Arial"/>
                <a:hlinkClick r:id="rId5"/>
              </a:rPr>
              <a:t>Active Learn </a:t>
            </a:r>
            <a:r>
              <a:rPr lang="en-GB" sz="1400" b="1" dirty="0" smtClean="0">
                <a:cs typeface="Arial"/>
              </a:rPr>
              <a:t>).</a:t>
            </a:r>
          </a:p>
          <a:p>
            <a:pPr marL="12700" algn="just">
              <a:lnSpc>
                <a:spcPct val="100000"/>
              </a:lnSpc>
              <a:spcBef>
                <a:spcPts val="919"/>
              </a:spcBef>
            </a:pPr>
            <a:r>
              <a:rPr lang="en-GB" sz="1400" b="1" dirty="0" smtClean="0">
                <a:cs typeface="Arial"/>
              </a:rPr>
              <a:t>Task 2:  Define the following terms:</a:t>
            </a:r>
          </a:p>
          <a:p>
            <a:pPr marL="12700" algn="just">
              <a:lnSpc>
                <a:spcPct val="100000"/>
              </a:lnSpc>
              <a:spcBef>
                <a:spcPts val="919"/>
              </a:spcBef>
            </a:pPr>
            <a:endParaRPr lang="en-GB" sz="1400" b="1" dirty="0">
              <a:cs typeface="Arial"/>
            </a:endParaRPr>
          </a:p>
          <a:p>
            <a:pPr marL="12700" algn="just">
              <a:lnSpc>
                <a:spcPct val="100000"/>
              </a:lnSpc>
              <a:spcBef>
                <a:spcPts val="919"/>
              </a:spcBef>
            </a:pPr>
            <a:r>
              <a:rPr lang="en-GB" sz="1400" b="1" dirty="0" smtClean="0">
                <a:cs typeface="Arial"/>
              </a:rPr>
              <a:t>Stores _____________________________________________________________________</a:t>
            </a:r>
          </a:p>
          <a:p>
            <a:pPr marL="12700" algn="just">
              <a:lnSpc>
                <a:spcPct val="100000"/>
              </a:lnSpc>
              <a:spcBef>
                <a:spcPts val="919"/>
              </a:spcBef>
            </a:pPr>
            <a:r>
              <a:rPr lang="en-GB" sz="1400" b="1" dirty="0" smtClean="0">
                <a:cs typeface="Arial"/>
              </a:rPr>
              <a:t>Fluxes _____________________________________________________________________</a:t>
            </a:r>
          </a:p>
          <a:p>
            <a:pPr marL="12700" algn="just">
              <a:lnSpc>
                <a:spcPct val="100000"/>
              </a:lnSpc>
              <a:spcBef>
                <a:spcPts val="919"/>
              </a:spcBef>
            </a:pPr>
            <a:r>
              <a:rPr lang="en-GB" sz="1400" b="1" dirty="0" smtClean="0">
                <a:cs typeface="Arial"/>
              </a:rPr>
              <a:t>Processes __________________________________________________________________</a:t>
            </a:r>
          </a:p>
          <a:p>
            <a:pPr marL="12700" algn="just">
              <a:lnSpc>
                <a:spcPct val="100000"/>
              </a:lnSpc>
              <a:spcBef>
                <a:spcPts val="919"/>
              </a:spcBef>
            </a:pPr>
            <a:endParaRPr lang="en-GB" sz="1400" b="1" dirty="0">
              <a:cs typeface="Arial"/>
            </a:endParaRPr>
          </a:p>
          <a:p>
            <a:pPr marL="12700" algn="just">
              <a:lnSpc>
                <a:spcPct val="100000"/>
              </a:lnSpc>
              <a:spcBef>
                <a:spcPts val="919"/>
              </a:spcBef>
            </a:pPr>
            <a:r>
              <a:rPr sz="1400" b="1" dirty="0" smtClean="0">
                <a:cs typeface="Arial"/>
              </a:rPr>
              <a:t>Global </a:t>
            </a:r>
            <a:r>
              <a:rPr sz="1400" b="1" dirty="0">
                <a:cs typeface="Arial"/>
              </a:rPr>
              <a:t>Water</a:t>
            </a:r>
            <a:r>
              <a:rPr sz="1400" b="1" spc="-5" dirty="0">
                <a:cs typeface="Arial"/>
              </a:rPr>
              <a:t> Budget</a:t>
            </a:r>
            <a:endParaRPr sz="1400" dirty="0">
              <a:cs typeface="Arial"/>
            </a:endParaRPr>
          </a:p>
          <a:p>
            <a:pPr marL="12700" marR="5080" algn="just">
              <a:lnSpc>
                <a:spcPct val="116799"/>
              </a:lnSpc>
              <a:spcBef>
                <a:spcPts val="690"/>
              </a:spcBef>
            </a:pPr>
            <a:r>
              <a:rPr sz="1200" dirty="0">
                <a:cs typeface="Arial"/>
              </a:rPr>
              <a:t>The </a:t>
            </a:r>
            <a:r>
              <a:rPr sz="1200" spc="-5" dirty="0">
                <a:cs typeface="Arial"/>
              </a:rPr>
              <a:t>global water </a:t>
            </a:r>
            <a:r>
              <a:rPr sz="1200" dirty="0">
                <a:cs typeface="Arial"/>
              </a:rPr>
              <a:t>cycle </a:t>
            </a:r>
            <a:r>
              <a:rPr sz="1200" spc="-5" dirty="0">
                <a:cs typeface="Arial"/>
              </a:rPr>
              <a:t>is </a:t>
            </a:r>
            <a:r>
              <a:rPr sz="1200" dirty="0">
                <a:cs typeface="Arial"/>
              </a:rPr>
              <a:t>comprised </a:t>
            </a:r>
            <a:r>
              <a:rPr sz="1200" spc="-5" dirty="0">
                <a:cs typeface="Arial"/>
              </a:rPr>
              <a:t>of </a:t>
            </a:r>
            <a:r>
              <a:rPr sz="1200" dirty="0">
                <a:cs typeface="Arial"/>
              </a:rPr>
              <a:t>many stores, the </a:t>
            </a:r>
            <a:r>
              <a:rPr sz="1200" spc="-5" dirty="0">
                <a:cs typeface="Arial"/>
              </a:rPr>
              <a:t>largest being oceans, which </a:t>
            </a:r>
            <a:r>
              <a:rPr sz="1200" dirty="0">
                <a:cs typeface="Arial"/>
              </a:rPr>
              <a:t>contain  </a:t>
            </a:r>
            <a:r>
              <a:rPr sz="1200" b="1" spc="-5" dirty="0">
                <a:solidFill>
                  <a:srgbClr val="A64D79"/>
                </a:solidFill>
                <a:cs typeface="Arial"/>
              </a:rPr>
              <a:t>97% </a:t>
            </a:r>
            <a:r>
              <a:rPr sz="1200" b="1" dirty="0">
                <a:solidFill>
                  <a:srgbClr val="A64D79"/>
                </a:solidFill>
                <a:cs typeface="Arial"/>
              </a:rPr>
              <a:t>of global </a:t>
            </a:r>
            <a:r>
              <a:rPr sz="1200" b="1" spc="-5" dirty="0">
                <a:solidFill>
                  <a:srgbClr val="A64D79"/>
                </a:solidFill>
                <a:cs typeface="Arial"/>
              </a:rPr>
              <a:t>water</a:t>
            </a:r>
            <a:r>
              <a:rPr sz="1200" spc="-5" dirty="0">
                <a:cs typeface="Arial"/>
              </a:rPr>
              <a:t>. </a:t>
            </a:r>
            <a:r>
              <a:rPr sz="1200" dirty="0">
                <a:cs typeface="Arial"/>
              </a:rPr>
              <a:t>Only </a:t>
            </a:r>
            <a:r>
              <a:rPr sz="1200" b="1" spc="-5" dirty="0">
                <a:solidFill>
                  <a:srgbClr val="A64D79"/>
                </a:solidFill>
                <a:cs typeface="Arial"/>
              </a:rPr>
              <a:t>2.5% </a:t>
            </a:r>
            <a:r>
              <a:rPr sz="1200" b="1" dirty="0">
                <a:solidFill>
                  <a:srgbClr val="A64D79"/>
                </a:solidFill>
                <a:cs typeface="Arial"/>
              </a:rPr>
              <a:t>of </a:t>
            </a:r>
            <a:r>
              <a:rPr sz="1200" b="1" spc="-5" dirty="0">
                <a:solidFill>
                  <a:srgbClr val="A64D79"/>
                </a:solidFill>
                <a:cs typeface="Arial"/>
              </a:rPr>
              <a:t>stores are </a:t>
            </a:r>
            <a:r>
              <a:rPr sz="1200" b="1" dirty="0">
                <a:solidFill>
                  <a:srgbClr val="A64D79"/>
                </a:solidFill>
                <a:cs typeface="Arial"/>
              </a:rPr>
              <a:t>freshwater </a:t>
            </a:r>
            <a:r>
              <a:rPr sz="1200" spc="-5" dirty="0">
                <a:cs typeface="Arial"/>
              </a:rPr>
              <a:t>of which </a:t>
            </a:r>
            <a:r>
              <a:rPr sz="1200" b="1" spc="-5" dirty="0">
                <a:solidFill>
                  <a:srgbClr val="A64D79"/>
                </a:solidFill>
                <a:cs typeface="Arial"/>
              </a:rPr>
              <a:t>69% </a:t>
            </a:r>
            <a:r>
              <a:rPr sz="1200" b="1" dirty="0">
                <a:solidFill>
                  <a:srgbClr val="A64D79"/>
                </a:solidFill>
                <a:cs typeface="Arial"/>
              </a:rPr>
              <a:t>is glaciers, ice  </a:t>
            </a:r>
            <a:r>
              <a:rPr sz="1200" b="1" spc="-5" dirty="0">
                <a:solidFill>
                  <a:srgbClr val="A64D79"/>
                </a:solidFill>
                <a:cs typeface="Arial"/>
              </a:rPr>
              <a:t>caps and </a:t>
            </a:r>
            <a:r>
              <a:rPr sz="1200" b="1" dirty="0">
                <a:solidFill>
                  <a:srgbClr val="A64D79"/>
                </a:solidFill>
                <a:cs typeface="Arial"/>
              </a:rPr>
              <a:t>ice </a:t>
            </a:r>
            <a:r>
              <a:rPr sz="1200" b="1" spc="-5" dirty="0">
                <a:solidFill>
                  <a:srgbClr val="A64D79"/>
                </a:solidFill>
                <a:cs typeface="Arial"/>
              </a:rPr>
              <a:t>sheets </a:t>
            </a:r>
            <a:r>
              <a:rPr sz="1200" spc="-5" dirty="0">
                <a:cs typeface="Arial"/>
              </a:rPr>
              <a:t>and </a:t>
            </a:r>
            <a:r>
              <a:rPr sz="1200" b="1" spc="-5" dirty="0">
                <a:solidFill>
                  <a:srgbClr val="A64D79"/>
                </a:solidFill>
                <a:cs typeface="Arial"/>
              </a:rPr>
              <a:t>30% </a:t>
            </a:r>
            <a:r>
              <a:rPr sz="1200" b="1" dirty="0">
                <a:solidFill>
                  <a:srgbClr val="A64D79"/>
                </a:solidFill>
                <a:cs typeface="Arial"/>
              </a:rPr>
              <a:t>is </a:t>
            </a:r>
            <a:r>
              <a:rPr sz="1200" b="1" spc="-5" dirty="0">
                <a:solidFill>
                  <a:srgbClr val="A64D79"/>
                </a:solidFill>
                <a:cs typeface="Arial"/>
              </a:rPr>
              <a:t>groundwater</a:t>
            </a:r>
            <a:r>
              <a:rPr sz="1400" b="1" spc="-5" dirty="0">
                <a:cs typeface="Arial"/>
              </a:rPr>
              <a:t>. </a:t>
            </a:r>
            <a:r>
              <a:rPr sz="1200" dirty="0">
                <a:cs typeface="Arial"/>
              </a:rPr>
              <a:t>Surface </a:t>
            </a:r>
            <a:r>
              <a:rPr sz="1200" spc="-5" dirty="0">
                <a:cs typeface="Arial"/>
              </a:rPr>
              <a:t>and other </a:t>
            </a:r>
            <a:r>
              <a:rPr sz="1200" dirty="0">
                <a:cs typeface="Arial"/>
              </a:rPr>
              <a:t>freshwater </a:t>
            </a:r>
            <a:r>
              <a:rPr sz="1200" spc="-5" dirty="0">
                <a:cs typeface="Arial"/>
              </a:rPr>
              <a:t>only accounts  </a:t>
            </a:r>
            <a:r>
              <a:rPr sz="1200" dirty="0">
                <a:cs typeface="Arial"/>
              </a:rPr>
              <a:t>for </a:t>
            </a:r>
            <a:r>
              <a:rPr sz="1200" spc="-5" dirty="0">
                <a:cs typeface="Arial"/>
              </a:rPr>
              <a:t>around </a:t>
            </a:r>
            <a:r>
              <a:rPr sz="1200" b="1" spc="-5" dirty="0">
                <a:solidFill>
                  <a:srgbClr val="A64D79"/>
                </a:solidFill>
                <a:cs typeface="Arial"/>
              </a:rPr>
              <a:t>1% </a:t>
            </a:r>
            <a:r>
              <a:rPr sz="1200" spc="-5" dirty="0">
                <a:cs typeface="Arial"/>
              </a:rPr>
              <a:t>of global </a:t>
            </a:r>
            <a:r>
              <a:rPr sz="1200" dirty="0">
                <a:cs typeface="Arial"/>
              </a:rPr>
              <a:t>stores. Other surface </a:t>
            </a:r>
            <a:r>
              <a:rPr sz="1200" spc="-5" dirty="0">
                <a:cs typeface="Arial"/>
              </a:rPr>
              <a:t>and </a:t>
            </a:r>
            <a:r>
              <a:rPr sz="1200" dirty="0">
                <a:cs typeface="Arial"/>
              </a:rPr>
              <a:t>freshwater </a:t>
            </a:r>
            <a:r>
              <a:rPr sz="1200" spc="-5" dirty="0">
                <a:cs typeface="Arial"/>
              </a:rPr>
              <a:t>is </a:t>
            </a:r>
            <a:r>
              <a:rPr sz="1200" dirty="0">
                <a:cs typeface="Arial"/>
              </a:rPr>
              <a:t>made </a:t>
            </a:r>
            <a:r>
              <a:rPr sz="1200" spc="-5" dirty="0">
                <a:cs typeface="Arial"/>
              </a:rPr>
              <a:t>up of </a:t>
            </a:r>
            <a:r>
              <a:rPr sz="1200" b="1" dirty="0">
                <a:solidFill>
                  <a:srgbClr val="A64D79"/>
                </a:solidFill>
                <a:cs typeface="Arial"/>
              </a:rPr>
              <a:t>permafrost,  lakes, </a:t>
            </a:r>
            <a:r>
              <a:rPr sz="1200" b="1" spc="-5" dirty="0">
                <a:solidFill>
                  <a:srgbClr val="A64D79"/>
                </a:solidFill>
                <a:cs typeface="Arial"/>
              </a:rPr>
              <a:t>swamps, marshes, rivers and </a:t>
            </a:r>
            <a:r>
              <a:rPr sz="1200" b="1" dirty="0">
                <a:solidFill>
                  <a:srgbClr val="A64D79"/>
                </a:solidFill>
                <a:cs typeface="Arial"/>
              </a:rPr>
              <a:t>living</a:t>
            </a:r>
            <a:r>
              <a:rPr sz="1200" b="1" spc="5" dirty="0">
                <a:solidFill>
                  <a:srgbClr val="A64D79"/>
                </a:solidFill>
                <a:cs typeface="Arial"/>
              </a:rPr>
              <a:t> </a:t>
            </a:r>
            <a:r>
              <a:rPr sz="1200" b="1" spc="-5" dirty="0">
                <a:solidFill>
                  <a:srgbClr val="A64D79"/>
                </a:solidFill>
                <a:cs typeface="Arial"/>
              </a:rPr>
              <a:t>organisms</a:t>
            </a:r>
            <a:r>
              <a:rPr sz="1200" spc="-5" dirty="0">
                <a:cs typeface="Arial"/>
              </a:rPr>
              <a:t>.</a:t>
            </a:r>
            <a:endParaRPr sz="1200" dirty="0">
              <a:cs typeface="Arial"/>
            </a:endParaRPr>
          </a:p>
        </p:txBody>
      </p:sp>
      <p:sp>
        <p:nvSpPr>
          <p:cNvPr id="9" name="object 9"/>
          <p:cNvSpPr/>
          <p:nvPr/>
        </p:nvSpPr>
        <p:spPr>
          <a:xfrm>
            <a:off x="586341" y="4353261"/>
            <a:ext cx="2974289" cy="2173523"/>
          </a:xfrm>
          <a:prstGeom prst="rect">
            <a:avLst/>
          </a:prstGeom>
          <a:blipFill>
            <a:blip r:embed="rId6" cstate="print"/>
            <a:stretch>
              <a:fillRect/>
            </a:stretch>
          </a:blipFill>
        </p:spPr>
        <p:txBody>
          <a:bodyPr wrap="square" lIns="0" tIns="0" rIns="0" bIns="0" rtlCol="0"/>
          <a:lstStyle/>
          <a:p>
            <a:endParaRPr sz="2000" dirty="0"/>
          </a:p>
        </p:txBody>
      </p:sp>
      <p:sp>
        <p:nvSpPr>
          <p:cNvPr id="10" name="object 10"/>
          <p:cNvSpPr/>
          <p:nvPr/>
        </p:nvSpPr>
        <p:spPr>
          <a:xfrm>
            <a:off x="3965232" y="4386012"/>
            <a:ext cx="3107748" cy="2106789"/>
          </a:xfrm>
          <a:prstGeom prst="rect">
            <a:avLst/>
          </a:prstGeom>
          <a:blipFill>
            <a:blip r:embed="rId7" cstate="print"/>
            <a:stretch>
              <a:fillRect/>
            </a:stretch>
          </a:blipFill>
        </p:spPr>
        <p:txBody>
          <a:bodyPr wrap="square" lIns="0" tIns="0" rIns="0" bIns="0" rtlCol="0"/>
          <a:lstStyle/>
          <a:p>
            <a:endParaRPr sz="2000" dirty="0"/>
          </a:p>
        </p:txBody>
      </p:sp>
      <p:sp>
        <p:nvSpPr>
          <p:cNvPr id="12" name="object 12"/>
          <p:cNvSpPr/>
          <p:nvPr/>
        </p:nvSpPr>
        <p:spPr>
          <a:xfrm>
            <a:off x="3204798" y="3168186"/>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endParaRPr sz="2000" dirty="0"/>
          </a:p>
        </p:txBody>
      </p:sp>
      <p:sp>
        <p:nvSpPr>
          <p:cNvPr id="13" name="object 13"/>
          <p:cNvSpPr/>
          <p:nvPr/>
        </p:nvSpPr>
        <p:spPr>
          <a:xfrm>
            <a:off x="3464695" y="3168186"/>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endParaRPr sz="2000" dirty="0"/>
          </a:p>
        </p:txBody>
      </p:sp>
      <p:sp>
        <p:nvSpPr>
          <p:cNvPr id="14" name="object 14"/>
          <p:cNvSpPr/>
          <p:nvPr/>
        </p:nvSpPr>
        <p:spPr>
          <a:xfrm>
            <a:off x="3696894" y="12788701"/>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sz="2000" dirty="0"/>
          </a:p>
        </p:txBody>
      </p:sp>
      <p:sp>
        <p:nvSpPr>
          <p:cNvPr id="15" name="object 15"/>
          <p:cNvSpPr/>
          <p:nvPr/>
        </p:nvSpPr>
        <p:spPr>
          <a:xfrm>
            <a:off x="4048015" y="12788701"/>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sz="2000" dirty="0"/>
          </a:p>
        </p:txBody>
      </p:sp>
      <p:sp>
        <p:nvSpPr>
          <p:cNvPr id="16" name="object 2"/>
          <p:cNvSpPr txBox="1"/>
          <p:nvPr/>
        </p:nvSpPr>
        <p:spPr>
          <a:xfrm>
            <a:off x="397561" y="6526784"/>
            <a:ext cx="6934200" cy="443711"/>
          </a:xfrm>
          <a:prstGeom prst="rect">
            <a:avLst/>
          </a:prstGeom>
        </p:spPr>
        <p:txBody>
          <a:bodyPr vert="horz" wrap="square" lIns="0" tIns="12700" rIns="0" bIns="0" rtlCol="0">
            <a:spAutoFit/>
          </a:bodyPr>
          <a:lstStyle/>
          <a:p>
            <a:pPr marL="12700" algn="just">
              <a:lnSpc>
                <a:spcPct val="100000"/>
              </a:lnSpc>
              <a:spcBef>
                <a:spcPts val="919"/>
              </a:spcBef>
            </a:pPr>
            <a:r>
              <a:rPr lang="en-GB" sz="1400" b="1" dirty="0" smtClean="0">
                <a:cs typeface="Arial"/>
              </a:rPr>
              <a:t>Task 3: In the space below, draw the global hydrological cycle, including the key stores (including %s), fluxes (including amounts), and processes.</a:t>
            </a:r>
          </a:p>
        </p:txBody>
      </p:sp>
      <p:sp>
        <p:nvSpPr>
          <p:cNvPr id="8" name="Rectangle 7"/>
          <p:cNvSpPr/>
          <p:nvPr/>
        </p:nvSpPr>
        <p:spPr>
          <a:xfrm>
            <a:off x="397561" y="7038461"/>
            <a:ext cx="6903275" cy="350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2545" y="389109"/>
            <a:ext cx="6629399" cy="443711"/>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919"/>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ea typeface="+mn-ea"/>
                <a:cs typeface="Arial"/>
              </a:rPr>
              <a:t>Task 4:  Key</a:t>
            </a:r>
            <a:r>
              <a:rPr kumimoji="0" lang="en-GB" sz="1400" b="1" i="0" u="none" strike="noStrike" kern="1200" cap="none" spc="0" normalizeH="0" noProof="0" dirty="0" smtClean="0">
                <a:ln>
                  <a:noFill/>
                </a:ln>
                <a:solidFill>
                  <a:prstClr val="black"/>
                </a:solidFill>
                <a:effectLst/>
                <a:uLnTx/>
                <a:uFillTx/>
                <a:ea typeface="+mn-ea"/>
                <a:cs typeface="Arial"/>
              </a:rPr>
              <a:t> Terms Match-Up – Match the key terms linked to main stores of water to their definitions below.</a:t>
            </a:r>
            <a:endParaRPr kumimoji="0" sz="1400" b="0" i="0" u="none" strike="noStrike" kern="1200" cap="none" spc="0" normalizeH="0" baseline="0" noProof="0" dirty="0">
              <a:ln>
                <a:noFill/>
              </a:ln>
              <a:solidFill>
                <a:prstClr val="black"/>
              </a:solidFill>
              <a:effectLst/>
              <a:uLnTx/>
              <a:uFillTx/>
              <a:ea typeface="+mn-ea"/>
              <a:cs typeface="Arial"/>
            </a:endParaRPr>
          </a:p>
        </p:txBody>
      </p:sp>
      <p:sp>
        <p:nvSpPr>
          <p:cNvPr id="3" name="object 3"/>
          <p:cNvSpPr txBox="1"/>
          <p:nvPr/>
        </p:nvSpPr>
        <p:spPr>
          <a:xfrm>
            <a:off x="851339" y="4381522"/>
            <a:ext cx="171831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Hydrology in </a:t>
            </a:r>
            <a:r>
              <a:rPr kumimoji="0" sz="1100" b="0" i="0" u="sng" strike="noStrike" kern="1200" cap="none" spc="0" normalizeH="0" baseline="0" noProof="0" dirty="0">
                <a:ln>
                  <a:noFill/>
                </a:ln>
                <a:solidFill>
                  <a:prstClr val="black"/>
                </a:solidFill>
                <a:effectLst/>
                <a:uLnTx/>
                <a:uFill>
                  <a:solidFill>
                    <a:srgbClr val="000000"/>
                  </a:solidFill>
                </a:uFill>
                <a:latin typeface="Arial"/>
                <a:ea typeface="+mn-ea"/>
                <a:cs typeface="Arial"/>
              </a:rPr>
              <a:t>Polar</a:t>
            </a:r>
            <a:r>
              <a:rPr kumimoji="0" sz="1100" b="0" i="0" u="sng" strike="noStrike" kern="1200" cap="none" spc="-75" normalizeH="0" baseline="0" noProof="0" dirty="0">
                <a:ln>
                  <a:noFill/>
                </a:ln>
                <a:solidFill>
                  <a:prstClr val="black"/>
                </a:solidFill>
                <a:effectLst/>
                <a:uLnTx/>
                <a:uFill>
                  <a:solidFill>
                    <a:srgbClr val="000000"/>
                  </a:solidFill>
                </a:uFill>
                <a:latin typeface="Arial"/>
                <a:ea typeface="+mn-ea"/>
                <a:cs typeface="Arial"/>
              </a:rPr>
              <a:t> </a:t>
            </a:r>
            <a:r>
              <a:rPr kumimoji="0" sz="110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Regions</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851339" y="4654084"/>
            <a:ext cx="2724150" cy="1474470"/>
          </a:xfrm>
          <a:prstGeom prst="rect">
            <a:avLst/>
          </a:prstGeom>
        </p:spPr>
        <p:txBody>
          <a:bodyPr vert="horz" wrap="square" lIns="0" tIns="26034" rIns="0" bIns="0" rtlCol="0">
            <a:spAutoFit/>
          </a:bodyPr>
          <a:lstStyle/>
          <a:p>
            <a:pPr marL="241300" marR="0" lvl="0" indent="-229235" algn="l" defTabSz="914400" rtl="0" eaLnBrk="1" fontAlgn="auto" latinLnBrk="0" hangingPunct="1">
              <a:lnSpc>
                <a:spcPct val="100000"/>
              </a:lnSpc>
              <a:spcBef>
                <a:spcPts val="204"/>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85% of </a:t>
            </a:r>
            <a:r>
              <a:rPr kumimoji="0" sz="1100" b="0" i="0" u="none" strike="noStrike" kern="1200" cap="none" spc="0" normalizeH="0" baseline="0" noProof="0" dirty="0">
                <a:ln>
                  <a:noFill/>
                </a:ln>
                <a:solidFill>
                  <a:prstClr val="black"/>
                </a:solidFill>
                <a:effectLst/>
                <a:uLnTx/>
                <a:uFillTx/>
                <a:latin typeface="Arial"/>
                <a:ea typeface="+mn-ea"/>
                <a:cs typeface="Arial"/>
              </a:rPr>
              <a:t>solar radiation </a:t>
            </a:r>
            <a:r>
              <a:rPr kumimoji="0" sz="1100" b="0" i="0" u="none" strike="noStrike" kern="1200" cap="none" spc="-5" normalizeH="0" baseline="0" noProof="0" dirty="0">
                <a:ln>
                  <a:noFill/>
                </a:ln>
                <a:solidFill>
                  <a:prstClr val="black"/>
                </a:solidFill>
                <a:effectLst/>
                <a:uLnTx/>
                <a:uFillTx/>
                <a:latin typeface="Arial"/>
                <a:ea typeface="+mn-ea"/>
                <a:cs typeface="Arial"/>
              </a:rPr>
              <a:t>is</a:t>
            </a:r>
            <a:r>
              <a:rPr kumimoji="0" sz="1100" b="0" i="0" u="none" strike="noStrike" kern="1200" cap="none" spc="-25" normalizeH="0" baseline="0" noProof="0" dirty="0">
                <a:ln>
                  <a:noFill/>
                </a:ln>
                <a:solidFill>
                  <a:prstClr val="black"/>
                </a:solidFill>
                <a:effectLst/>
                <a:uLnTx/>
                <a:uFillTx/>
                <a:latin typeface="Arial"/>
                <a:ea typeface="+mn-ea"/>
                <a:cs typeface="Arial"/>
              </a:rPr>
              <a:t> </a:t>
            </a:r>
            <a:r>
              <a:rPr kumimoji="0" sz="1100" b="0" i="0" u="none" strike="noStrike" kern="1200" cap="none" spc="0" normalizeH="0" baseline="0" noProof="0" dirty="0">
                <a:ln>
                  <a:noFill/>
                </a:ln>
                <a:solidFill>
                  <a:prstClr val="black"/>
                </a:solidFill>
                <a:effectLst/>
                <a:uLnTx/>
                <a:uFillTx/>
                <a:latin typeface="Arial"/>
                <a:ea typeface="+mn-ea"/>
                <a:cs typeface="Arial"/>
              </a:rPr>
              <a:t>reflected</a:t>
            </a:r>
          </a:p>
          <a:p>
            <a:pPr marL="241300" marR="447675" lvl="0" indent="-229235" algn="l" defTabSz="914400" rtl="0" eaLnBrk="1" fontAlgn="auto" latinLnBrk="0" hangingPunct="1">
              <a:lnSpc>
                <a:spcPct val="108000"/>
              </a:lnSpc>
              <a:spcBef>
                <a:spcPts val="0"/>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Permafrost creates</a:t>
            </a:r>
            <a:r>
              <a:rPr kumimoji="0" sz="1100" b="0" i="0" u="none" strike="noStrike" kern="1200" cap="none" spc="-90" normalizeH="0" baseline="0" noProof="0" dirty="0">
                <a:ln>
                  <a:noFill/>
                </a:ln>
                <a:solidFill>
                  <a:prstClr val="black"/>
                </a:solidFill>
                <a:effectLst/>
                <a:uLnTx/>
                <a:uFillTx/>
                <a:latin typeface="Arial"/>
                <a:ea typeface="+mn-ea"/>
                <a:cs typeface="Arial"/>
              </a:rPr>
              <a:t> </a:t>
            </a:r>
            <a:r>
              <a:rPr kumimoji="0" sz="1100" b="0" i="0" u="none" strike="noStrike" kern="1200" cap="none" spc="-5" normalizeH="0" baseline="0" noProof="0" dirty="0">
                <a:ln>
                  <a:noFill/>
                </a:ln>
                <a:solidFill>
                  <a:prstClr val="black"/>
                </a:solidFill>
                <a:effectLst/>
                <a:uLnTx/>
                <a:uFillTx/>
                <a:latin typeface="Arial"/>
                <a:ea typeface="+mn-ea"/>
                <a:cs typeface="Arial"/>
              </a:rPr>
              <a:t>impermeable  </a:t>
            </a:r>
            <a:r>
              <a:rPr kumimoji="0" sz="1100" b="0" i="0" u="none" strike="noStrike" kern="1200" cap="none" spc="0" normalizeH="0" baseline="0" noProof="0" dirty="0">
                <a:ln>
                  <a:noFill/>
                </a:ln>
                <a:solidFill>
                  <a:prstClr val="black"/>
                </a:solidFill>
                <a:effectLst/>
                <a:uLnTx/>
                <a:uFillTx/>
                <a:latin typeface="Arial"/>
                <a:ea typeface="+mn-ea"/>
                <a:cs typeface="Arial"/>
              </a:rPr>
              <a:t>surfaces</a:t>
            </a:r>
          </a:p>
          <a:p>
            <a:pPr marL="241300" marR="0" lvl="0" indent="-229235" algn="l" defTabSz="914400" rtl="0" eaLnBrk="1" fontAlgn="auto" latinLnBrk="0" hangingPunct="1">
              <a:lnSpc>
                <a:spcPct val="100000"/>
              </a:lnSpc>
              <a:spcBef>
                <a:spcPts val="105"/>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Lakes and </a:t>
            </a:r>
            <a:r>
              <a:rPr kumimoji="0" sz="1100" b="0" i="0" u="none" strike="noStrike" kern="1200" cap="none" spc="0" normalizeH="0" baseline="0" noProof="0" dirty="0">
                <a:ln>
                  <a:noFill/>
                </a:ln>
                <a:solidFill>
                  <a:prstClr val="black"/>
                </a:solidFill>
                <a:effectLst/>
                <a:uLnTx/>
                <a:uFillTx/>
                <a:latin typeface="Arial"/>
                <a:ea typeface="+mn-ea"/>
                <a:cs typeface="Arial"/>
              </a:rPr>
              <a:t>rivers freeze</a:t>
            </a:r>
          </a:p>
          <a:p>
            <a:pPr marL="241300" marR="0" lvl="0" indent="-229235" algn="l" defTabSz="914400" rtl="0" eaLnBrk="1" fontAlgn="auto" latinLnBrk="0" hangingPunct="1">
              <a:lnSpc>
                <a:spcPct val="100000"/>
              </a:lnSpc>
              <a:spcBef>
                <a:spcPts val="110"/>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Rapid </a:t>
            </a:r>
            <a:r>
              <a:rPr kumimoji="0" sz="1100" b="0" i="0" u="none" strike="noStrike" kern="1200" cap="none" spc="0" normalizeH="0" baseline="0" noProof="0" dirty="0">
                <a:ln>
                  <a:noFill/>
                </a:ln>
                <a:solidFill>
                  <a:prstClr val="black"/>
                </a:solidFill>
                <a:effectLst/>
                <a:uLnTx/>
                <a:uFillTx/>
                <a:latin typeface="Arial"/>
                <a:ea typeface="+mn-ea"/>
                <a:cs typeface="Arial"/>
              </a:rPr>
              <a:t>runoff </a:t>
            </a:r>
            <a:r>
              <a:rPr kumimoji="0" sz="1100" b="0" i="0" u="none" strike="noStrike" kern="1200" cap="none" spc="-5" normalizeH="0" baseline="0" noProof="0" dirty="0">
                <a:ln>
                  <a:noFill/>
                </a:ln>
                <a:solidFill>
                  <a:prstClr val="black"/>
                </a:solidFill>
                <a:effectLst/>
                <a:uLnTx/>
                <a:uFillTx/>
                <a:latin typeface="Arial"/>
                <a:ea typeface="+mn-ea"/>
                <a:cs typeface="Arial"/>
              </a:rPr>
              <a:t>in</a:t>
            </a:r>
            <a:r>
              <a:rPr kumimoji="0" sz="1100" b="0" i="0" u="none" strike="noStrike" kern="1200" cap="none" spc="-15" normalizeH="0" baseline="0" noProof="0" dirty="0">
                <a:ln>
                  <a:noFill/>
                </a:ln>
                <a:solidFill>
                  <a:prstClr val="black"/>
                </a:solidFill>
                <a:effectLst/>
                <a:uLnTx/>
                <a:uFillTx/>
                <a:latin typeface="Arial"/>
                <a:ea typeface="+mn-ea"/>
                <a:cs typeface="Arial"/>
              </a:rPr>
              <a:t> </a:t>
            </a:r>
            <a:r>
              <a:rPr kumimoji="0" sz="1100" b="0" i="0" u="none" strike="noStrike" kern="1200" cap="none" spc="0" normalizeH="0" baseline="0" noProof="0" dirty="0">
                <a:ln>
                  <a:noFill/>
                </a:ln>
                <a:solidFill>
                  <a:prstClr val="black"/>
                </a:solidFill>
                <a:effectLst/>
                <a:uLnTx/>
                <a:uFillTx/>
                <a:latin typeface="Arial"/>
                <a:ea typeface="+mn-ea"/>
                <a:cs typeface="Arial"/>
              </a:rPr>
              <a:t>spring</a:t>
            </a:r>
          </a:p>
          <a:p>
            <a:pPr marL="241300" marR="5080" lvl="0" indent="-229235" algn="l" defTabSz="914400" rtl="0" eaLnBrk="1" fontAlgn="auto" latinLnBrk="0" hangingPunct="1">
              <a:lnSpc>
                <a:spcPct val="108000"/>
              </a:lnSpc>
              <a:spcBef>
                <a:spcPts val="0"/>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Seasonal release </a:t>
            </a:r>
            <a:r>
              <a:rPr kumimoji="0" sz="1100" b="0" i="0" u="none" strike="noStrike" kern="1200" cap="none" spc="-5" normalizeH="0" baseline="0" noProof="0" dirty="0">
                <a:ln>
                  <a:noFill/>
                </a:ln>
                <a:solidFill>
                  <a:prstClr val="black"/>
                </a:solidFill>
                <a:effectLst/>
                <a:uLnTx/>
                <a:uFillTx/>
                <a:latin typeface="Arial"/>
                <a:ea typeface="+mn-ea"/>
                <a:cs typeface="Arial"/>
              </a:rPr>
              <a:t>of biogenic gases into  atmosphere</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05"/>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Orographic </a:t>
            </a:r>
            <a:r>
              <a:rPr kumimoji="0" sz="1100" b="0" i="0" u="none" strike="noStrike" kern="1200" cap="none" spc="-5" normalizeH="0" baseline="0" noProof="0" dirty="0">
                <a:ln>
                  <a:noFill/>
                </a:ln>
                <a:solidFill>
                  <a:prstClr val="black"/>
                </a:solidFill>
                <a:effectLst/>
                <a:uLnTx/>
                <a:uFillTx/>
                <a:latin typeface="Arial"/>
                <a:ea typeface="+mn-ea"/>
                <a:cs typeface="Arial"/>
              </a:rPr>
              <a:t>and </a:t>
            </a:r>
            <a:r>
              <a:rPr kumimoji="0" sz="1100" b="0" i="0" u="none" strike="noStrike" kern="1200" cap="none" spc="0" normalizeH="0" baseline="0" noProof="0" dirty="0">
                <a:ln>
                  <a:noFill/>
                </a:ln>
                <a:solidFill>
                  <a:prstClr val="black"/>
                </a:solidFill>
                <a:effectLst/>
                <a:uLnTx/>
                <a:uFillTx/>
                <a:latin typeface="Arial"/>
                <a:ea typeface="+mn-ea"/>
                <a:cs typeface="Arial"/>
              </a:rPr>
              <a:t>frontal</a:t>
            </a:r>
            <a:r>
              <a:rPr kumimoji="0" sz="1100" b="0" i="0" u="none" strike="noStrike" kern="1200" cap="none" spc="-25" normalizeH="0" baseline="0" noProof="0" dirty="0">
                <a:ln>
                  <a:noFill/>
                </a:ln>
                <a:solidFill>
                  <a:prstClr val="black"/>
                </a:solidFill>
                <a:effectLst/>
                <a:uLnTx/>
                <a:uFillTx/>
                <a:latin typeface="Arial"/>
                <a:ea typeface="+mn-ea"/>
                <a:cs typeface="Arial"/>
              </a:rPr>
              <a:t> </a:t>
            </a:r>
            <a:r>
              <a:rPr kumimoji="0" sz="1100" b="0" i="0" u="none" strike="noStrike" kern="1200" cap="none" spc="-5" normalizeH="0" baseline="0" noProof="0" dirty="0">
                <a:ln>
                  <a:noFill/>
                </a:ln>
                <a:solidFill>
                  <a:prstClr val="black"/>
                </a:solidFill>
                <a:effectLst/>
                <a:uLnTx/>
                <a:uFillTx/>
                <a:latin typeface="Arial"/>
                <a:ea typeface="+mn-ea"/>
                <a:cs typeface="Arial"/>
              </a:rPr>
              <a:t>precipitation</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p:nvPr/>
        </p:nvSpPr>
        <p:spPr>
          <a:xfrm>
            <a:off x="3711238" y="4381522"/>
            <a:ext cx="20834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Hydrology in </a:t>
            </a:r>
            <a:r>
              <a:rPr kumimoji="0" sz="1100" b="0" i="0" u="sng" strike="noStrike" kern="1200" cap="none" spc="0" normalizeH="0" baseline="0" noProof="0" dirty="0">
                <a:ln>
                  <a:noFill/>
                </a:ln>
                <a:solidFill>
                  <a:prstClr val="black"/>
                </a:solidFill>
                <a:effectLst/>
                <a:uLnTx/>
                <a:uFill>
                  <a:solidFill>
                    <a:srgbClr val="000000"/>
                  </a:solidFill>
                </a:uFill>
                <a:latin typeface="Arial"/>
                <a:ea typeface="+mn-ea"/>
                <a:cs typeface="Arial"/>
              </a:rPr>
              <a:t>Tropical</a:t>
            </a:r>
            <a:r>
              <a:rPr kumimoji="0" sz="1100" b="0" i="0" u="sng" strike="noStrike" kern="1200" cap="none" spc="-75" normalizeH="0" baseline="0" noProof="0" dirty="0">
                <a:ln>
                  <a:noFill/>
                </a:ln>
                <a:solidFill>
                  <a:prstClr val="black"/>
                </a:solidFill>
                <a:effectLst/>
                <a:uLnTx/>
                <a:uFill>
                  <a:solidFill>
                    <a:srgbClr val="000000"/>
                  </a:solidFill>
                </a:uFill>
                <a:latin typeface="Arial"/>
                <a:ea typeface="+mn-ea"/>
                <a:cs typeface="Arial"/>
              </a:rPr>
              <a:t> </a:t>
            </a:r>
            <a:r>
              <a:rPr kumimoji="0" sz="1100" b="0" i="0" u="sng" strike="noStrike" kern="1200" cap="none" spc="-5" normalizeH="0" baseline="0" noProof="0" dirty="0">
                <a:ln>
                  <a:noFill/>
                </a:ln>
                <a:solidFill>
                  <a:prstClr val="black"/>
                </a:solidFill>
                <a:effectLst/>
                <a:uLnTx/>
                <a:uFill>
                  <a:solidFill>
                    <a:srgbClr val="000000"/>
                  </a:solidFill>
                </a:uFill>
                <a:latin typeface="Arial"/>
                <a:ea typeface="+mn-ea"/>
                <a:cs typeface="Arial"/>
              </a:rPr>
              <a:t>Rainforests</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3711238" y="4654084"/>
            <a:ext cx="2530475" cy="1474470"/>
          </a:xfrm>
          <a:prstGeom prst="rect">
            <a:avLst/>
          </a:prstGeom>
        </p:spPr>
        <p:txBody>
          <a:bodyPr vert="horz" wrap="square" lIns="0" tIns="12700" rIns="0" bIns="0" rtlCol="0">
            <a:spAutoFit/>
          </a:bodyPr>
          <a:lstStyle/>
          <a:p>
            <a:pPr marL="241300" marR="5080" lvl="0" indent="-229235" algn="l" defTabSz="914400" rtl="0" eaLnBrk="1" fontAlgn="auto" latinLnBrk="0" hangingPunct="1">
              <a:lnSpc>
                <a:spcPct val="108000"/>
              </a:lnSpc>
              <a:spcBef>
                <a:spcPts val="100"/>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Dense </a:t>
            </a:r>
            <a:r>
              <a:rPr kumimoji="0" sz="1100" b="0" i="0" u="none" strike="noStrike" kern="1200" cap="none" spc="0" normalizeH="0" baseline="0" noProof="0" dirty="0">
                <a:ln>
                  <a:noFill/>
                </a:ln>
                <a:solidFill>
                  <a:prstClr val="black"/>
                </a:solidFill>
                <a:effectLst/>
                <a:uLnTx/>
                <a:uFillTx/>
                <a:latin typeface="Arial"/>
                <a:ea typeface="+mn-ea"/>
                <a:cs typeface="Arial"/>
              </a:rPr>
              <a:t>vegetation consuming </a:t>
            </a:r>
            <a:r>
              <a:rPr kumimoji="0" sz="1100" b="0" i="0" u="none" strike="noStrike" kern="1200" cap="none" spc="-5" normalizeH="0" baseline="0" noProof="0" dirty="0">
                <a:ln>
                  <a:noFill/>
                </a:ln>
                <a:solidFill>
                  <a:prstClr val="black"/>
                </a:solidFill>
                <a:effectLst/>
                <a:uLnTx/>
                <a:uFillTx/>
                <a:latin typeface="Arial"/>
                <a:ea typeface="+mn-ea"/>
                <a:cs typeface="Arial"/>
              </a:rPr>
              <a:t>75%</a:t>
            </a:r>
            <a:r>
              <a:rPr kumimoji="0" sz="1100" b="0" i="0" u="none" strike="noStrike" kern="1200" cap="none" spc="-90" normalizeH="0" baseline="0" noProof="0" dirty="0">
                <a:ln>
                  <a:noFill/>
                </a:ln>
                <a:solidFill>
                  <a:prstClr val="black"/>
                </a:solidFill>
                <a:effectLst/>
                <a:uLnTx/>
                <a:uFillTx/>
                <a:latin typeface="Arial"/>
                <a:ea typeface="+mn-ea"/>
                <a:cs typeface="Arial"/>
              </a:rPr>
              <a:t> </a:t>
            </a:r>
            <a:r>
              <a:rPr kumimoji="0" sz="1100" b="0" i="0" u="none" strike="noStrike" kern="1200" cap="none" spc="-5" normalizeH="0" baseline="0" noProof="0" dirty="0">
                <a:ln>
                  <a:noFill/>
                </a:ln>
                <a:solidFill>
                  <a:prstClr val="black"/>
                </a:solidFill>
                <a:effectLst/>
                <a:uLnTx/>
                <a:uFillTx/>
                <a:latin typeface="Arial"/>
                <a:ea typeface="+mn-ea"/>
                <a:cs typeface="Arial"/>
              </a:rPr>
              <a:t>of  precipitation</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05"/>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There </a:t>
            </a:r>
            <a:r>
              <a:rPr kumimoji="0" sz="1100" b="0" i="0" u="none" strike="noStrike" kern="1200" cap="none" spc="-5" normalizeH="0" baseline="0" noProof="0" dirty="0">
                <a:ln>
                  <a:noFill/>
                </a:ln>
                <a:solidFill>
                  <a:prstClr val="black"/>
                </a:solidFill>
                <a:effectLst/>
                <a:uLnTx/>
                <a:uFillTx/>
                <a:latin typeface="Arial"/>
                <a:ea typeface="+mn-ea"/>
                <a:cs typeface="Arial"/>
              </a:rPr>
              <a:t>is limited</a:t>
            </a:r>
            <a:r>
              <a:rPr kumimoji="0" sz="1100" b="0" i="0" u="none" strike="noStrike" kern="1200" cap="none" spc="-20" normalizeH="0" baseline="0" noProof="0" dirty="0">
                <a:ln>
                  <a:noFill/>
                </a:ln>
                <a:solidFill>
                  <a:prstClr val="black"/>
                </a:solidFill>
                <a:effectLst/>
                <a:uLnTx/>
                <a:uFillTx/>
                <a:latin typeface="Arial"/>
                <a:ea typeface="+mn-ea"/>
                <a:cs typeface="Arial"/>
              </a:rPr>
              <a:t> </a:t>
            </a:r>
            <a:r>
              <a:rPr kumimoji="0" sz="1100" b="0" i="0" u="none" strike="noStrike" kern="1200" cap="none" spc="-5" normalizeH="0" baseline="0" noProof="0" dirty="0">
                <a:ln>
                  <a:noFill/>
                </a:ln>
                <a:solidFill>
                  <a:prstClr val="black"/>
                </a:solidFill>
                <a:effectLst/>
                <a:uLnTx/>
                <a:uFillTx/>
                <a:latin typeface="Arial"/>
                <a:ea typeface="+mn-ea"/>
                <a:cs typeface="Arial"/>
              </a:rPr>
              <a:t>infiltration</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241300" marR="67945" lvl="0" indent="-229235" algn="l" defTabSz="914400" rtl="0" eaLnBrk="1" fontAlgn="auto" latinLnBrk="0" hangingPunct="1">
              <a:lnSpc>
                <a:spcPct val="108000"/>
              </a:lnSpc>
              <a:spcBef>
                <a:spcPts val="0"/>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Deforestation leads </a:t>
            </a:r>
            <a:r>
              <a:rPr kumimoji="0" sz="1100" b="0" i="0" u="none" strike="noStrike" kern="1200" cap="none" spc="0" normalizeH="0" baseline="0" noProof="0" dirty="0">
                <a:ln>
                  <a:noFill/>
                </a:ln>
                <a:solidFill>
                  <a:prstClr val="black"/>
                </a:solidFill>
                <a:effectLst/>
                <a:uLnTx/>
                <a:uFillTx/>
                <a:latin typeface="Arial"/>
                <a:ea typeface="+mn-ea"/>
                <a:cs typeface="Arial"/>
              </a:rPr>
              <a:t>to </a:t>
            </a:r>
            <a:r>
              <a:rPr kumimoji="0" sz="1100" b="0" i="0" u="none" strike="noStrike" kern="1200" cap="none" spc="-5" normalizeH="0" baseline="0" noProof="0" dirty="0">
                <a:ln>
                  <a:noFill/>
                </a:ln>
                <a:solidFill>
                  <a:prstClr val="black"/>
                </a:solidFill>
                <a:effectLst/>
                <a:uLnTx/>
                <a:uFillTx/>
                <a:latin typeface="Arial"/>
                <a:ea typeface="+mn-ea"/>
                <a:cs typeface="Arial"/>
              </a:rPr>
              <a:t>less  evapotranspiration and</a:t>
            </a:r>
            <a:r>
              <a:rPr kumimoji="0" sz="1100" b="0" i="0" u="none" strike="noStrike" kern="1200" cap="none" spc="-70" normalizeH="0" baseline="0" noProof="0" dirty="0">
                <a:ln>
                  <a:noFill/>
                </a:ln>
                <a:solidFill>
                  <a:prstClr val="black"/>
                </a:solidFill>
                <a:effectLst/>
                <a:uLnTx/>
                <a:uFillTx/>
                <a:latin typeface="Arial"/>
                <a:ea typeface="+mn-ea"/>
                <a:cs typeface="Arial"/>
              </a:rPr>
              <a:t> </a:t>
            </a:r>
            <a:r>
              <a:rPr kumimoji="0" sz="1100" b="0" i="0" u="none" strike="noStrike" kern="1200" cap="none" spc="-5" normalizeH="0" baseline="0" noProof="0" dirty="0">
                <a:ln>
                  <a:noFill/>
                </a:ln>
                <a:solidFill>
                  <a:prstClr val="black"/>
                </a:solidFill>
                <a:effectLst/>
                <a:uLnTx/>
                <a:uFillTx/>
                <a:latin typeface="Arial"/>
                <a:ea typeface="+mn-ea"/>
                <a:cs typeface="Arial"/>
              </a:rPr>
              <a:t>precipitation</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05"/>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Very </a:t>
            </a:r>
            <a:r>
              <a:rPr kumimoji="0" sz="1100" b="0" i="0" u="none" strike="noStrike" kern="1200" cap="none" spc="-5" normalizeH="0" baseline="0" noProof="0" dirty="0">
                <a:ln>
                  <a:noFill/>
                </a:ln>
                <a:solidFill>
                  <a:prstClr val="black"/>
                </a:solidFill>
                <a:effectLst/>
                <a:uLnTx/>
                <a:uFillTx/>
                <a:latin typeface="Arial"/>
                <a:ea typeface="+mn-ea"/>
                <a:cs typeface="Arial"/>
              </a:rPr>
              <a:t>high</a:t>
            </a:r>
            <a:r>
              <a:rPr kumimoji="0" sz="1100" b="0" i="0" u="none" strike="noStrike" kern="1200" cap="none" spc="-10" normalizeH="0" baseline="0" noProof="0" dirty="0">
                <a:ln>
                  <a:noFill/>
                </a:ln>
                <a:solidFill>
                  <a:prstClr val="black"/>
                </a:solidFill>
                <a:effectLst/>
                <a:uLnTx/>
                <a:uFillTx/>
                <a:latin typeface="Arial"/>
                <a:ea typeface="+mn-ea"/>
                <a:cs typeface="Arial"/>
              </a:rPr>
              <a:t> </a:t>
            </a:r>
            <a:r>
              <a:rPr kumimoji="0" sz="1100" b="0" i="0" u="none" strike="noStrike" kern="1200" cap="none" spc="0" normalizeH="0" baseline="0" noProof="0" dirty="0">
                <a:ln>
                  <a:noFill/>
                </a:ln>
                <a:solidFill>
                  <a:prstClr val="black"/>
                </a:solidFill>
                <a:effectLst/>
                <a:uLnTx/>
                <a:uFillTx/>
                <a:latin typeface="Arial"/>
                <a:ea typeface="+mn-ea"/>
                <a:cs typeface="Arial"/>
              </a:rPr>
              <a:t>temperatures</a:t>
            </a:r>
          </a:p>
          <a:p>
            <a:pPr marL="241300" marR="0" lvl="0" indent="-229235" algn="l" defTabSz="914400" rtl="0" eaLnBrk="1" fontAlgn="auto" latinLnBrk="0" hangingPunct="1">
              <a:lnSpc>
                <a:spcPct val="100000"/>
              </a:lnSpc>
              <a:spcBef>
                <a:spcPts val="110"/>
              </a:spcBef>
              <a:spcAft>
                <a:spcPts val="0"/>
              </a:spcAft>
              <a:buClrTx/>
              <a:buSzTx/>
              <a:buFontTx/>
              <a:buChar char="▪"/>
              <a:tabLst>
                <a:tab pos="241300" algn="l"/>
                <a:tab pos="241935" algn="l"/>
              </a:tabLst>
              <a:defRPr/>
            </a:pPr>
            <a:r>
              <a:rPr kumimoji="0" sz="1100" b="0" i="0" u="none" strike="noStrike" kern="1200" cap="none" spc="0" normalizeH="0" baseline="0" noProof="0" dirty="0">
                <a:ln>
                  <a:noFill/>
                </a:ln>
                <a:solidFill>
                  <a:prstClr val="black"/>
                </a:solidFill>
                <a:effectLst/>
                <a:uLnTx/>
                <a:uFillTx/>
                <a:latin typeface="Arial"/>
                <a:ea typeface="+mn-ea"/>
                <a:cs typeface="Arial"/>
              </a:rPr>
              <a:t>Very</a:t>
            </a:r>
            <a:r>
              <a:rPr kumimoji="0" sz="1100" b="0" i="0" u="none" strike="noStrike" kern="1200" cap="none" spc="-5" normalizeH="0" baseline="0" noProof="0" dirty="0">
                <a:ln>
                  <a:noFill/>
                </a:ln>
                <a:solidFill>
                  <a:prstClr val="black"/>
                </a:solidFill>
                <a:effectLst/>
                <a:uLnTx/>
                <a:uFillTx/>
                <a:latin typeface="Arial"/>
                <a:ea typeface="+mn-ea"/>
                <a:cs typeface="Arial"/>
              </a:rPr>
              <a:t> humid</a:t>
            </a:r>
            <a:endParaRPr kumimoji="0" sz="11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05"/>
              </a:spcBef>
              <a:spcAft>
                <a:spcPts val="0"/>
              </a:spcAft>
              <a:buClrTx/>
              <a:buSzTx/>
              <a:buFontTx/>
              <a:buChar char="▪"/>
              <a:tabLst>
                <a:tab pos="241300" algn="l"/>
                <a:tab pos="241935" algn="l"/>
              </a:tabLst>
              <a:defRPr/>
            </a:pPr>
            <a:r>
              <a:rPr kumimoji="0" sz="1100" b="0" i="0" u="none" strike="noStrike" kern="1200" cap="none" spc="-5" normalizeH="0" baseline="0" noProof="0" dirty="0">
                <a:ln>
                  <a:noFill/>
                </a:ln>
                <a:solidFill>
                  <a:prstClr val="black"/>
                </a:solidFill>
                <a:effectLst/>
                <a:uLnTx/>
                <a:uFillTx/>
                <a:latin typeface="Arial"/>
                <a:ea typeface="+mn-ea"/>
                <a:cs typeface="Arial"/>
              </a:rPr>
              <a:t>Convectional</a:t>
            </a:r>
            <a:r>
              <a:rPr kumimoji="0" sz="1100" b="0" i="0" u="none" strike="noStrike" kern="1200" cap="none" spc="-10" normalizeH="0" baseline="0" noProof="0" dirty="0">
                <a:ln>
                  <a:noFill/>
                </a:ln>
                <a:solidFill>
                  <a:prstClr val="black"/>
                </a:solidFill>
                <a:effectLst/>
                <a:uLnTx/>
                <a:uFillTx/>
                <a:latin typeface="Arial"/>
                <a:ea typeface="+mn-ea"/>
                <a:cs typeface="Arial"/>
              </a:rPr>
              <a:t> </a:t>
            </a:r>
            <a:r>
              <a:rPr kumimoji="0" sz="1100" b="0" i="0" u="none" strike="noStrike" kern="1200" cap="none" spc="0" normalizeH="0" baseline="0" noProof="0" dirty="0">
                <a:ln>
                  <a:noFill/>
                </a:ln>
                <a:solidFill>
                  <a:prstClr val="black"/>
                </a:solidFill>
                <a:effectLst/>
                <a:uLnTx/>
                <a:uFillTx/>
                <a:latin typeface="Arial"/>
                <a:ea typeface="+mn-ea"/>
                <a:cs typeface="Arial"/>
              </a:rPr>
              <a:t>rainfall</a:t>
            </a:r>
          </a:p>
        </p:txBody>
      </p:sp>
      <p:graphicFrame>
        <p:nvGraphicFramePr>
          <p:cNvPr id="7" name="object 7"/>
          <p:cNvGraphicFramePr>
            <a:graphicFrameLocks noGrp="1"/>
          </p:cNvGraphicFramePr>
          <p:nvPr>
            <p:extLst>
              <p:ext uri="{D42A27DB-BD31-4B8C-83A1-F6EECF244321}">
                <p14:modId xmlns:p14="http://schemas.microsoft.com/office/powerpoint/2010/main" val="3654567903"/>
              </p:ext>
            </p:extLst>
          </p:nvPr>
        </p:nvGraphicFramePr>
        <p:xfrm>
          <a:off x="1640840" y="6361886"/>
          <a:ext cx="3536949" cy="2148809"/>
        </p:xfrm>
        <a:graphic>
          <a:graphicData uri="http://schemas.openxmlformats.org/drawingml/2006/table">
            <a:tbl>
              <a:tblPr firstRow="1" bandRow="1">
                <a:tableStyleId>{2D5ABB26-0587-4C30-8999-92F81FD0307C}</a:tableStyleId>
              </a:tblPr>
              <a:tblGrid>
                <a:gridCol w="1010285">
                  <a:extLst>
                    <a:ext uri="{9D8B030D-6E8A-4147-A177-3AD203B41FA5}">
                      <a16:colId xmlns:a16="http://schemas.microsoft.com/office/drawing/2014/main" val="20000"/>
                    </a:ext>
                  </a:extLst>
                </a:gridCol>
                <a:gridCol w="676910">
                  <a:extLst>
                    <a:ext uri="{9D8B030D-6E8A-4147-A177-3AD203B41FA5}">
                      <a16:colId xmlns:a16="http://schemas.microsoft.com/office/drawing/2014/main" val="20001"/>
                    </a:ext>
                  </a:extLst>
                </a:gridCol>
                <a:gridCol w="705484">
                  <a:extLst>
                    <a:ext uri="{9D8B030D-6E8A-4147-A177-3AD203B41FA5}">
                      <a16:colId xmlns:a16="http://schemas.microsoft.com/office/drawing/2014/main" val="20002"/>
                    </a:ext>
                  </a:extLst>
                </a:gridCol>
                <a:gridCol w="1144270">
                  <a:extLst>
                    <a:ext uri="{9D8B030D-6E8A-4147-A177-3AD203B41FA5}">
                      <a16:colId xmlns:a16="http://schemas.microsoft.com/office/drawing/2014/main" val="20003"/>
                    </a:ext>
                  </a:extLst>
                </a:gridCol>
              </a:tblGrid>
              <a:tr h="695908">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65430" algn="just">
                        <a:lnSpc>
                          <a:spcPts val="1350"/>
                        </a:lnSpc>
                        <a:spcBef>
                          <a:spcPts val="5"/>
                        </a:spcBef>
                      </a:pPr>
                      <a:r>
                        <a:rPr sz="1100" dirty="0">
                          <a:latin typeface="Arial"/>
                          <a:cs typeface="Arial"/>
                        </a:rPr>
                        <a:t>% </a:t>
                      </a:r>
                      <a:r>
                        <a:rPr sz="1100" spc="-5" dirty="0">
                          <a:latin typeface="Arial"/>
                          <a:cs typeface="Arial"/>
                        </a:rPr>
                        <a:t>of  </a:t>
                      </a:r>
                      <a:r>
                        <a:rPr sz="1100" dirty="0">
                          <a:latin typeface="Arial"/>
                          <a:cs typeface="Arial"/>
                        </a:rPr>
                        <a:t>total  </a:t>
                      </a:r>
                      <a:r>
                        <a:rPr sz="1100" spc="-5" dirty="0">
                          <a:latin typeface="Arial"/>
                          <a:cs typeface="Arial"/>
                        </a:rPr>
                        <a:t>water</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107314">
                        <a:lnSpc>
                          <a:spcPts val="1350"/>
                        </a:lnSpc>
                        <a:spcBef>
                          <a:spcPts val="5"/>
                        </a:spcBef>
                      </a:pPr>
                      <a:r>
                        <a:rPr sz="1100" dirty="0">
                          <a:latin typeface="Arial"/>
                          <a:cs typeface="Arial"/>
                        </a:rPr>
                        <a:t>% </a:t>
                      </a:r>
                      <a:r>
                        <a:rPr sz="1100" spc="-5" dirty="0">
                          <a:latin typeface="Arial"/>
                          <a:cs typeface="Arial"/>
                        </a:rPr>
                        <a:t>of  </a:t>
                      </a:r>
                      <a:r>
                        <a:rPr sz="1100" dirty="0">
                          <a:latin typeface="Arial"/>
                          <a:cs typeface="Arial"/>
                        </a:rPr>
                        <a:t>total  freshwat  </a:t>
                      </a:r>
                      <a:r>
                        <a:rPr sz="1100" spc="-5" dirty="0">
                          <a:latin typeface="Arial"/>
                          <a:cs typeface="Arial"/>
                        </a:rPr>
                        <a:t>er</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Residence</a:t>
                      </a:r>
                      <a:r>
                        <a:rPr sz="1100" spc="-30" dirty="0">
                          <a:latin typeface="Arial"/>
                          <a:cs typeface="Arial"/>
                        </a:rPr>
                        <a:t> </a:t>
                      </a:r>
                      <a:r>
                        <a:rPr sz="1100" dirty="0">
                          <a:latin typeface="Arial"/>
                          <a:cs typeface="Arial"/>
                        </a:rPr>
                        <a:t>time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81126">
                <a:tc>
                  <a:txBody>
                    <a:bodyPr/>
                    <a:lstStyle/>
                    <a:p>
                      <a:pPr marL="61594">
                        <a:lnSpc>
                          <a:spcPts val="1310"/>
                        </a:lnSpc>
                      </a:pPr>
                      <a:r>
                        <a:rPr sz="1100" dirty="0">
                          <a:latin typeface="Arial"/>
                          <a:cs typeface="Arial"/>
                        </a:rPr>
                        <a:t>Oceans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96.9</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dirty="0">
                          <a:latin typeface="Arial"/>
                          <a:cs typeface="Arial"/>
                        </a:rPr>
                        <a:t>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3600</a:t>
                      </a:r>
                      <a:r>
                        <a:rPr sz="1100" spc="-10" dirty="0">
                          <a:latin typeface="Arial"/>
                          <a:cs typeface="Arial"/>
                        </a:rPr>
                        <a:t> </a:t>
                      </a:r>
                      <a:r>
                        <a:rPr sz="1100" dirty="0">
                          <a:latin typeface="Arial"/>
                          <a:cs typeface="Arial"/>
                        </a:rPr>
                        <a:t>years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81126">
                <a:tc>
                  <a:txBody>
                    <a:bodyPr/>
                    <a:lstStyle/>
                    <a:p>
                      <a:pPr marL="61594">
                        <a:lnSpc>
                          <a:spcPts val="1310"/>
                        </a:lnSpc>
                      </a:pPr>
                      <a:r>
                        <a:rPr sz="1100" dirty="0">
                          <a:latin typeface="Arial"/>
                          <a:cs typeface="Arial"/>
                        </a:rPr>
                        <a:t>Icecaps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1.9</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68.7</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15,000</a:t>
                      </a:r>
                      <a:r>
                        <a:rPr sz="1100" spc="-15" dirty="0">
                          <a:latin typeface="Arial"/>
                          <a:cs typeface="Arial"/>
                        </a:rPr>
                        <a:t> </a:t>
                      </a:r>
                      <a:r>
                        <a:rPr sz="1100" dirty="0">
                          <a:latin typeface="Arial"/>
                          <a:cs typeface="Arial"/>
                        </a:rPr>
                        <a:t>years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1126">
                <a:tc>
                  <a:txBody>
                    <a:bodyPr/>
                    <a:lstStyle/>
                    <a:p>
                      <a:pPr marL="61594">
                        <a:lnSpc>
                          <a:spcPts val="1310"/>
                        </a:lnSpc>
                      </a:pPr>
                      <a:r>
                        <a:rPr sz="1100" dirty="0">
                          <a:latin typeface="Arial"/>
                          <a:cs typeface="Arial"/>
                        </a:rPr>
                        <a:t>Groundwater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solidFill>
                            <a:srgbClr val="A64D79"/>
                          </a:solidFill>
                          <a:latin typeface="Arial"/>
                          <a:cs typeface="Arial"/>
                        </a:rPr>
                        <a:t>1.1</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solidFill>
                            <a:srgbClr val="A64D79"/>
                          </a:solidFill>
                          <a:latin typeface="Arial"/>
                          <a:cs typeface="Arial"/>
                        </a:rPr>
                        <a:t>30.1</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10,00</a:t>
                      </a:r>
                      <a:r>
                        <a:rPr sz="1100" spc="-10" dirty="0">
                          <a:latin typeface="Arial"/>
                          <a:cs typeface="Arial"/>
                        </a:rPr>
                        <a:t> </a:t>
                      </a:r>
                      <a:r>
                        <a:rPr sz="1100" dirty="0">
                          <a:latin typeface="Arial"/>
                          <a:cs typeface="Arial"/>
                        </a:rPr>
                        <a:t>years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52720">
                <a:tc>
                  <a:txBody>
                    <a:bodyPr/>
                    <a:lstStyle/>
                    <a:p>
                      <a:pPr marL="61594" marR="273050">
                        <a:lnSpc>
                          <a:spcPts val="1350"/>
                        </a:lnSpc>
                        <a:spcBef>
                          <a:spcPts val="5"/>
                        </a:spcBef>
                      </a:pPr>
                      <a:r>
                        <a:rPr sz="1100" spc="-5" dirty="0">
                          <a:latin typeface="Arial"/>
                          <a:cs typeface="Arial"/>
                        </a:rPr>
                        <a:t>Rivers</a:t>
                      </a:r>
                      <a:r>
                        <a:rPr sz="1100" spc="-85" dirty="0">
                          <a:latin typeface="Arial"/>
                          <a:cs typeface="Arial"/>
                        </a:rPr>
                        <a:t> </a:t>
                      </a:r>
                      <a:r>
                        <a:rPr sz="1100" spc="-5" dirty="0">
                          <a:latin typeface="Arial"/>
                          <a:cs typeface="Arial"/>
                        </a:rPr>
                        <a:t>and  Lakes</a:t>
                      </a:r>
                      <a:endParaRPr sz="11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solidFill>
                            <a:srgbClr val="A64D79"/>
                          </a:solidFill>
                          <a:latin typeface="Arial"/>
                          <a:cs typeface="Arial"/>
                        </a:rPr>
                        <a:t>0.01</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solidFill>
                            <a:srgbClr val="A64D79"/>
                          </a:solidFill>
                          <a:latin typeface="Arial"/>
                          <a:cs typeface="Arial"/>
                        </a:rPr>
                        <a:t>1.2</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12090">
                        <a:lnSpc>
                          <a:spcPts val="1350"/>
                        </a:lnSpc>
                        <a:spcBef>
                          <a:spcPts val="5"/>
                        </a:spcBef>
                      </a:pPr>
                      <a:r>
                        <a:rPr sz="1100" dirty="0">
                          <a:latin typeface="Arial"/>
                          <a:cs typeface="Arial"/>
                        </a:rPr>
                        <a:t>2 </a:t>
                      </a:r>
                      <a:r>
                        <a:rPr sz="1100" spc="-5" dirty="0">
                          <a:latin typeface="Arial"/>
                          <a:cs typeface="Arial"/>
                        </a:rPr>
                        <a:t>weeks </a:t>
                      </a:r>
                      <a:r>
                        <a:rPr sz="1100" dirty="0">
                          <a:latin typeface="Arial"/>
                          <a:cs typeface="Arial"/>
                        </a:rPr>
                        <a:t>to</a:t>
                      </a:r>
                      <a:r>
                        <a:rPr sz="1100" spc="-90" dirty="0">
                          <a:latin typeface="Arial"/>
                          <a:cs typeface="Arial"/>
                        </a:rPr>
                        <a:t> </a:t>
                      </a:r>
                      <a:r>
                        <a:rPr sz="1100" spc="-5" dirty="0">
                          <a:latin typeface="Arial"/>
                          <a:cs typeface="Arial"/>
                        </a:rPr>
                        <a:t>10  </a:t>
                      </a:r>
                      <a:r>
                        <a:rPr sz="1100" dirty="0">
                          <a:latin typeface="Arial"/>
                          <a:cs typeface="Arial"/>
                        </a:rPr>
                        <a:t>years</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1126">
                <a:tc>
                  <a:txBody>
                    <a:bodyPr/>
                    <a:lstStyle/>
                    <a:p>
                      <a:pPr marL="61594">
                        <a:lnSpc>
                          <a:spcPts val="1310"/>
                        </a:lnSpc>
                      </a:pPr>
                      <a:r>
                        <a:rPr sz="1100" dirty="0">
                          <a:latin typeface="Arial"/>
                          <a:cs typeface="Arial"/>
                        </a:rPr>
                        <a:t>Soil</a:t>
                      </a:r>
                      <a:r>
                        <a:rPr sz="1100" spc="-25" dirty="0">
                          <a:latin typeface="Arial"/>
                          <a:cs typeface="Arial"/>
                        </a:rPr>
                        <a:t> </a:t>
                      </a:r>
                      <a:r>
                        <a:rPr sz="1100" dirty="0">
                          <a:latin typeface="Arial"/>
                          <a:cs typeface="Arial"/>
                        </a:rPr>
                        <a:t>moisture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0.01</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0.05</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2-50</a:t>
                      </a:r>
                      <a:r>
                        <a:rPr sz="1100" spc="-10" dirty="0">
                          <a:latin typeface="Arial"/>
                          <a:cs typeface="Arial"/>
                        </a:rPr>
                        <a:t> </a:t>
                      </a:r>
                      <a:r>
                        <a:rPr sz="1100" spc="-5" dirty="0">
                          <a:latin typeface="Arial"/>
                          <a:cs typeface="Arial"/>
                        </a:rPr>
                        <a:t>weeks</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52720">
                <a:tc>
                  <a:txBody>
                    <a:bodyPr/>
                    <a:lstStyle/>
                    <a:p>
                      <a:pPr marL="61594" marR="163830">
                        <a:lnSpc>
                          <a:spcPts val="1350"/>
                        </a:lnSpc>
                        <a:spcBef>
                          <a:spcPts val="5"/>
                        </a:spcBef>
                      </a:pPr>
                      <a:r>
                        <a:rPr sz="1100" dirty="0">
                          <a:latin typeface="Arial"/>
                          <a:cs typeface="Arial"/>
                        </a:rPr>
                        <a:t>Atmospheric  Moisture</a:t>
                      </a: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0.001</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0.04</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ts val="1310"/>
                        </a:lnSpc>
                      </a:pPr>
                      <a:r>
                        <a:rPr sz="1100" spc="-5" dirty="0">
                          <a:latin typeface="Arial"/>
                          <a:cs typeface="Arial"/>
                        </a:rPr>
                        <a:t>10</a:t>
                      </a:r>
                      <a:r>
                        <a:rPr sz="1100" spc="-10" dirty="0">
                          <a:latin typeface="Arial"/>
                          <a:cs typeface="Arial"/>
                        </a:rPr>
                        <a:t> </a:t>
                      </a:r>
                      <a:r>
                        <a:rPr sz="1100" spc="-5" dirty="0">
                          <a:latin typeface="Arial"/>
                          <a:cs typeface="Arial"/>
                        </a:rPr>
                        <a:t>days</a:t>
                      </a:r>
                      <a:endParaRPr sz="11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
        <p:nvSpPr>
          <p:cNvPr id="14" name="object 14"/>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33070" y="932299"/>
            <a:ext cx="1272255" cy="369332"/>
          </a:xfrm>
          <a:prstGeom prst="rect">
            <a:avLst/>
          </a:prstGeom>
          <a:noFill/>
          <a:ln>
            <a:solidFill>
              <a:schemeClr val="tx1"/>
            </a:solidFill>
            <a:prstDash val="dash"/>
          </a:ln>
        </p:spPr>
        <p:txBody>
          <a:bodyPr wrap="square" rtlCol="0">
            <a:spAutoFit/>
          </a:bodyPr>
          <a:lstStyle/>
          <a:p>
            <a:r>
              <a:rPr lang="en-GB" dirty="0" smtClean="0"/>
              <a:t>Blue water</a:t>
            </a:r>
            <a:endParaRPr lang="en-GB" dirty="0"/>
          </a:p>
        </p:txBody>
      </p:sp>
      <p:sp>
        <p:nvSpPr>
          <p:cNvPr id="16" name="TextBox 15"/>
          <p:cNvSpPr txBox="1"/>
          <p:nvPr/>
        </p:nvSpPr>
        <p:spPr>
          <a:xfrm>
            <a:off x="333070" y="1601494"/>
            <a:ext cx="1470330" cy="369332"/>
          </a:xfrm>
          <a:prstGeom prst="rect">
            <a:avLst/>
          </a:prstGeom>
          <a:noFill/>
          <a:ln>
            <a:solidFill>
              <a:schemeClr val="tx1"/>
            </a:solidFill>
            <a:prstDash val="dash"/>
          </a:ln>
        </p:spPr>
        <p:txBody>
          <a:bodyPr wrap="square" rtlCol="0">
            <a:spAutoFit/>
          </a:bodyPr>
          <a:lstStyle/>
          <a:p>
            <a:r>
              <a:rPr lang="en-GB" dirty="0" smtClean="0"/>
              <a:t>Green water</a:t>
            </a:r>
            <a:endParaRPr lang="en-GB" dirty="0"/>
          </a:p>
        </p:txBody>
      </p:sp>
      <p:sp>
        <p:nvSpPr>
          <p:cNvPr id="17" name="TextBox 16"/>
          <p:cNvSpPr txBox="1"/>
          <p:nvPr/>
        </p:nvSpPr>
        <p:spPr>
          <a:xfrm>
            <a:off x="333070" y="2225501"/>
            <a:ext cx="1622730" cy="369332"/>
          </a:xfrm>
          <a:prstGeom prst="rect">
            <a:avLst/>
          </a:prstGeom>
          <a:noFill/>
          <a:ln>
            <a:solidFill>
              <a:schemeClr val="tx1"/>
            </a:solidFill>
            <a:prstDash val="dash"/>
          </a:ln>
        </p:spPr>
        <p:txBody>
          <a:bodyPr wrap="square" rtlCol="0">
            <a:spAutoFit/>
          </a:bodyPr>
          <a:lstStyle/>
          <a:p>
            <a:r>
              <a:rPr lang="en-GB" dirty="0" smtClean="0"/>
              <a:t>Residence time</a:t>
            </a:r>
            <a:endParaRPr lang="en-GB" dirty="0"/>
          </a:p>
        </p:txBody>
      </p:sp>
      <p:sp>
        <p:nvSpPr>
          <p:cNvPr id="18" name="TextBox 17"/>
          <p:cNvSpPr txBox="1"/>
          <p:nvPr/>
        </p:nvSpPr>
        <p:spPr>
          <a:xfrm>
            <a:off x="333070" y="2940325"/>
            <a:ext cx="1317930" cy="369332"/>
          </a:xfrm>
          <a:prstGeom prst="rect">
            <a:avLst/>
          </a:prstGeom>
          <a:noFill/>
          <a:ln>
            <a:solidFill>
              <a:schemeClr val="tx1"/>
            </a:solidFill>
            <a:prstDash val="dash"/>
          </a:ln>
        </p:spPr>
        <p:txBody>
          <a:bodyPr wrap="square" rtlCol="0">
            <a:spAutoFit/>
          </a:bodyPr>
          <a:lstStyle/>
          <a:p>
            <a:r>
              <a:rPr lang="en-GB" dirty="0" smtClean="0"/>
              <a:t>Fossil water</a:t>
            </a:r>
            <a:endParaRPr lang="en-GB" dirty="0"/>
          </a:p>
        </p:txBody>
      </p:sp>
      <p:sp>
        <p:nvSpPr>
          <p:cNvPr id="19" name="TextBox 18"/>
          <p:cNvSpPr txBox="1"/>
          <p:nvPr/>
        </p:nvSpPr>
        <p:spPr>
          <a:xfrm>
            <a:off x="333070" y="3700353"/>
            <a:ext cx="1272255" cy="369332"/>
          </a:xfrm>
          <a:prstGeom prst="rect">
            <a:avLst/>
          </a:prstGeom>
          <a:noFill/>
          <a:ln>
            <a:solidFill>
              <a:schemeClr val="tx1"/>
            </a:solidFill>
            <a:prstDash val="dash"/>
          </a:ln>
        </p:spPr>
        <p:txBody>
          <a:bodyPr wrap="square" rtlCol="0">
            <a:spAutoFit/>
          </a:bodyPr>
          <a:lstStyle/>
          <a:p>
            <a:r>
              <a:rPr lang="en-GB" dirty="0" smtClean="0"/>
              <a:t>Cryosphere</a:t>
            </a:r>
            <a:endParaRPr lang="en-GB" dirty="0"/>
          </a:p>
        </p:txBody>
      </p:sp>
      <p:sp>
        <p:nvSpPr>
          <p:cNvPr id="20" name="TextBox 19"/>
          <p:cNvSpPr txBox="1"/>
          <p:nvPr/>
        </p:nvSpPr>
        <p:spPr>
          <a:xfrm>
            <a:off x="4246481" y="933567"/>
            <a:ext cx="3177856" cy="307777"/>
          </a:xfrm>
          <a:prstGeom prst="rect">
            <a:avLst/>
          </a:prstGeom>
          <a:noFill/>
          <a:ln>
            <a:solidFill>
              <a:schemeClr val="tx1"/>
            </a:solidFill>
            <a:prstDash val="solid"/>
          </a:ln>
        </p:spPr>
        <p:txBody>
          <a:bodyPr wrap="square" rtlCol="0">
            <a:spAutoFit/>
          </a:bodyPr>
          <a:lstStyle/>
          <a:p>
            <a:r>
              <a:rPr lang="en-GB" sz="1400" dirty="0" smtClean="0"/>
              <a:t>Water frozen into ice and snow.</a:t>
            </a:r>
            <a:endParaRPr lang="en-GB" sz="1400" dirty="0"/>
          </a:p>
        </p:txBody>
      </p:sp>
      <p:sp>
        <p:nvSpPr>
          <p:cNvPr id="21" name="TextBox 20"/>
          <p:cNvSpPr txBox="1"/>
          <p:nvPr/>
        </p:nvSpPr>
        <p:spPr>
          <a:xfrm>
            <a:off x="4246481" y="1524550"/>
            <a:ext cx="3190193" cy="523220"/>
          </a:xfrm>
          <a:prstGeom prst="rect">
            <a:avLst/>
          </a:prstGeom>
          <a:noFill/>
          <a:ln>
            <a:solidFill>
              <a:schemeClr val="tx1"/>
            </a:solidFill>
            <a:prstDash val="solid"/>
          </a:ln>
        </p:spPr>
        <p:txBody>
          <a:bodyPr wrap="square" rtlCol="0">
            <a:spAutoFit/>
          </a:bodyPr>
          <a:lstStyle/>
          <a:p>
            <a:r>
              <a:rPr lang="en-GB" sz="1400" dirty="0" smtClean="0"/>
              <a:t>The average time a water molecule will spend in a store or reservoir.</a:t>
            </a:r>
            <a:endParaRPr lang="en-GB" sz="1400" dirty="0"/>
          </a:p>
        </p:txBody>
      </p:sp>
      <p:sp>
        <p:nvSpPr>
          <p:cNvPr id="22" name="TextBox 21"/>
          <p:cNvSpPr txBox="1"/>
          <p:nvPr/>
        </p:nvSpPr>
        <p:spPr>
          <a:xfrm>
            <a:off x="3937000" y="2225501"/>
            <a:ext cx="3487337" cy="523220"/>
          </a:xfrm>
          <a:prstGeom prst="rect">
            <a:avLst/>
          </a:prstGeom>
          <a:noFill/>
          <a:ln>
            <a:solidFill>
              <a:schemeClr val="tx1"/>
            </a:solidFill>
            <a:prstDash val="solid"/>
          </a:ln>
        </p:spPr>
        <p:txBody>
          <a:bodyPr wrap="square" rtlCol="0">
            <a:spAutoFit/>
          </a:bodyPr>
          <a:lstStyle/>
          <a:p>
            <a:r>
              <a:rPr lang="en-GB" sz="1400" dirty="0" smtClean="0"/>
              <a:t>Freshwater stored in rivers, streams and lakes – the visible part of the hydrological cycle.</a:t>
            </a:r>
            <a:endParaRPr lang="en-GB" sz="1400" dirty="0"/>
          </a:p>
        </p:txBody>
      </p:sp>
      <p:sp>
        <p:nvSpPr>
          <p:cNvPr id="23" name="TextBox 22"/>
          <p:cNvSpPr txBox="1"/>
          <p:nvPr/>
        </p:nvSpPr>
        <p:spPr>
          <a:xfrm>
            <a:off x="3937000" y="2926452"/>
            <a:ext cx="3496771" cy="523220"/>
          </a:xfrm>
          <a:prstGeom prst="rect">
            <a:avLst/>
          </a:prstGeom>
          <a:noFill/>
          <a:ln>
            <a:solidFill>
              <a:schemeClr val="tx1"/>
            </a:solidFill>
            <a:prstDash val="solid"/>
          </a:ln>
        </p:spPr>
        <p:txBody>
          <a:bodyPr wrap="square" rtlCol="0">
            <a:spAutoFit/>
          </a:bodyPr>
          <a:lstStyle/>
          <a:p>
            <a:r>
              <a:rPr lang="en-GB" sz="1400" dirty="0" smtClean="0"/>
              <a:t>Freshwater stored in the soil and vegetation – the invisible part of the hydrological cycle.</a:t>
            </a:r>
            <a:endParaRPr lang="en-GB" sz="1400" dirty="0"/>
          </a:p>
        </p:txBody>
      </p:sp>
      <p:sp>
        <p:nvSpPr>
          <p:cNvPr id="24" name="TextBox 23"/>
          <p:cNvSpPr txBox="1"/>
          <p:nvPr/>
        </p:nvSpPr>
        <p:spPr>
          <a:xfrm>
            <a:off x="4246481" y="3627403"/>
            <a:ext cx="3190193" cy="523220"/>
          </a:xfrm>
          <a:prstGeom prst="rect">
            <a:avLst/>
          </a:prstGeom>
          <a:noFill/>
          <a:ln>
            <a:solidFill>
              <a:schemeClr val="tx1"/>
            </a:solidFill>
            <a:prstDash val="solid"/>
          </a:ln>
        </p:spPr>
        <p:txBody>
          <a:bodyPr wrap="square" rtlCol="0">
            <a:spAutoFit/>
          </a:bodyPr>
          <a:lstStyle/>
          <a:p>
            <a:r>
              <a:rPr lang="en-GB" sz="1400" dirty="0" smtClean="0"/>
              <a:t>Ancient, deep groundwater from former pluvial (wetter) climatic periods.</a:t>
            </a:r>
            <a:endParaRPr lang="en-GB" sz="1400" dirty="0"/>
          </a:p>
        </p:txBody>
      </p:sp>
      <p:sp>
        <p:nvSpPr>
          <p:cNvPr id="25" name="object 2"/>
          <p:cNvSpPr txBox="1"/>
          <p:nvPr/>
        </p:nvSpPr>
        <p:spPr>
          <a:xfrm>
            <a:off x="396538" y="8724361"/>
            <a:ext cx="6629399" cy="443711"/>
          </a:xfrm>
          <a:prstGeom prst="rect">
            <a:avLst/>
          </a:prstGeom>
        </p:spPr>
        <p:txBody>
          <a:bodyPr vert="horz" wrap="square" lIns="0" tIns="12700" rIns="0" bIns="0" rtlCol="0">
            <a:spAutoFit/>
          </a:bodyPr>
          <a:lstStyle/>
          <a:p>
            <a:pPr marL="12700" marR="0" lvl="0" indent="0" algn="just" defTabSz="914400" rtl="0" eaLnBrk="1" fontAlgn="auto" latinLnBrk="0" hangingPunct="1">
              <a:lnSpc>
                <a:spcPct val="100000"/>
              </a:lnSpc>
              <a:spcBef>
                <a:spcPts val="919"/>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ea typeface="+mn-ea"/>
                <a:cs typeface="Arial"/>
              </a:rPr>
              <a:t>Task 5:  Using your knowledge and the information</a:t>
            </a:r>
            <a:r>
              <a:rPr kumimoji="0" lang="en-GB" sz="1400" b="1" i="0" u="none" strike="noStrike" kern="1200" cap="none" spc="0" normalizeH="0" noProof="0" dirty="0" smtClean="0">
                <a:ln>
                  <a:noFill/>
                </a:ln>
                <a:solidFill>
                  <a:prstClr val="black"/>
                </a:solidFill>
                <a:effectLst/>
                <a:uLnTx/>
                <a:uFillTx/>
                <a:ea typeface="+mn-ea"/>
                <a:cs typeface="Arial"/>
              </a:rPr>
              <a:t> above, EXPLAIN why only such a small percentage of freshwater is accessible for human use.</a:t>
            </a:r>
            <a:endParaRPr kumimoji="0" sz="1400" b="0" i="0" u="none" strike="noStrike" kern="1200" cap="none" spc="0" normalizeH="0" baseline="0" noProof="0" dirty="0">
              <a:ln>
                <a:noFill/>
              </a:ln>
              <a:solidFill>
                <a:prstClr val="black"/>
              </a:solidFill>
              <a:effectLst/>
              <a:uLnTx/>
              <a:uFillTx/>
              <a:ea typeface="+mn-ea"/>
              <a:cs typeface="Arial"/>
            </a:endParaRPr>
          </a:p>
        </p:txBody>
      </p:sp>
      <p:sp>
        <p:nvSpPr>
          <p:cNvPr id="26" name="Rectangle 25"/>
          <p:cNvSpPr/>
          <p:nvPr/>
        </p:nvSpPr>
        <p:spPr>
          <a:xfrm>
            <a:off x="397482" y="9240902"/>
            <a:ext cx="6903275" cy="129374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50143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9886" y="144573"/>
            <a:ext cx="7017480" cy="10015883"/>
          </a:xfrm>
          <a:prstGeom prst="rect">
            <a:avLst/>
          </a:prstGeom>
        </p:spPr>
        <p:txBody>
          <a:bodyPr vert="horz" wrap="square" lIns="0" tIns="12700" rIns="0" bIns="0" rtlCol="0">
            <a:spAutoFit/>
          </a:bodyPr>
          <a:lstStyle/>
          <a:p>
            <a:pPr marL="12700" algn="ctr">
              <a:lnSpc>
                <a:spcPct val="100000"/>
              </a:lnSpc>
              <a:spcBef>
                <a:spcPts val="100"/>
              </a:spcBef>
            </a:pPr>
            <a:r>
              <a:rPr lang="en-GB" sz="1600" b="1" u="sng" dirty="0" smtClean="0">
                <a:cs typeface="Arial"/>
              </a:rPr>
              <a:t>Lesson 2:  The operation of the drainage basin as on open system.</a:t>
            </a:r>
          </a:p>
          <a:p>
            <a:pPr marL="12700">
              <a:lnSpc>
                <a:spcPct val="100000"/>
              </a:lnSpc>
              <a:spcBef>
                <a:spcPts val="100"/>
              </a:spcBef>
            </a:pPr>
            <a:r>
              <a:rPr lang="en-GB" sz="1400" b="1" dirty="0" smtClean="0">
                <a:cs typeface="Arial"/>
              </a:rPr>
              <a:t>Videos to support </a:t>
            </a:r>
            <a:r>
              <a:rPr lang="en-GB" sz="1400" b="1" dirty="0">
                <a:cs typeface="Arial"/>
              </a:rPr>
              <a:t>- </a:t>
            </a:r>
            <a:r>
              <a:rPr lang="en-GB" sz="1400" b="1" dirty="0">
                <a:cs typeface="Arial"/>
                <a:hlinkClick r:id="rId2"/>
              </a:rPr>
              <a:t>https://</a:t>
            </a:r>
            <a:r>
              <a:rPr lang="en-GB" sz="1400" b="1" dirty="0" smtClean="0">
                <a:cs typeface="Arial"/>
                <a:hlinkClick r:id="rId2"/>
              </a:rPr>
              <a:t>bit.ly/35JR75g</a:t>
            </a:r>
            <a:r>
              <a:rPr lang="en-GB" sz="1400" b="1" dirty="0">
                <a:cs typeface="Arial"/>
              </a:rPr>
              <a:t> </a:t>
            </a:r>
            <a:r>
              <a:rPr lang="en-GB" sz="1400" b="1" dirty="0" smtClean="0">
                <a:cs typeface="Arial"/>
              </a:rPr>
              <a:t>and </a:t>
            </a:r>
            <a:r>
              <a:rPr lang="en-GB" sz="1400" b="1" dirty="0">
                <a:solidFill>
                  <a:prstClr val="black"/>
                </a:solidFill>
                <a:cs typeface="Arial"/>
                <a:hlinkClick r:id="rId3"/>
              </a:rPr>
              <a:t>https://bit.ly/3fAqF2r</a:t>
            </a:r>
            <a:r>
              <a:rPr lang="en-GB" sz="1400" b="1" dirty="0">
                <a:solidFill>
                  <a:prstClr val="black"/>
                </a:solidFill>
                <a:cs typeface="Arial"/>
              </a:rPr>
              <a:t> </a:t>
            </a:r>
            <a:endParaRPr lang="en-GB" sz="1400" b="1" dirty="0" smtClean="0">
              <a:cs typeface="Arial"/>
            </a:endParaRPr>
          </a:p>
          <a:p>
            <a:pPr marL="12700">
              <a:spcBef>
                <a:spcPts val="100"/>
              </a:spcBef>
            </a:pPr>
            <a:r>
              <a:rPr lang="en-GB" sz="1400" b="1" dirty="0" smtClean="0">
                <a:cs typeface="Arial"/>
              </a:rPr>
              <a:t>Task </a:t>
            </a:r>
            <a:r>
              <a:rPr lang="en-GB" sz="1400" b="1" dirty="0">
                <a:cs typeface="Arial"/>
              </a:rPr>
              <a:t>1: Read pages </a:t>
            </a:r>
            <a:r>
              <a:rPr lang="en-GB" sz="1400" b="1" dirty="0" smtClean="0">
                <a:cs typeface="Arial"/>
              </a:rPr>
              <a:t>26-30 </a:t>
            </a:r>
            <a:r>
              <a:rPr lang="en-GB" sz="1400" b="1" dirty="0">
                <a:cs typeface="Arial"/>
              </a:rPr>
              <a:t>in the textbook (link provided to </a:t>
            </a:r>
            <a:r>
              <a:rPr lang="en-GB" sz="1400" b="1" dirty="0">
                <a:cs typeface="Arial"/>
                <a:hlinkClick r:id="rId4"/>
              </a:rPr>
              <a:t>Active Learn </a:t>
            </a:r>
            <a:r>
              <a:rPr lang="en-GB" sz="1400" b="1" dirty="0" smtClean="0">
                <a:cs typeface="Arial"/>
              </a:rPr>
              <a:t>).</a:t>
            </a:r>
            <a:endParaRPr lang="en-GB" sz="1400" b="1" dirty="0">
              <a:cs typeface="Arial"/>
            </a:endParaRPr>
          </a:p>
          <a:p>
            <a:pPr marL="12700">
              <a:lnSpc>
                <a:spcPct val="100000"/>
              </a:lnSpc>
              <a:spcBef>
                <a:spcPts val="100"/>
              </a:spcBef>
            </a:pPr>
            <a:r>
              <a:rPr lang="en-GB" sz="1400" b="1" dirty="0" smtClean="0">
                <a:cs typeface="Arial"/>
              </a:rPr>
              <a:t>Task 2: Watch the first video on drainage basins and use it to define the following key terms.</a:t>
            </a:r>
          </a:p>
          <a:p>
            <a:pPr marL="12700">
              <a:lnSpc>
                <a:spcPct val="100000"/>
              </a:lnSpc>
              <a:spcBef>
                <a:spcPts val="100"/>
              </a:spcBef>
            </a:pPr>
            <a:endParaRPr lang="en-GB" sz="1200" b="1" dirty="0">
              <a:cs typeface="Arial"/>
            </a:endParaRPr>
          </a:p>
          <a:p>
            <a:pPr marL="12700">
              <a:lnSpc>
                <a:spcPct val="100000"/>
              </a:lnSpc>
              <a:spcBef>
                <a:spcPts val="100"/>
              </a:spcBef>
            </a:pPr>
            <a:r>
              <a:rPr lang="en-GB" sz="1200" b="1" dirty="0" smtClean="0">
                <a:cs typeface="Arial"/>
              </a:rPr>
              <a:t>Drainage basin ___________________________________________________________________________</a:t>
            </a:r>
          </a:p>
          <a:p>
            <a:pPr marL="12700">
              <a:lnSpc>
                <a:spcPct val="100000"/>
              </a:lnSpc>
              <a:spcBef>
                <a:spcPts val="100"/>
              </a:spcBef>
            </a:pPr>
            <a:r>
              <a:rPr lang="en-GB" sz="1200" b="1" dirty="0" smtClean="0">
                <a:cs typeface="Arial"/>
              </a:rPr>
              <a:t>Watershed ______________________________________________________________________________</a:t>
            </a:r>
          </a:p>
          <a:p>
            <a:pPr marL="12700">
              <a:lnSpc>
                <a:spcPct val="100000"/>
              </a:lnSpc>
              <a:spcBef>
                <a:spcPts val="100"/>
              </a:spcBef>
            </a:pPr>
            <a:r>
              <a:rPr lang="en-GB" sz="1200" b="1" dirty="0" smtClean="0">
                <a:cs typeface="Arial"/>
              </a:rPr>
              <a:t>Catchment ______________________________________________________________________________</a:t>
            </a:r>
            <a:endParaRPr lang="en-GB" sz="1200" b="1" dirty="0" smtClean="0">
              <a:cs typeface="Arial"/>
            </a:endParaRPr>
          </a:p>
          <a:p>
            <a:pPr marL="12700">
              <a:lnSpc>
                <a:spcPct val="100000"/>
              </a:lnSpc>
              <a:spcBef>
                <a:spcPts val="100"/>
              </a:spcBef>
            </a:pPr>
            <a:endParaRPr lang="en-GB" sz="1200" b="1" dirty="0" smtClean="0">
              <a:cs typeface="Arial"/>
            </a:endParaRPr>
          </a:p>
          <a:p>
            <a:pPr marL="12700">
              <a:lnSpc>
                <a:spcPct val="100000"/>
              </a:lnSpc>
              <a:spcBef>
                <a:spcPts val="100"/>
              </a:spcBef>
            </a:pPr>
            <a:r>
              <a:rPr lang="en-GB" sz="1400" b="1" dirty="0" smtClean="0">
                <a:cs typeface="Arial"/>
              </a:rPr>
              <a:t>Task 3: Below, draw the drainage basin cycle.  You must label and colour code all the aspects into stores, inputs, outputs and flows.  Make sure you include a key.</a:t>
            </a:r>
          </a:p>
          <a:p>
            <a:pPr marL="12700">
              <a:lnSpc>
                <a:spcPct val="100000"/>
              </a:lnSpc>
              <a:spcBef>
                <a:spcPts val="100"/>
              </a:spcBef>
            </a:pPr>
            <a:endParaRPr lang="en-GB" sz="1200" b="1" dirty="0" smtClean="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a:cs typeface="Arial"/>
            </a:endParaRPr>
          </a:p>
          <a:p>
            <a:pPr>
              <a:lnSpc>
                <a:spcPct val="100000"/>
              </a:lnSpc>
              <a:spcBef>
                <a:spcPts val="55"/>
              </a:spcBef>
            </a:pPr>
            <a:endParaRPr lang="en-GB" sz="1500" dirty="0" smtClean="0">
              <a:cs typeface="Arial"/>
            </a:endParaRPr>
          </a:p>
          <a:p>
            <a:pPr>
              <a:lnSpc>
                <a:spcPct val="100000"/>
              </a:lnSpc>
              <a:spcBef>
                <a:spcPts val="55"/>
              </a:spcBef>
            </a:pPr>
            <a:endParaRPr lang="en-GB" sz="1500" dirty="0">
              <a:cs typeface="Arial"/>
            </a:endParaRPr>
          </a:p>
          <a:p>
            <a:pPr>
              <a:lnSpc>
                <a:spcPct val="100000"/>
              </a:lnSpc>
              <a:spcBef>
                <a:spcPts val="55"/>
              </a:spcBef>
            </a:pPr>
            <a:endParaRPr lang="en-GB" sz="1500" dirty="0" smtClean="0">
              <a:cs typeface="Arial"/>
            </a:endParaRPr>
          </a:p>
          <a:p>
            <a:pPr marL="12700">
              <a:lnSpc>
                <a:spcPct val="100000"/>
              </a:lnSpc>
            </a:pPr>
            <a:r>
              <a:rPr sz="1200" b="1" spc="-5" dirty="0" smtClean="0">
                <a:cs typeface="Arial"/>
              </a:rPr>
              <a:t>Drainage </a:t>
            </a:r>
            <a:r>
              <a:rPr sz="1200" b="1" dirty="0">
                <a:cs typeface="Arial"/>
              </a:rPr>
              <a:t>basins</a:t>
            </a:r>
            <a:endParaRPr sz="1200" dirty="0">
              <a:cs typeface="Arial"/>
            </a:endParaRPr>
          </a:p>
          <a:p>
            <a:pPr marL="12700" marR="51435">
              <a:lnSpc>
                <a:spcPct val="108100"/>
              </a:lnSpc>
              <a:spcBef>
                <a:spcPts val="805"/>
              </a:spcBef>
            </a:pPr>
            <a:r>
              <a:rPr sz="1100" dirty="0">
                <a:cs typeface="Arial"/>
              </a:rPr>
              <a:t>A </a:t>
            </a:r>
            <a:r>
              <a:rPr sz="1100" spc="-5" dirty="0">
                <a:cs typeface="Arial"/>
              </a:rPr>
              <a:t>drainage basin is an </a:t>
            </a:r>
            <a:r>
              <a:rPr sz="1100" b="1" dirty="0">
                <a:solidFill>
                  <a:srgbClr val="A64D79"/>
                </a:solidFill>
                <a:cs typeface="Arial"/>
              </a:rPr>
              <a:t>open </a:t>
            </a:r>
            <a:r>
              <a:rPr sz="1100" b="1" spc="-5" dirty="0">
                <a:solidFill>
                  <a:srgbClr val="A64D79"/>
                </a:solidFill>
                <a:cs typeface="Arial"/>
              </a:rPr>
              <a:t>subsystem </a:t>
            </a:r>
            <a:r>
              <a:rPr sz="1100" spc="-5" dirty="0">
                <a:cs typeface="Arial"/>
              </a:rPr>
              <a:t>operating within </a:t>
            </a:r>
            <a:r>
              <a:rPr sz="1100" dirty="0">
                <a:cs typeface="Arial"/>
              </a:rPr>
              <a:t>the closed </a:t>
            </a:r>
            <a:r>
              <a:rPr sz="1100" spc="-5" dirty="0">
                <a:cs typeface="Arial"/>
              </a:rPr>
              <a:t>global hydrological  </a:t>
            </a:r>
            <a:r>
              <a:rPr sz="1100" dirty="0">
                <a:cs typeface="Arial"/>
              </a:rPr>
              <a:t>cycle. It’s </a:t>
            </a:r>
            <a:r>
              <a:rPr sz="1100" spc="-5" dirty="0">
                <a:cs typeface="Arial"/>
              </a:rPr>
              <a:t>defined as an area of </a:t>
            </a:r>
            <a:r>
              <a:rPr sz="1100" b="1" dirty="0">
                <a:solidFill>
                  <a:srgbClr val="A64D79"/>
                </a:solidFill>
                <a:cs typeface="Arial"/>
              </a:rPr>
              <a:t>land drained by a </a:t>
            </a:r>
            <a:r>
              <a:rPr sz="1100" b="1" spc="-5" dirty="0">
                <a:solidFill>
                  <a:srgbClr val="A64D79"/>
                </a:solidFill>
                <a:cs typeface="Arial"/>
              </a:rPr>
              <a:t>river and </a:t>
            </a:r>
            <a:r>
              <a:rPr sz="1100" b="1" dirty="0">
                <a:solidFill>
                  <a:srgbClr val="A64D79"/>
                </a:solidFill>
                <a:cs typeface="Arial"/>
              </a:rPr>
              <a:t>its tributaries </a:t>
            </a:r>
            <a:r>
              <a:rPr sz="1100" spc="-5" dirty="0">
                <a:cs typeface="Arial"/>
              </a:rPr>
              <a:t>with </a:t>
            </a:r>
            <a:r>
              <a:rPr sz="1100" dirty="0">
                <a:cs typeface="Arial"/>
              </a:rPr>
              <a:t>a </a:t>
            </a:r>
            <a:r>
              <a:rPr sz="1100" spc="-5" dirty="0">
                <a:cs typeface="Arial"/>
              </a:rPr>
              <a:t>boundary  </a:t>
            </a:r>
            <a:r>
              <a:rPr sz="1100" dirty="0">
                <a:cs typeface="Arial"/>
              </a:rPr>
              <a:t>(known </a:t>
            </a:r>
            <a:r>
              <a:rPr sz="1100" spc="-5" dirty="0">
                <a:cs typeface="Arial"/>
              </a:rPr>
              <a:t>as </a:t>
            </a:r>
            <a:r>
              <a:rPr sz="1100" dirty="0">
                <a:cs typeface="Arial"/>
              </a:rPr>
              <a:t>the </a:t>
            </a:r>
            <a:r>
              <a:rPr sz="1100" b="1" spc="-5" dirty="0">
                <a:solidFill>
                  <a:srgbClr val="A64D79"/>
                </a:solidFill>
                <a:cs typeface="Arial"/>
              </a:rPr>
              <a:t>watershed</a:t>
            </a:r>
            <a:r>
              <a:rPr sz="1100" spc="-5" dirty="0">
                <a:cs typeface="Arial"/>
              </a:rPr>
              <a:t>), usually </a:t>
            </a:r>
            <a:r>
              <a:rPr sz="1100" dirty="0">
                <a:cs typeface="Arial"/>
              </a:rPr>
              <a:t>composing </a:t>
            </a:r>
            <a:r>
              <a:rPr sz="1100" spc="-5" dirty="0">
                <a:cs typeface="Arial"/>
              </a:rPr>
              <a:t>of hills and </a:t>
            </a:r>
            <a:r>
              <a:rPr sz="1100" dirty="0">
                <a:cs typeface="Arial"/>
              </a:rPr>
              <a:t>mountains. </a:t>
            </a:r>
            <a:endParaRPr lang="en-GB" sz="1100" dirty="0" smtClean="0">
              <a:cs typeface="Arial"/>
            </a:endParaRPr>
          </a:p>
          <a:p>
            <a:pPr marL="12700">
              <a:lnSpc>
                <a:spcPct val="100000"/>
              </a:lnSpc>
              <a:spcBef>
                <a:spcPts val="100"/>
              </a:spcBef>
            </a:pPr>
            <a:endParaRPr lang="en-GB" sz="1200" b="1" dirty="0" smtClean="0">
              <a:cs typeface="Arial"/>
            </a:endParaRPr>
          </a:p>
          <a:p>
            <a:pPr marL="12700">
              <a:lnSpc>
                <a:spcPct val="100000"/>
              </a:lnSpc>
              <a:spcBef>
                <a:spcPts val="100"/>
              </a:spcBef>
            </a:pPr>
            <a:r>
              <a:rPr lang="en-GB" sz="1200" b="1" dirty="0" smtClean="0">
                <a:cs typeface="Arial"/>
              </a:rPr>
              <a:t>Knowledge reminder:</a:t>
            </a:r>
          </a:p>
          <a:p>
            <a:pPr marL="12700">
              <a:lnSpc>
                <a:spcPct val="100000"/>
              </a:lnSpc>
              <a:spcBef>
                <a:spcPts val="100"/>
              </a:spcBef>
            </a:pPr>
            <a:r>
              <a:rPr lang="en-GB" sz="1200" b="1" dirty="0" smtClean="0">
                <a:cs typeface="Arial"/>
              </a:rPr>
              <a:t>ITCZ </a:t>
            </a:r>
            <a:r>
              <a:rPr lang="en-GB" sz="1200" b="1" dirty="0">
                <a:cs typeface="Arial"/>
              </a:rPr>
              <a:t>(Inter-tropical </a:t>
            </a:r>
            <a:r>
              <a:rPr lang="en-GB" sz="1200" b="1" spc="-5" dirty="0">
                <a:cs typeface="Arial"/>
              </a:rPr>
              <a:t>Continental </a:t>
            </a:r>
            <a:r>
              <a:rPr lang="en-GB" sz="1200" b="1" dirty="0">
                <a:cs typeface="Arial"/>
              </a:rPr>
              <a:t>Zone)</a:t>
            </a:r>
            <a:endParaRPr lang="en-GB" sz="1200" dirty="0">
              <a:cs typeface="Arial"/>
            </a:endParaRPr>
          </a:p>
          <a:p>
            <a:pPr marL="12700" marR="297815" indent="-635">
              <a:lnSpc>
                <a:spcPts val="2250"/>
              </a:lnSpc>
              <a:spcBef>
                <a:spcPts val="210"/>
              </a:spcBef>
            </a:pPr>
            <a:r>
              <a:rPr lang="en-GB" sz="1100" dirty="0">
                <a:cs typeface="Arial"/>
              </a:rPr>
              <a:t>The Earth consist </a:t>
            </a:r>
            <a:r>
              <a:rPr lang="en-GB" sz="1100" spc="-5" dirty="0">
                <a:cs typeface="Arial"/>
              </a:rPr>
              <a:t>of </a:t>
            </a:r>
            <a:r>
              <a:rPr lang="en-GB" sz="1100" b="1" spc="-5" dirty="0">
                <a:solidFill>
                  <a:srgbClr val="A64D79"/>
                </a:solidFill>
                <a:cs typeface="Arial"/>
              </a:rPr>
              <a:t>six cells </a:t>
            </a:r>
            <a:r>
              <a:rPr lang="en-GB" sz="1100" b="1" dirty="0">
                <a:solidFill>
                  <a:srgbClr val="A64D79"/>
                </a:solidFill>
                <a:cs typeface="Arial"/>
              </a:rPr>
              <a:t>of </a:t>
            </a:r>
            <a:r>
              <a:rPr lang="en-GB" sz="1100" b="1" spc="-5" dirty="0">
                <a:solidFill>
                  <a:srgbClr val="A64D79"/>
                </a:solidFill>
                <a:cs typeface="Arial"/>
              </a:rPr>
              <a:t>circulating air, </a:t>
            </a:r>
            <a:r>
              <a:rPr lang="en-GB" sz="1100" spc="-5" dirty="0">
                <a:cs typeface="Arial"/>
              </a:rPr>
              <a:t>which </a:t>
            </a:r>
            <a:r>
              <a:rPr lang="en-GB" sz="1100" dirty="0">
                <a:cs typeface="Arial"/>
              </a:rPr>
              <a:t>form the </a:t>
            </a:r>
            <a:r>
              <a:rPr lang="en-GB" sz="1100" spc="-5" dirty="0">
                <a:cs typeface="Arial"/>
              </a:rPr>
              <a:t>globe’s </a:t>
            </a:r>
            <a:r>
              <a:rPr lang="en-GB" sz="1100" dirty="0">
                <a:cs typeface="Arial"/>
              </a:rPr>
              <a:t>climate control.  For the </a:t>
            </a:r>
            <a:r>
              <a:rPr lang="en-GB" sz="1100" spc="-5" dirty="0">
                <a:cs typeface="Arial"/>
              </a:rPr>
              <a:t>Northern Hemisphere </a:t>
            </a:r>
            <a:r>
              <a:rPr lang="en-GB" sz="1100" dirty="0">
                <a:cs typeface="Arial"/>
              </a:rPr>
              <a:t>(the same </a:t>
            </a:r>
            <a:r>
              <a:rPr lang="en-GB" sz="1100" spc="-5" dirty="0">
                <a:cs typeface="Arial"/>
              </a:rPr>
              <a:t>is </a:t>
            </a:r>
            <a:r>
              <a:rPr lang="en-GB" sz="1100" dirty="0">
                <a:cs typeface="Arial"/>
              </a:rPr>
              <a:t>true for the south, </a:t>
            </a:r>
            <a:r>
              <a:rPr lang="en-GB" sz="1100" spc="-5" dirty="0">
                <a:cs typeface="Arial"/>
              </a:rPr>
              <a:t>just in opposite</a:t>
            </a:r>
            <a:r>
              <a:rPr lang="en-GB" sz="1100" spc="-60" dirty="0">
                <a:cs typeface="Arial"/>
              </a:rPr>
              <a:t> </a:t>
            </a:r>
            <a:r>
              <a:rPr lang="en-GB" sz="1100" spc="-5" dirty="0">
                <a:cs typeface="Arial"/>
              </a:rPr>
              <a:t>directions):</a:t>
            </a:r>
            <a:endParaRPr lang="en-GB" sz="1100" dirty="0">
              <a:cs typeface="Arial"/>
            </a:endParaRPr>
          </a:p>
          <a:p>
            <a:pPr marL="3101340" marR="5080" indent="-635">
              <a:lnSpc>
                <a:spcPct val="108000"/>
              </a:lnSpc>
              <a:spcBef>
                <a:spcPts val="600"/>
              </a:spcBef>
            </a:pPr>
            <a:r>
              <a:rPr lang="en-GB" sz="1100" b="1" spc="-5" dirty="0">
                <a:solidFill>
                  <a:srgbClr val="A64D79"/>
                </a:solidFill>
                <a:cs typeface="Arial"/>
              </a:rPr>
              <a:t>Hadley Cell </a:t>
            </a:r>
            <a:r>
              <a:rPr lang="en-GB" sz="1100" dirty="0">
                <a:cs typeface="Arial"/>
              </a:rPr>
              <a:t>- Air rises </a:t>
            </a:r>
            <a:r>
              <a:rPr lang="en-GB" sz="1100" spc="-5" dirty="0">
                <a:cs typeface="Arial"/>
              </a:rPr>
              <a:t>at </a:t>
            </a:r>
            <a:r>
              <a:rPr lang="en-GB" sz="1100" dirty="0">
                <a:cs typeface="Arial"/>
              </a:rPr>
              <a:t>The </a:t>
            </a:r>
            <a:r>
              <a:rPr lang="en-GB" sz="1100" spc="-5" dirty="0">
                <a:cs typeface="Arial"/>
              </a:rPr>
              <a:t>Doldrums,  </a:t>
            </a:r>
            <a:r>
              <a:rPr lang="en-GB" sz="1100" dirty="0">
                <a:cs typeface="Arial"/>
              </a:rPr>
              <a:t>travels </a:t>
            </a:r>
            <a:r>
              <a:rPr lang="en-GB" sz="1100" spc="-5" dirty="0">
                <a:cs typeface="Arial"/>
              </a:rPr>
              <a:t>upwards, </a:t>
            </a:r>
            <a:r>
              <a:rPr lang="en-GB" sz="1100" dirty="0">
                <a:cs typeface="Arial"/>
              </a:rPr>
              <a:t>then sinks </a:t>
            </a:r>
            <a:r>
              <a:rPr lang="en-GB" sz="1100" spc="-5" dirty="0">
                <a:cs typeface="Arial"/>
              </a:rPr>
              <a:t>as it </a:t>
            </a:r>
            <a:r>
              <a:rPr lang="en-GB" sz="1100" dirty="0">
                <a:cs typeface="Arial"/>
              </a:rPr>
              <a:t>meets the  cooler </a:t>
            </a:r>
            <a:r>
              <a:rPr lang="en-GB" sz="1100" spc="-5" dirty="0">
                <a:cs typeface="Arial"/>
              </a:rPr>
              <a:t>air of </a:t>
            </a:r>
            <a:r>
              <a:rPr lang="en-GB" sz="1100" dirty="0">
                <a:cs typeface="Arial"/>
              </a:rPr>
              <a:t>the </a:t>
            </a:r>
            <a:r>
              <a:rPr lang="en-GB" sz="1100" dirty="0" err="1">
                <a:cs typeface="Arial"/>
              </a:rPr>
              <a:t>Ferrel</a:t>
            </a:r>
            <a:r>
              <a:rPr lang="en-GB" sz="1100" dirty="0">
                <a:cs typeface="Arial"/>
              </a:rPr>
              <a:t> </a:t>
            </a:r>
            <a:r>
              <a:rPr lang="en-GB" sz="1100" spc="-5" dirty="0">
                <a:cs typeface="Arial"/>
              </a:rPr>
              <a:t>Cell. </a:t>
            </a:r>
            <a:r>
              <a:rPr lang="en-GB" sz="1100" dirty="0">
                <a:cs typeface="Arial"/>
              </a:rPr>
              <a:t>At this</a:t>
            </a:r>
            <a:r>
              <a:rPr lang="en-GB" sz="1100" spc="-75" dirty="0">
                <a:cs typeface="Arial"/>
              </a:rPr>
              <a:t> </a:t>
            </a:r>
            <a:r>
              <a:rPr lang="en-GB" sz="1100" dirty="0">
                <a:cs typeface="Arial"/>
              </a:rPr>
              <a:t>meeting  </a:t>
            </a:r>
            <a:r>
              <a:rPr lang="en-GB" sz="1100" spc="-5" dirty="0">
                <a:cs typeface="Arial"/>
              </a:rPr>
              <a:t>point, precipitation </a:t>
            </a:r>
            <a:r>
              <a:rPr lang="en-GB" sz="1100" dirty="0">
                <a:cs typeface="Arial"/>
              </a:rPr>
              <a:t>tends to </a:t>
            </a:r>
            <a:r>
              <a:rPr lang="en-GB" sz="1100" spc="-5" dirty="0">
                <a:cs typeface="Arial"/>
              </a:rPr>
              <a:t>occur. </a:t>
            </a:r>
            <a:r>
              <a:rPr lang="en-GB" sz="1100" dirty="0">
                <a:cs typeface="Arial"/>
              </a:rPr>
              <a:t>The </a:t>
            </a:r>
            <a:r>
              <a:rPr lang="en-GB" sz="1100" spc="-5" dirty="0">
                <a:cs typeface="Arial"/>
              </a:rPr>
              <a:t>air  </a:t>
            </a:r>
            <a:r>
              <a:rPr lang="en-GB" sz="1100" dirty="0">
                <a:cs typeface="Arial"/>
              </a:rPr>
              <a:t>then travels southwards, </a:t>
            </a:r>
            <a:r>
              <a:rPr lang="en-GB" sz="1100" spc="-5" dirty="0">
                <a:cs typeface="Arial"/>
              </a:rPr>
              <a:t>heating up as it  does. </a:t>
            </a:r>
            <a:r>
              <a:rPr lang="en-GB" sz="1100" dirty="0">
                <a:cs typeface="Arial"/>
              </a:rPr>
              <a:t>It </a:t>
            </a:r>
            <a:r>
              <a:rPr lang="en-GB" sz="1100" spc="-5" dirty="0">
                <a:cs typeface="Arial"/>
              </a:rPr>
              <a:t>will </a:t>
            </a:r>
            <a:r>
              <a:rPr lang="en-GB" sz="1100" dirty="0">
                <a:cs typeface="Arial"/>
              </a:rPr>
              <a:t>then </a:t>
            </a:r>
            <a:r>
              <a:rPr lang="en-GB" sz="1100" spc="-5" dirty="0">
                <a:cs typeface="Arial"/>
              </a:rPr>
              <a:t>have heated </a:t>
            </a:r>
            <a:r>
              <a:rPr lang="en-GB" sz="1100" dirty="0">
                <a:cs typeface="Arial"/>
              </a:rPr>
              <a:t>sufficiently  to rise </a:t>
            </a:r>
            <a:r>
              <a:rPr lang="en-GB" sz="1100" spc="-5" dirty="0">
                <a:cs typeface="Arial"/>
              </a:rPr>
              <a:t>up at </a:t>
            </a:r>
            <a:r>
              <a:rPr lang="en-GB" sz="1100" dirty="0">
                <a:cs typeface="Arial"/>
              </a:rPr>
              <a:t>the </a:t>
            </a:r>
            <a:r>
              <a:rPr lang="en-GB" sz="1100" spc="-5" dirty="0">
                <a:cs typeface="Arial"/>
              </a:rPr>
              <a:t>Doldrums, </a:t>
            </a:r>
            <a:r>
              <a:rPr lang="en-GB" sz="1100" dirty="0">
                <a:cs typeface="Arial"/>
              </a:rPr>
              <a:t>commencing  the cycle</a:t>
            </a:r>
            <a:r>
              <a:rPr lang="en-GB" sz="1100" spc="-5" dirty="0">
                <a:cs typeface="Arial"/>
              </a:rPr>
              <a:t> again.</a:t>
            </a:r>
            <a:endParaRPr lang="en-GB" sz="1100" dirty="0">
              <a:cs typeface="Arial"/>
            </a:endParaRPr>
          </a:p>
          <a:p>
            <a:pPr marL="3101340" marR="43815">
              <a:lnSpc>
                <a:spcPct val="108000"/>
              </a:lnSpc>
              <a:spcBef>
                <a:spcPts val="825"/>
              </a:spcBef>
            </a:pPr>
            <a:r>
              <a:rPr lang="en-GB" sz="1100" b="1" dirty="0">
                <a:solidFill>
                  <a:srgbClr val="A64D79"/>
                </a:solidFill>
                <a:cs typeface="Arial"/>
              </a:rPr>
              <a:t>Polar </a:t>
            </a:r>
            <a:r>
              <a:rPr lang="en-GB" sz="1100" b="1" spc="-5" dirty="0">
                <a:solidFill>
                  <a:srgbClr val="A64D79"/>
                </a:solidFill>
                <a:cs typeface="Arial"/>
              </a:rPr>
              <a:t>Cell </a:t>
            </a:r>
            <a:r>
              <a:rPr lang="en-GB" sz="1100" b="1" dirty="0">
                <a:solidFill>
                  <a:srgbClr val="A64D79"/>
                </a:solidFill>
                <a:cs typeface="Arial"/>
              </a:rPr>
              <a:t>- </a:t>
            </a:r>
            <a:r>
              <a:rPr lang="en-GB" sz="1100" spc="-5" dirty="0">
                <a:cs typeface="Arial"/>
              </a:rPr>
              <a:t>Cold air </a:t>
            </a:r>
            <a:r>
              <a:rPr lang="en-GB" sz="1100" dirty="0">
                <a:cs typeface="Arial"/>
              </a:rPr>
              <a:t>sinks </a:t>
            </a:r>
            <a:r>
              <a:rPr lang="en-GB" sz="1100" spc="-5" dirty="0">
                <a:cs typeface="Arial"/>
              </a:rPr>
              <a:t>near </a:t>
            </a:r>
            <a:r>
              <a:rPr lang="en-GB" sz="1100" dirty="0">
                <a:cs typeface="Arial"/>
              </a:rPr>
              <a:t>the Arctic  </a:t>
            </a:r>
            <a:r>
              <a:rPr lang="en-GB" sz="1100" spc="-5" dirty="0">
                <a:cs typeface="Arial"/>
              </a:rPr>
              <a:t>Circle, </a:t>
            </a:r>
            <a:r>
              <a:rPr lang="en-GB" sz="1100" dirty="0">
                <a:cs typeface="Arial"/>
              </a:rPr>
              <a:t>cooling </a:t>
            </a:r>
            <a:r>
              <a:rPr lang="en-GB" sz="1100" spc="-5" dirty="0">
                <a:cs typeface="Arial"/>
              </a:rPr>
              <a:t>and </a:t>
            </a:r>
            <a:r>
              <a:rPr lang="en-GB" sz="1100" dirty="0">
                <a:cs typeface="Arial"/>
              </a:rPr>
              <a:t>condensing to form  </a:t>
            </a:r>
            <a:r>
              <a:rPr lang="en-GB" sz="1100" spc="-5" dirty="0">
                <a:cs typeface="Arial"/>
              </a:rPr>
              <a:t>precipitation over northern latitudes. </a:t>
            </a:r>
            <a:r>
              <a:rPr lang="en-GB" sz="1100" dirty="0">
                <a:cs typeface="Arial"/>
              </a:rPr>
              <a:t>The  </a:t>
            </a:r>
            <a:r>
              <a:rPr lang="en-GB" sz="1100" spc="-5" dirty="0">
                <a:cs typeface="Arial"/>
              </a:rPr>
              <a:t>air </a:t>
            </a:r>
            <a:r>
              <a:rPr lang="en-GB" sz="1100" dirty="0">
                <a:cs typeface="Arial"/>
              </a:rPr>
              <a:t>then travels southwards, </a:t>
            </a:r>
            <a:r>
              <a:rPr lang="en-GB" sz="1100" spc="-5" dirty="0">
                <a:cs typeface="Arial"/>
              </a:rPr>
              <a:t>heating until it  </a:t>
            </a:r>
            <a:r>
              <a:rPr lang="en-GB" sz="1100" dirty="0">
                <a:cs typeface="Arial"/>
              </a:rPr>
              <a:t>meets </a:t>
            </a:r>
            <a:r>
              <a:rPr lang="en-GB" sz="1100" spc="-5" dirty="0">
                <a:cs typeface="Arial"/>
              </a:rPr>
              <a:t>warm air </a:t>
            </a:r>
            <a:r>
              <a:rPr lang="en-GB" sz="1100" dirty="0">
                <a:cs typeface="Arial"/>
              </a:rPr>
              <a:t>from the </a:t>
            </a:r>
            <a:r>
              <a:rPr lang="en-GB" sz="1100" dirty="0" err="1">
                <a:cs typeface="Arial"/>
              </a:rPr>
              <a:t>Ferrel</a:t>
            </a:r>
            <a:r>
              <a:rPr lang="en-GB" sz="1100" dirty="0">
                <a:cs typeface="Arial"/>
              </a:rPr>
              <a:t> </a:t>
            </a:r>
            <a:r>
              <a:rPr lang="en-GB" sz="1100" spc="-5" dirty="0">
                <a:cs typeface="Arial"/>
              </a:rPr>
              <a:t>Cell. </a:t>
            </a:r>
            <a:r>
              <a:rPr lang="en-GB" sz="1100" dirty="0">
                <a:cs typeface="Arial"/>
              </a:rPr>
              <a:t>The  </a:t>
            </a:r>
            <a:r>
              <a:rPr lang="en-GB" sz="1100" spc="-5" dirty="0">
                <a:cs typeface="Arial"/>
              </a:rPr>
              <a:t>air </a:t>
            </a:r>
            <a:r>
              <a:rPr lang="en-GB" sz="1100" dirty="0">
                <a:cs typeface="Arial"/>
              </a:rPr>
              <a:t>then rises, causing </a:t>
            </a:r>
            <a:r>
              <a:rPr lang="en-GB" sz="1100" spc="-5" dirty="0">
                <a:cs typeface="Arial"/>
              </a:rPr>
              <a:t>dry </a:t>
            </a:r>
            <a:r>
              <a:rPr lang="en-GB" sz="1100" dirty="0">
                <a:cs typeface="Arial"/>
              </a:rPr>
              <a:t>conditions for  the </a:t>
            </a:r>
            <a:r>
              <a:rPr lang="en-GB" sz="1100" spc="-5" dirty="0">
                <a:cs typeface="Arial"/>
              </a:rPr>
              <a:t>land beneath, and </a:t>
            </a:r>
            <a:r>
              <a:rPr lang="en-GB" sz="1100" dirty="0">
                <a:cs typeface="Arial"/>
              </a:rPr>
              <a:t>then travels  </a:t>
            </a:r>
            <a:r>
              <a:rPr lang="en-GB" sz="1100" spc="-5" dirty="0">
                <a:cs typeface="Arial"/>
              </a:rPr>
              <a:t>northwards, </a:t>
            </a:r>
            <a:r>
              <a:rPr lang="en-GB" sz="1100" dirty="0">
                <a:cs typeface="Arial"/>
              </a:rPr>
              <a:t>cooling </a:t>
            </a:r>
            <a:r>
              <a:rPr lang="en-GB" sz="1100" spc="-5" dirty="0">
                <a:cs typeface="Arial"/>
              </a:rPr>
              <a:t>as it</a:t>
            </a:r>
            <a:r>
              <a:rPr lang="en-GB" sz="1100" spc="-10" dirty="0">
                <a:cs typeface="Arial"/>
              </a:rPr>
              <a:t> </a:t>
            </a:r>
            <a:r>
              <a:rPr lang="en-GB" sz="1100" spc="-5" dirty="0">
                <a:cs typeface="Arial"/>
              </a:rPr>
              <a:t>does.</a:t>
            </a:r>
            <a:endParaRPr lang="en-GB" sz="1100" dirty="0">
              <a:cs typeface="Arial"/>
            </a:endParaRPr>
          </a:p>
          <a:p>
            <a:pPr marL="12700" marR="168275" indent="3088005" algn="just">
              <a:lnSpc>
                <a:spcPct val="108100"/>
              </a:lnSpc>
              <a:spcBef>
                <a:spcPts val="825"/>
              </a:spcBef>
            </a:pPr>
            <a:r>
              <a:rPr lang="en-GB" sz="1100" b="1" dirty="0" err="1">
                <a:solidFill>
                  <a:srgbClr val="A64D79"/>
                </a:solidFill>
                <a:cs typeface="Arial"/>
              </a:rPr>
              <a:t>Ferrel</a:t>
            </a:r>
            <a:r>
              <a:rPr lang="en-GB" sz="1100" b="1" dirty="0">
                <a:solidFill>
                  <a:srgbClr val="A64D79"/>
                </a:solidFill>
                <a:cs typeface="Arial"/>
              </a:rPr>
              <a:t> </a:t>
            </a:r>
            <a:r>
              <a:rPr lang="en-GB" sz="1100" b="1" spc="-5" dirty="0">
                <a:solidFill>
                  <a:srgbClr val="A64D79"/>
                </a:solidFill>
                <a:cs typeface="Arial"/>
              </a:rPr>
              <a:t>Cell </a:t>
            </a:r>
            <a:r>
              <a:rPr lang="en-GB" sz="1100" b="1" dirty="0">
                <a:solidFill>
                  <a:srgbClr val="A64D79"/>
                </a:solidFill>
                <a:cs typeface="Arial"/>
              </a:rPr>
              <a:t>- </a:t>
            </a:r>
            <a:r>
              <a:rPr lang="en-GB" sz="1100" dirty="0">
                <a:cs typeface="Arial"/>
              </a:rPr>
              <a:t>The middle cell </a:t>
            </a:r>
            <a:r>
              <a:rPr lang="en-GB" sz="1100" spc="-5" dirty="0">
                <a:cs typeface="Arial"/>
              </a:rPr>
              <a:t>of </a:t>
            </a:r>
            <a:r>
              <a:rPr lang="en-GB" sz="1100" dirty="0">
                <a:cs typeface="Arial"/>
              </a:rPr>
              <a:t>the</a:t>
            </a:r>
            <a:r>
              <a:rPr lang="en-GB" sz="1100" spc="-90" dirty="0">
                <a:cs typeface="Arial"/>
              </a:rPr>
              <a:t> </a:t>
            </a:r>
            <a:r>
              <a:rPr lang="en-GB" sz="1100" dirty="0">
                <a:cs typeface="Arial"/>
              </a:rPr>
              <a:t>ITCZ  (tends to </a:t>
            </a:r>
            <a:r>
              <a:rPr lang="en-GB" sz="1100" spc="-5" dirty="0" smtClean="0">
                <a:cs typeface="Arial"/>
              </a:rPr>
              <a:t>be at </a:t>
            </a:r>
            <a:r>
              <a:rPr lang="en-GB" sz="1100" dirty="0" smtClean="0">
                <a:cs typeface="Arial"/>
              </a:rPr>
              <a:t>a mid-                                              latitude </a:t>
            </a:r>
            <a:r>
              <a:rPr lang="en-GB" sz="1100" spc="-5" dirty="0" smtClean="0">
                <a:cs typeface="Arial"/>
              </a:rPr>
              <a:t>location). </a:t>
            </a:r>
            <a:r>
              <a:rPr lang="en-GB" sz="1100" dirty="0" smtClean="0">
                <a:cs typeface="Arial"/>
              </a:rPr>
              <a:t>The </a:t>
            </a:r>
            <a:r>
              <a:rPr lang="en-GB" sz="1100" spc="-5" dirty="0" smtClean="0">
                <a:cs typeface="Arial"/>
              </a:rPr>
              <a:t>air </a:t>
            </a:r>
            <a:r>
              <a:rPr lang="en-GB" sz="1100" dirty="0" smtClean="0">
                <a:cs typeface="Arial"/>
              </a:rPr>
              <a:t>circulation </a:t>
            </a:r>
            <a:r>
              <a:rPr lang="en-GB" sz="1100" spc="-5" dirty="0" smtClean="0">
                <a:cs typeface="Arial"/>
              </a:rPr>
              <a:t>is determined by </a:t>
            </a:r>
            <a:r>
              <a:rPr lang="en-GB" sz="1100" dirty="0" smtClean="0">
                <a:cs typeface="Arial"/>
              </a:rPr>
              <a:t>the </a:t>
            </a:r>
            <a:r>
              <a:rPr lang="en-GB" sz="1100" spc="-5" dirty="0" smtClean="0">
                <a:cs typeface="Arial"/>
              </a:rPr>
              <a:t>Hadley and  </a:t>
            </a:r>
            <a:r>
              <a:rPr lang="en-GB" sz="1100" dirty="0" smtClean="0">
                <a:cs typeface="Arial"/>
              </a:rPr>
              <a:t>Polar cells </a:t>
            </a:r>
            <a:r>
              <a:rPr lang="en-GB" sz="1100" spc="-5" dirty="0" smtClean="0">
                <a:cs typeface="Arial"/>
              </a:rPr>
              <a:t>either </a:t>
            </a:r>
            <a:r>
              <a:rPr lang="en-GB" sz="1100" dirty="0" smtClean="0">
                <a:cs typeface="Arial"/>
              </a:rPr>
              <a:t>side, similar to a cog</a:t>
            </a:r>
            <a:r>
              <a:rPr lang="en-GB" sz="1100" spc="-5" dirty="0" smtClean="0">
                <a:cs typeface="Arial"/>
              </a:rPr>
              <a:t> </a:t>
            </a:r>
            <a:r>
              <a:rPr lang="en-GB" sz="1100" dirty="0" smtClean="0">
                <a:cs typeface="Arial"/>
              </a:rPr>
              <a:t>system.</a:t>
            </a:r>
          </a:p>
        </p:txBody>
      </p:sp>
      <p:sp>
        <p:nvSpPr>
          <p:cNvPr id="9" name="object 9"/>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a:p>
        </p:txBody>
      </p:sp>
      <p:sp>
        <p:nvSpPr>
          <p:cNvPr id="10" name="object 10"/>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a:p>
        </p:txBody>
      </p:sp>
      <p:sp>
        <p:nvSpPr>
          <p:cNvPr id="15" name="Rectangle 14"/>
          <p:cNvSpPr/>
          <p:nvPr/>
        </p:nvSpPr>
        <p:spPr>
          <a:xfrm>
            <a:off x="379886" y="2531287"/>
            <a:ext cx="6903275"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bject 5"/>
          <p:cNvSpPr/>
          <p:nvPr/>
        </p:nvSpPr>
        <p:spPr>
          <a:xfrm>
            <a:off x="385193" y="7715250"/>
            <a:ext cx="2964853" cy="208854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824" y="91057"/>
            <a:ext cx="7153976" cy="443711"/>
          </a:xfrm>
          <a:prstGeom prst="rect">
            <a:avLst/>
          </a:prstGeom>
        </p:spPr>
        <p:txBody>
          <a:bodyPr vert="horz" wrap="square" lIns="0" tIns="12700" rIns="0" bIns="0" rtlCol="0">
            <a:spAutoFit/>
          </a:bodyPr>
          <a:lstStyle/>
          <a:p>
            <a:pPr marL="12700" lvl="0">
              <a:spcBef>
                <a:spcPts val="100"/>
              </a:spcBef>
            </a:pPr>
            <a:r>
              <a:rPr lang="en-GB" sz="1400" b="1" dirty="0" smtClean="0">
                <a:solidFill>
                  <a:prstClr val="black"/>
                </a:solidFill>
                <a:cs typeface="Arial"/>
              </a:rPr>
              <a:t>Task </a:t>
            </a:r>
            <a:r>
              <a:rPr lang="en-GB" sz="1400" b="1" dirty="0">
                <a:solidFill>
                  <a:prstClr val="black"/>
                </a:solidFill>
                <a:cs typeface="Arial"/>
              </a:rPr>
              <a:t>4: Fill in the table to summarise how the drainage basin system works – include the details on inputs, fluxes, flows and transfers, and outputs.</a:t>
            </a:r>
            <a:endParaRPr lang="en-GB" sz="1400" b="1" dirty="0">
              <a:solidFill>
                <a:prstClr val="black"/>
              </a:solidFill>
              <a:cs typeface="Arial"/>
            </a:endParaRPr>
          </a:p>
        </p:txBody>
      </p:sp>
      <p:sp>
        <p:nvSpPr>
          <p:cNvPr id="9" name="object 9"/>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a:p>
        </p:txBody>
      </p:sp>
      <p:sp>
        <p:nvSpPr>
          <p:cNvPr id="10" name="object 10"/>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a:p>
        </p:txBody>
      </p:sp>
      <p:graphicFrame>
        <p:nvGraphicFramePr>
          <p:cNvPr id="11" name="Table 10"/>
          <p:cNvGraphicFramePr>
            <a:graphicFrameLocks noGrp="1"/>
          </p:cNvGraphicFramePr>
          <p:nvPr>
            <p:extLst>
              <p:ext uri="{D42A27DB-BD31-4B8C-83A1-F6EECF244321}">
                <p14:modId xmlns:p14="http://schemas.microsoft.com/office/powerpoint/2010/main" val="1643151077"/>
              </p:ext>
            </p:extLst>
          </p:nvPr>
        </p:nvGraphicFramePr>
        <p:xfrm>
          <a:off x="135824" y="610610"/>
          <a:ext cx="7391400" cy="8778240"/>
        </p:xfrm>
        <a:graphic>
          <a:graphicData uri="http://schemas.openxmlformats.org/drawingml/2006/table">
            <a:tbl>
              <a:tblPr firstRow="1" bandRow="1">
                <a:tableStyleId>{5C22544A-7EE6-4342-B048-85BDC9FD1C3A}</a:tableStyleId>
              </a:tblPr>
              <a:tblGrid>
                <a:gridCol w="2711399">
                  <a:extLst>
                    <a:ext uri="{9D8B030D-6E8A-4147-A177-3AD203B41FA5}">
                      <a16:colId xmlns:a16="http://schemas.microsoft.com/office/drawing/2014/main" val="943185960"/>
                    </a:ext>
                  </a:extLst>
                </a:gridCol>
                <a:gridCol w="2216201">
                  <a:extLst>
                    <a:ext uri="{9D8B030D-6E8A-4147-A177-3AD203B41FA5}">
                      <a16:colId xmlns:a16="http://schemas.microsoft.com/office/drawing/2014/main" val="617806489"/>
                    </a:ext>
                  </a:extLst>
                </a:gridCol>
                <a:gridCol w="2463800">
                  <a:extLst>
                    <a:ext uri="{9D8B030D-6E8A-4147-A177-3AD203B41FA5}">
                      <a16:colId xmlns:a16="http://schemas.microsoft.com/office/drawing/2014/main" val="565873790"/>
                    </a:ext>
                  </a:extLst>
                </a:gridCol>
              </a:tblGrid>
              <a:tr h="370840">
                <a:tc>
                  <a:txBody>
                    <a:bodyPr/>
                    <a:lstStyle/>
                    <a:p>
                      <a:r>
                        <a:rPr lang="en-GB" sz="1200" dirty="0" smtClean="0"/>
                        <a:t>Name</a:t>
                      </a:r>
                      <a:r>
                        <a:rPr lang="en-GB" sz="1200" baseline="0" dirty="0" smtClean="0"/>
                        <a:t> – colour code into input, flux, flow/transfer, or output</a:t>
                      </a:r>
                      <a:endParaRPr lang="en-GB" sz="1200" dirty="0"/>
                    </a:p>
                  </a:txBody>
                  <a:tcPr/>
                </a:tc>
                <a:tc>
                  <a:txBody>
                    <a:bodyPr/>
                    <a:lstStyle/>
                    <a:p>
                      <a:r>
                        <a:rPr lang="en-GB" sz="1200" dirty="0" smtClean="0"/>
                        <a:t>What is it?</a:t>
                      </a:r>
                      <a:endParaRPr lang="en-GB" sz="1200" dirty="0"/>
                    </a:p>
                  </a:txBody>
                  <a:tcPr/>
                </a:tc>
                <a:tc>
                  <a:txBody>
                    <a:bodyPr/>
                    <a:lstStyle/>
                    <a:p>
                      <a:r>
                        <a:rPr lang="en-GB" sz="1200" dirty="0" smtClean="0"/>
                        <a:t>What influences it?</a:t>
                      </a:r>
                      <a:endParaRPr lang="en-GB" sz="1200" dirty="0"/>
                    </a:p>
                  </a:txBody>
                  <a:tcPr/>
                </a:tc>
                <a:extLst>
                  <a:ext uri="{0D108BD9-81ED-4DB2-BD59-A6C34878D82A}">
                    <a16:rowId xmlns:a16="http://schemas.microsoft.com/office/drawing/2014/main" val="2212761813"/>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a:p>
                  </a:txBody>
                  <a:tcPr/>
                </a:tc>
                <a:extLst>
                  <a:ext uri="{0D108BD9-81ED-4DB2-BD59-A6C34878D82A}">
                    <a16:rowId xmlns:a16="http://schemas.microsoft.com/office/drawing/2014/main" val="2021432780"/>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a:p>
                  </a:txBody>
                  <a:tcPr/>
                </a:tc>
                <a:extLst>
                  <a:ext uri="{0D108BD9-81ED-4DB2-BD59-A6C34878D82A}">
                    <a16:rowId xmlns:a16="http://schemas.microsoft.com/office/drawing/2014/main" val="650527754"/>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p>
                      <a:endParaRPr lang="en-GB" sz="1200" dirty="0" smtClean="0"/>
                    </a:p>
                    <a:p>
                      <a:endParaRPr lang="en-GB" sz="1200" dirty="0"/>
                    </a:p>
                  </a:txBody>
                  <a:tcPr/>
                </a:tc>
                <a:extLst>
                  <a:ext uri="{0D108BD9-81ED-4DB2-BD59-A6C34878D82A}">
                    <a16:rowId xmlns:a16="http://schemas.microsoft.com/office/drawing/2014/main" val="1203871483"/>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1818976958"/>
                  </a:ext>
                </a:extLst>
              </a:tr>
              <a:tr h="383728">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1895405386"/>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1097550278"/>
                  </a:ext>
                </a:extLst>
              </a:tr>
              <a:tr h="370840">
                <a:tc>
                  <a:txBody>
                    <a:bodyPr/>
                    <a:lstStyle/>
                    <a:p>
                      <a:endParaRPr lang="en-GB" sz="120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2017999365"/>
                  </a:ext>
                </a:extLst>
              </a:tr>
              <a:tr h="370840">
                <a:tc>
                  <a:txBody>
                    <a:bodyPr/>
                    <a:lstStyle/>
                    <a:p>
                      <a:endParaRPr lang="en-GB" sz="1200" dirty="0"/>
                    </a:p>
                  </a:txBody>
                  <a:tcPr/>
                </a:tc>
                <a:tc>
                  <a:txBody>
                    <a:bodyPr/>
                    <a:lstStyle/>
                    <a:p>
                      <a:endParaRPr lang="en-GB" sz="120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2436087020"/>
                  </a:ext>
                </a:extLst>
              </a:tr>
              <a:tr h="370840">
                <a:tc>
                  <a:txBody>
                    <a:bodyPr/>
                    <a:lstStyle/>
                    <a:p>
                      <a:endParaRPr lang="en-GB" sz="1200" dirty="0"/>
                    </a:p>
                  </a:txBody>
                  <a:tcPr/>
                </a:tc>
                <a:tc>
                  <a:txBody>
                    <a:bodyPr/>
                    <a:lstStyle/>
                    <a:p>
                      <a:endParaRPr lang="en-GB" sz="1200" dirty="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783194140"/>
                  </a:ext>
                </a:extLst>
              </a:tr>
              <a:tr h="370840">
                <a:tc>
                  <a:txBody>
                    <a:bodyPr/>
                    <a:lstStyle/>
                    <a:p>
                      <a:endParaRPr lang="en-GB" sz="1200" dirty="0"/>
                    </a:p>
                  </a:txBody>
                  <a:tcPr/>
                </a:tc>
                <a:tc>
                  <a:txBody>
                    <a:bodyPr/>
                    <a:lstStyle/>
                    <a:p>
                      <a:endParaRPr lang="en-GB" sz="1200" dirty="0"/>
                    </a:p>
                  </a:txBody>
                  <a:tcPr/>
                </a:tc>
                <a:tc>
                  <a:txBody>
                    <a:bodyPr/>
                    <a:lstStyle/>
                    <a:p>
                      <a:endParaRPr lang="en-GB" sz="1200" dirty="0" smtClean="0"/>
                    </a:p>
                    <a:p>
                      <a:endParaRPr lang="en-GB" sz="1200" dirty="0" smtClean="0"/>
                    </a:p>
                    <a:p>
                      <a:endParaRPr lang="en-GB" sz="1200" dirty="0" smtClean="0"/>
                    </a:p>
                  </a:txBody>
                  <a:tcPr/>
                </a:tc>
                <a:extLst>
                  <a:ext uri="{0D108BD9-81ED-4DB2-BD59-A6C34878D82A}">
                    <a16:rowId xmlns:a16="http://schemas.microsoft.com/office/drawing/2014/main" val="2085479664"/>
                  </a:ext>
                </a:extLst>
              </a:tr>
              <a:tr h="370840">
                <a:tc>
                  <a:txBody>
                    <a:bodyPr/>
                    <a:lstStyle/>
                    <a:p>
                      <a:endParaRPr lang="en-GB" sz="1200" dirty="0"/>
                    </a:p>
                  </a:txBody>
                  <a:tcPr/>
                </a:tc>
                <a:tc>
                  <a:txBody>
                    <a:bodyPr/>
                    <a:lstStyle/>
                    <a:p>
                      <a:endParaRPr lang="en-GB" sz="1200" dirty="0"/>
                    </a:p>
                  </a:txBody>
                  <a:tcPr/>
                </a:tc>
                <a:tc>
                  <a:txBody>
                    <a:bodyPr/>
                    <a:lstStyle/>
                    <a:p>
                      <a:endParaRPr lang="en-GB" sz="1200" dirty="0" smtClean="0"/>
                    </a:p>
                    <a:p>
                      <a:endParaRPr lang="en-GB" sz="1200" dirty="0" smtClean="0"/>
                    </a:p>
                    <a:p>
                      <a:endParaRPr lang="en-GB" sz="1200" dirty="0" smtClean="0"/>
                    </a:p>
                    <a:p>
                      <a:endParaRPr lang="en-GB" sz="1200" dirty="0"/>
                    </a:p>
                  </a:txBody>
                  <a:tcPr/>
                </a:tc>
                <a:extLst>
                  <a:ext uri="{0D108BD9-81ED-4DB2-BD59-A6C34878D82A}">
                    <a16:rowId xmlns:a16="http://schemas.microsoft.com/office/drawing/2014/main" val="4089911465"/>
                  </a:ext>
                </a:extLst>
              </a:tr>
            </a:tbl>
          </a:graphicData>
        </a:graphic>
      </p:graphicFrame>
      <p:sp>
        <p:nvSpPr>
          <p:cNvPr id="12" name="object 2"/>
          <p:cNvSpPr txBox="1"/>
          <p:nvPr/>
        </p:nvSpPr>
        <p:spPr>
          <a:xfrm>
            <a:off x="177100" y="9419273"/>
            <a:ext cx="7153976" cy="228268"/>
          </a:xfrm>
          <a:prstGeom prst="rect">
            <a:avLst/>
          </a:prstGeom>
        </p:spPr>
        <p:txBody>
          <a:bodyPr vert="horz" wrap="square" lIns="0" tIns="12700" rIns="0" bIns="0" rtlCol="0">
            <a:spAutoFit/>
          </a:bodyPr>
          <a:lstStyle/>
          <a:p>
            <a:pPr marL="12700" lvl="0">
              <a:spcBef>
                <a:spcPts val="100"/>
              </a:spcBef>
            </a:pPr>
            <a:r>
              <a:rPr lang="en-GB" sz="1400" b="1" dirty="0" smtClean="0">
                <a:solidFill>
                  <a:prstClr val="black"/>
                </a:solidFill>
                <a:cs typeface="Arial"/>
              </a:rPr>
              <a:t>Task 5: Using your knowledge, EXPLAIN how through flow and groundwater flow are different.</a:t>
            </a:r>
            <a:endParaRPr lang="en-GB" sz="1400" b="1" dirty="0">
              <a:solidFill>
                <a:prstClr val="black"/>
              </a:solidFill>
              <a:cs typeface="Arial"/>
            </a:endParaRPr>
          </a:p>
        </p:txBody>
      </p:sp>
      <p:sp>
        <p:nvSpPr>
          <p:cNvPr id="13" name="Rectangle 12"/>
          <p:cNvSpPr/>
          <p:nvPr/>
        </p:nvSpPr>
        <p:spPr>
          <a:xfrm>
            <a:off x="177100" y="9673415"/>
            <a:ext cx="7153976" cy="88514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6950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endParaRPr/>
          </a:p>
        </p:txBody>
      </p:sp>
      <p:sp>
        <p:nvSpPr>
          <p:cNvPr id="6" name="object 6"/>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endParaRPr/>
          </a:p>
        </p:txBody>
      </p:sp>
      <p:sp>
        <p:nvSpPr>
          <p:cNvPr id="7" name="object 7"/>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a:p>
        </p:txBody>
      </p:sp>
      <p:sp>
        <p:nvSpPr>
          <p:cNvPr id="8" name="object 8"/>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a:p>
        </p:txBody>
      </p:sp>
      <p:sp>
        <p:nvSpPr>
          <p:cNvPr id="14" name="Rectangle 13"/>
          <p:cNvSpPr/>
          <p:nvPr/>
        </p:nvSpPr>
        <p:spPr>
          <a:xfrm>
            <a:off x="127000" y="11089"/>
            <a:ext cx="7315200" cy="1467068"/>
          </a:xfrm>
          <a:prstGeom prst="rect">
            <a:avLst/>
          </a:prstGeom>
        </p:spPr>
        <p:txBody>
          <a:bodyPr wrap="square">
            <a:spAutoFit/>
          </a:bodyPr>
          <a:lstStyle/>
          <a:p>
            <a:pPr marL="12700" lvl="0" algn="ctr">
              <a:spcBef>
                <a:spcPts val="100"/>
              </a:spcBef>
            </a:pPr>
            <a:r>
              <a:rPr lang="en-GB" sz="1600" b="1" u="sng" dirty="0">
                <a:solidFill>
                  <a:prstClr val="black"/>
                </a:solidFill>
                <a:cs typeface="Arial"/>
              </a:rPr>
              <a:t>Lesson </a:t>
            </a:r>
            <a:r>
              <a:rPr lang="en-GB" sz="1600" b="1" u="sng" dirty="0" smtClean="0">
                <a:solidFill>
                  <a:prstClr val="black"/>
                </a:solidFill>
                <a:cs typeface="Arial"/>
              </a:rPr>
              <a:t>3:  Physical and Human factors that influence the drainage basin cycle.</a:t>
            </a:r>
            <a:endParaRPr lang="en-GB" sz="1600" b="1" u="sng" dirty="0">
              <a:solidFill>
                <a:prstClr val="black"/>
              </a:solidFill>
              <a:cs typeface="Arial"/>
            </a:endParaRPr>
          </a:p>
          <a:p>
            <a:pPr marL="12700" lvl="0">
              <a:spcBef>
                <a:spcPts val="100"/>
              </a:spcBef>
            </a:pPr>
            <a:r>
              <a:rPr lang="en-GB" sz="1400" b="1" dirty="0">
                <a:solidFill>
                  <a:prstClr val="black"/>
                </a:solidFill>
                <a:cs typeface="Arial"/>
              </a:rPr>
              <a:t>Videos to support - </a:t>
            </a:r>
            <a:r>
              <a:rPr lang="en-GB" sz="1400" b="1" dirty="0">
                <a:solidFill>
                  <a:prstClr val="black"/>
                </a:solidFill>
                <a:cs typeface="Arial"/>
                <a:hlinkClick r:id="rId2"/>
              </a:rPr>
              <a:t>https://</a:t>
            </a:r>
            <a:r>
              <a:rPr lang="en-GB" sz="1400" b="1" dirty="0" smtClean="0">
                <a:solidFill>
                  <a:prstClr val="black"/>
                </a:solidFill>
                <a:cs typeface="Arial"/>
                <a:hlinkClick r:id="rId2"/>
              </a:rPr>
              <a:t>bit.ly/3fAqF2r</a:t>
            </a:r>
            <a:r>
              <a:rPr lang="en-GB" sz="1400" b="1" dirty="0" smtClean="0">
                <a:solidFill>
                  <a:prstClr val="black"/>
                </a:solidFill>
                <a:cs typeface="Arial"/>
              </a:rPr>
              <a:t> </a:t>
            </a:r>
            <a:r>
              <a:rPr lang="en-GB" sz="1400" b="1" dirty="0">
                <a:solidFill>
                  <a:prstClr val="black"/>
                </a:solidFill>
                <a:cs typeface="Arial"/>
              </a:rPr>
              <a:t>(from 25.39) and </a:t>
            </a:r>
            <a:r>
              <a:rPr lang="en-GB" sz="1400" b="1" dirty="0">
                <a:solidFill>
                  <a:prstClr val="black"/>
                </a:solidFill>
                <a:cs typeface="Arial"/>
                <a:hlinkClick r:id="rId3"/>
              </a:rPr>
              <a:t>https://</a:t>
            </a:r>
            <a:r>
              <a:rPr lang="en-GB" sz="1400" b="1" dirty="0" smtClean="0">
                <a:solidFill>
                  <a:prstClr val="black"/>
                </a:solidFill>
                <a:cs typeface="Arial"/>
                <a:hlinkClick r:id="rId3"/>
              </a:rPr>
              <a:t>bit.ly/2WJs1iB</a:t>
            </a:r>
            <a:r>
              <a:rPr lang="en-GB" sz="1400" b="1" dirty="0" smtClean="0">
                <a:solidFill>
                  <a:prstClr val="black"/>
                </a:solidFill>
                <a:cs typeface="Arial"/>
              </a:rPr>
              <a:t> </a:t>
            </a:r>
            <a:endParaRPr lang="en-GB" sz="1400" b="1" dirty="0">
              <a:solidFill>
                <a:prstClr val="black"/>
              </a:solidFill>
              <a:cs typeface="Arial"/>
            </a:endParaRPr>
          </a:p>
          <a:p>
            <a:pPr marL="12700" lvl="0">
              <a:spcBef>
                <a:spcPts val="100"/>
              </a:spcBef>
            </a:pPr>
            <a:r>
              <a:rPr lang="en-GB" sz="1400" b="1" dirty="0">
                <a:solidFill>
                  <a:prstClr val="black"/>
                </a:solidFill>
                <a:cs typeface="Arial"/>
              </a:rPr>
              <a:t>Task 1: Read pages </a:t>
            </a:r>
            <a:r>
              <a:rPr lang="en-GB" sz="1400" b="1" dirty="0" smtClean="0">
                <a:solidFill>
                  <a:prstClr val="black"/>
                </a:solidFill>
                <a:cs typeface="Arial"/>
              </a:rPr>
              <a:t>30-32 </a:t>
            </a:r>
            <a:r>
              <a:rPr lang="en-GB" sz="1400" b="1" dirty="0">
                <a:solidFill>
                  <a:prstClr val="black"/>
                </a:solidFill>
                <a:cs typeface="Arial"/>
              </a:rPr>
              <a:t>in the textbook (link provided to </a:t>
            </a:r>
            <a:r>
              <a:rPr lang="en-GB" sz="1400" b="1" dirty="0">
                <a:solidFill>
                  <a:prstClr val="black"/>
                </a:solidFill>
                <a:cs typeface="Arial"/>
                <a:hlinkClick r:id="rId4"/>
              </a:rPr>
              <a:t>Active </a:t>
            </a:r>
            <a:r>
              <a:rPr lang="en-GB" sz="1400" b="1" dirty="0" smtClean="0">
                <a:solidFill>
                  <a:prstClr val="black"/>
                </a:solidFill>
                <a:cs typeface="Arial"/>
                <a:hlinkClick r:id="rId4"/>
              </a:rPr>
              <a:t>Learn</a:t>
            </a:r>
            <a:r>
              <a:rPr lang="en-GB" sz="1400" b="1" dirty="0" smtClean="0">
                <a:solidFill>
                  <a:prstClr val="black"/>
                </a:solidFill>
                <a:cs typeface="Arial"/>
              </a:rPr>
              <a:t>).</a:t>
            </a:r>
            <a:endParaRPr lang="en-GB" sz="1400" b="1" dirty="0">
              <a:solidFill>
                <a:prstClr val="black"/>
              </a:solidFill>
              <a:cs typeface="Arial"/>
            </a:endParaRPr>
          </a:p>
          <a:p>
            <a:pPr marL="12700" lvl="0">
              <a:spcBef>
                <a:spcPts val="100"/>
              </a:spcBef>
            </a:pPr>
            <a:endParaRPr lang="en-GB" sz="1400" b="1" dirty="0" smtClean="0">
              <a:solidFill>
                <a:prstClr val="black"/>
              </a:solidFill>
              <a:cs typeface="Arial"/>
            </a:endParaRPr>
          </a:p>
          <a:p>
            <a:pPr marL="12700" lvl="0">
              <a:spcBef>
                <a:spcPts val="100"/>
              </a:spcBef>
            </a:pPr>
            <a:r>
              <a:rPr lang="en-GB" sz="1400" b="1" dirty="0" smtClean="0">
                <a:solidFill>
                  <a:prstClr val="black"/>
                </a:solidFill>
                <a:cs typeface="Arial"/>
              </a:rPr>
              <a:t>Task </a:t>
            </a:r>
            <a:r>
              <a:rPr lang="en-GB" sz="1400" b="1" dirty="0">
                <a:solidFill>
                  <a:prstClr val="black"/>
                </a:solidFill>
                <a:cs typeface="Arial"/>
              </a:rPr>
              <a:t>2: Watch the first video </a:t>
            </a:r>
            <a:r>
              <a:rPr lang="en-GB" sz="1400" b="1" dirty="0" smtClean="0">
                <a:solidFill>
                  <a:prstClr val="black"/>
                </a:solidFill>
                <a:cs typeface="Arial"/>
              </a:rPr>
              <a:t>and use your knowledge from the reading to fill in the table below to summarise how the following physical factors influence drainage basins.</a:t>
            </a:r>
            <a:endParaRPr lang="en-GB" sz="1400" b="1" dirty="0">
              <a:solidFill>
                <a:prstClr val="black"/>
              </a:solidFil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val="1846427622"/>
              </p:ext>
            </p:extLst>
          </p:nvPr>
        </p:nvGraphicFramePr>
        <p:xfrm>
          <a:off x="279400" y="1483559"/>
          <a:ext cx="7010400" cy="4942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163464164"/>
                    </a:ext>
                  </a:extLst>
                </a:gridCol>
                <a:gridCol w="3505200">
                  <a:extLst>
                    <a:ext uri="{9D8B030D-6E8A-4147-A177-3AD203B41FA5}">
                      <a16:colId xmlns:a16="http://schemas.microsoft.com/office/drawing/2014/main" val="351931125"/>
                    </a:ext>
                  </a:extLst>
                </a:gridCol>
              </a:tblGrid>
              <a:tr h="370840">
                <a:tc>
                  <a:txBody>
                    <a:bodyPr/>
                    <a:lstStyle/>
                    <a:p>
                      <a:r>
                        <a:rPr lang="en-GB" dirty="0" smtClean="0"/>
                        <a:t>Physical Factors</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2523364740"/>
                  </a:ext>
                </a:extLst>
              </a:tr>
              <a:tr h="370840">
                <a:tc>
                  <a:txBody>
                    <a:bodyPr/>
                    <a:lstStyle/>
                    <a:p>
                      <a:r>
                        <a:rPr lang="en-GB" dirty="0" smtClean="0"/>
                        <a:t>Climate</a:t>
                      </a:r>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2431489741"/>
                  </a:ext>
                </a:extLst>
              </a:tr>
              <a:tr h="370840">
                <a:tc>
                  <a:txBody>
                    <a:bodyPr/>
                    <a:lstStyle/>
                    <a:p>
                      <a:r>
                        <a:rPr lang="en-GB" dirty="0" smtClean="0"/>
                        <a:t>Soils</a:t>
                      </a:r>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527394105"/>
                  </a:ext>
                </a:extLst>
              </a:tr>
              <a:tr h="370840">
                <a:tc>
                  <a:txBody>
                    <a:bodyPr/>
                    <a:lstStyle/>
                    <a:p>
                      <a:r>
                        <a:rPr lang="en-GB" dirty="0" smtClean="0"/>
                        <a:t>Geology</a:t>
                      </a:r>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891206716"/>
                  </a:ext>
                </a:extLst>
              </a:tr>
              <a:tr h="370840">
                <a:tc>
                  <a:txBody>
                    <a:bodyPr/>
                    <a:lstStyle/>
                    <a:p>
                      <a:r>
                        <a:rPr lang="en-GB" dirty="0" smtClean="0"/>
                        <a:t>Relief</a:t>
                      </a:r>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3739933888"/>
                  </a:ext>
                </a:extLst>
              </a:tr>
              <a:tr h="370840">
                <a:tc>
                  <a:txBody>
                    <a:bodyPr/>
                    <a:lstStyle/>
                    <a:p>
                      <a:r>
                        <a:rPr lang="en-GB" dirty="0" smtClean="0"/>
                        <a:t>Vegetation</a:t>
                      </a:r>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2044021192"/>
                  </a:ext>
                </a:extLst>
              </a:tr>
            </a:tbl>
          </a:graphicData>
        </a:graphic>
      </p:graphicFrame>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8621" b="12219"/>
          <a:stretch/>
        </p:blipFill>
        <p:spPr>
          <a:xfrm>
            <a:off x="4572000" y="6572250"/>
            <a:ext cx="2717800" cy="3826663"/>
          </a:xfrm>
          <a:prstGeom prst="rect">
            <a:avLst/>
          </a:prstGeom>
        </p:spPr>
      </p:pic>
      <p:sp>
        <p:nvSpPr>
          <p:cNvPr id="17" name="object 2"/>
          <p:cNvSpPr txBox="1"/>
          <p:nvPr/>
        </p:nvSpPr>
        <p:spPr>
          <a:xfrm>
            <a:off x="279400" y="6541932"/>
            <a:ext cx="4292600" cy="659155"/>
          </a:xfrm>
          <a:prstGeom prst="rect">
            <a:avLst/>
          </a:prstGeom>
        </p:spPr>
        <p:txBody>
          <a:bodyPr vert="horz" wrap="square" lIns="0" tIns="12700" rIns="0" bIns="0" rtlCol="0">
            <a:spAutoFit/>
          </a:bodyPr>
          <a:lstStyle/>
          <a:p>
            <a:pPr marL="12700" lvl="0">
              <a:spcBef>
                <a:spcPts val="100"/>
              </a:spcBef>
            </a:pPr>
            <a:r>
              <a:rPr lang="en-GB" sz="1400" b="1" dirty="0" smtClean="0">
                <a:solidFill>
                  <a:prstClr val="black"/>
                </a:solidFill>
                <a:cs typeface="Arial"/>
              </a:rPr>
              <a:t>Task 3: Using your knowledge, EXPLAIN how physical factors have led to contrasts in the hydrological cycles shown in figures 1.9a and 1.9b.</a:t>
            </a:r>
            <a:endParaRPr lang="en-GB" sz="1400" b="1" dirty="0">
              <a:solidFill>
                <a:prstClr val="black"/>
              </a:solidFill>
              <a:cs typeface="Arial"/>
            </a:endParaRPr>
          </a:p>
        </p:txBody>
      </p:sp>
      <p:sp>
        <p:nvSpPr>
          <p:cNvPr id="18" name="Rectangle 17"/>
          <p:cNvSpPr/>
          <p:nvPr/>
        </p:nvSpPr>
        <p:spPr>
          <a:xfrm>
            <a:off x="288224" y="7231405"/>
            <a:ext cx="4283776" cy="300554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endParaRPr/>
          </a:p>
        </p:txBody>
      </p:sp>
      <p:sp>
        <p:nvSpPr>
          <p:cNvPr id="6" name="object 6"/>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endParaRPr/>
          </a:p>
        </p:txBody>
      </p:sp>
      <p:sp>
        <p:nvSpPr>
          <p:cNvPr id="7" name="object 7"/>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endParaRPr/>
          </a:p>
        </p:txBody>
      </p:sp>
      <p:sp>
        <p:nvSpPr>
          <p:cNvPr id="8" name="object 8"/>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endParaRPr/>
          </a:p>
        </p:txBody>
      </p:sp>
      <p:sp>
        <p:nvSpPr>
          <p:cNvPr id="14" name="Rectangle 13"/>
          <p:cNvSpPr/>
          <p:nvPr/>
        </p:nvSpPr>
        <p:spPr>
          <a:xfrm>
            <a:off x="127000" y="11089"/>
            <a:ext cx="7315200" cy="954107"/>
          </a:xfrm>
          <a:prstGeom prst="rect">
            <a:avLst/>
          </a:prstGeom>
        </p:spPr>
        <p:txBody>
          <a:bodyPr wrap="square">
            <a:spAutoFit/>
          </a:bodyPr>
          <a:lstStyle/>
          <a:p>
            <a:pPr marL="12700" lvl="0">
              <a:spcBef>
                <a:spcPts val="100"/>
              </a:spcBef>
            </a:pPr>
            <a:r>
              <a:rPr lang="en-GB" sz="1400" b="1" dirty="0" smtClean="0">
                <a:solidFill>
                  <a:prstClr val="black"/>
                </a:solidFill>
                <a:cs typeface="Arial"/>
              </a:rPr>
              <a:t>Task 4: Watch the second video and using it, along with your knowledge from your reading, fill in the table below with detail on human influences including type, description, what it affects (input/processes/outputs), named example with place based detail, and judgement of severity of impact.</a:t>
            </a:r>
            <a:endParaRPr lang="en-GB" sz="1400" b="1" dirty="0">
              <a:solidFill>
                <a:prstClr val="black"/>
              </a:solidFil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85211285"/>
              </p:ext>
            </p:extLst>
          </p:nvPr>
        </p:nvGraphicFramePr>
        <p:xfrm>
          <a:off x="244475" y="1025719"/>
          <a:ext cx="7045325" cy="6217920"/>
        </p:xfrm>
        <a:graphic>
          <a:graphicData uri="http://schemas.openxmlformats.org/drawingml/2006/table">
            <a:tbl>
              <a:tblPr firstRow="1" bandRow="1">
                <a:tableStyleId>{5C22544A-7EE6-4342-B048-85BDC9FD1C3A}</a:tableStyleId>
              </a:tblPr>
              <a:tblGrid>
                <a:gridCol w="1482725">
                  <a:extLst>
                    <a:ext uri="{9D8B030D-6E8A-4147-A177-3AD203B41FA5}">
                      <a16:colId xmlns:a16="http://schemas.microsoft.com/office/drawing/2014/main" val="510016011"/>
                    </a:ext>
                  </a:extLst>
                </a:gridCol>
                <a:gridCol w="1676400">
                  <a:extLst>
                    <a:ext uri="{9D8B030D-6E8A-4147-A177-3AD203B41FA5}">
                      <a16:colId xmlns:a16="http://schemas.microsoft.com/office/drawing/2014/main" val="1090407078"/>
                    </a:ext>
                  </a:extLst>
                </a:gridCol>
                <a:gridCol w="1295400">
                  <a:extLst>
                    <a:ext uri="{9D8B030D-6E8A-4147-A177-3AD203B41FA5}">
                      <a16:colId xmlns:a16="http://schemas.microsoft.com/office/drawing/2014/main" val="1539184337"/>
                    </a:ext>
                  </a:extLst>
                </a:gridCol>
                <a:gridCol w="1600200">
                  <a:extLst>
                    <a:ext uri="{9D8B030D-6E8A-4147-A177-3AD203B41FA5}">
                      <a16:colId xmlns:a16="http://schemas.microsoft.com/office/drawing/2014/main" val="2177853835"/>
                    </a:ext>
                  </a:extLst>
                </a:gridCol>
                <a:gridCol w="990600">
                  <a:extLst>
                    <a:ext uri="{9D8B030D-6E8A-4147-A177-3AD203B41FA5}">
                      <a16:colId xmlns:a16="http://schemas.microsoft.com/office/drawing/2014/main" val="1724637399"/>
                    </a:ext>
                  </a:extLst>
                </a:gridCol>
              </a:tblGrid>
              <a:tr h="370840">
                <a:tc>
                  <a:txBody>
                    <a:bodyPr/>
                    <a:lstStyle/>
                    <a:p>
                      <a:r>
                        <a:rPr lang="en-GB" sz="1400" dirty="0" smtClean="0"/>
                        <a:t>Human</a:t>
                      </a:r>
                      <a:r>
                        <a:rPr lang="en-GB" sz="1400" baseline="0" dirty="0" smtClean="0"/>
                        <a:t> factor</a:t>
                      </a:r>
                      <a:endParaRPr lang="en-GB" sz="1400" dirty="0"/>
                    </a:p>
                  </a:txBody>
                  <a:tcPr/>
                </a:tc>
                <a:tc>
                  <a:txBody>
                    <a:bodyPr/>
                    <a:lstStyle/>
                    <a:p>
                      <a:r>
                        <a:rPr lang="en-GB" sz="1400" dirty="0" smtClean="0"/>
                        <a:t>Description</a:t>
                      </a:r>
                      <a:endParaRPr lang="en-GB" sz="1400" dirty="0"/>
                    </a:p>
                  </a:txBody>
                  <a:tcPr/>
                </a:tc>
                <a:tc>
                  <a:txBody>
                    <a:bodyPr/>
                    <a:lstStyle/>
                    <a:p>
                      <a:r>
                        <a:rPr lang="en-GB" sz="1400" dirty="0" smtClean="0"/>
                        <a:t>Influence</a:t>
                      </a:r>
                      <a:r>
                        <a:rPr lang="en-GB" sz="1400" baseline="0" dirty="0" smtClean="0"/>
                        <a:t> on processes</a:t>
                      </a:r>
                      <a:endParaRPr lang="en-GB" sz="1400" dirty="0"/>
                    </a:p>
                  </a:txBody>
                  <a:tcPr/>
                </a:tc>
                <a:tc>
                  <a:txBody>
                    <a:bodyPr/>
                    <a:lstStyle/>
                    <a:p>
                      <a:r>
                        <a:rPr lang="en-GB" sz="1400" dirty="0" smtClean="0"/>
                        <a:t>Place Based Detail</a:t>
                      </a:r>
                      <a:endParaRPr lang="en-GB" sz="1400" dirty="0"/>
                    </a:p>
                  </a:txBody>
                  <a:tcPr/>
                </a:tc>
                <a:tc>
                  <a:txBody>
                    <a:bodyPr/>
                    <a:lstStyle/>
                    <a:p>
                      <a:r>
                        <a:rPr lang="en-GB" sz="1400" dirty="0" smtClean="0"/>
                        <a:t>Overall</a:t>
                      </a:r>
                      <a:r>
                        <a:rPr lang="en-GB" sz="1400" baseline="0" dirty="0" smtClean="0"/>
                        <a:t> judgement on impact</a:t>
                      </a:r>
                      <a:endParaRPr lang="en-GB" sz="1400" dirty="0"/>
                    </a:p>
                  </a:txBody>
                  <a:tcPr/>
                </a:tc>
                <a:extLst>
                  <a:ext uri="{0D108BD9-81ED-4DB2-BD59-A6C34878D82A}">
                    <a16:rowId xmlns:a16="http://schemas.microsoft.com/office/drawing/2014/main" val="2123160125"/>
                  </a:ext>
                </a:extLst>
              </a:tr>
              <a:tr h="370840">
                <a:tc>
                  <a:txBody>
                    <a:bodyPr/>
                    <a:lstStyle/>
                    <a:p>
                      <a:r>
                        <a:rPr lang="en-GB" sz="1400" dirty="0" smtClean="0"/>
                        <a:t>Cloud seeding</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4110146548"/>
                  </a:ext>
                </a:extLst>
              </a:tr>
              <a:tr h="370840">
                <a:tc>
                  <a:txBody>
                    <a:bodyPr/>
                    <a:lstStyle/>
                    <a:p>
                      <a:r>
                        <a:rPr lang="en-GB" sz="1400" dirty="0" smtClean="0"/>
                        <a:t>Deforestation</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017675322"/>
                  </a:ext>
                </a:extLst>
              </a:tr>
              <a:tr h="370840">
                <a:tc>
                  <a:txBody>
                    <a:bodyPr/>
                    <a:lstStyle/>
                    <a:p>
                      <a:r>
                        <a:rPr lang="en-GB" sz="1400" dirty="0" smtClean="0"/>
                        <a:t>Afforestation</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2385607669"/>
                  </a:ext>
                </a:extLst>
              </a:tr>
              <a:tr h="370840">
                <a:tc>
                  <a:txBody>
                    <a:bodyPr/>
                    <a:lstStyle/>
                    <a:p>
                      <a:r>
                        <a:rPr lang="en-GB" sz="1400" dirty="0" smtClean="0"/>
                        <a:t>Reservoir</a:t>
                      </a:r>
                      <a:r>
                        <a:rPr lang="en-GB" sz="1400" baseline="0" dirty="0" smtClean="0"/>
                        <a:t> building</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1261039084"/>
                  </a:ext>
                </a:extLst>
              </a:tr>
              <a:tr h="370840">
                <a:tc>
                  <a:txBody>
                    <a:bodyPr/>
                    <a:lstStyle/>
                    <a:p>
                      <a:r>
                        <a:rPr lang="en-GB" sz="1400" dirty="0" smtClean="0"/>
                        <a:t>Land use changes</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3023698927"/>
                  </a:ext>
                </a:extLst>
              </a:tr>
              <a:tr h="370840">
                <a:tc>
                  <a:txBody>
                    <a:bodyPr/>
                    <a:lstStyle/>
                    <a:p>
                      <a:r>
                        <a:rPr lang="en-GB" sz="1400" dirty="0" smtClean="0"/>
                        <a:t>Irrigation</a:t>
                      </a:r>
                      <a:endParaRPr lang="en-GB" sz="1400"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4195052730"/>
                  </a:ext>
                </a:extLst>
              </a:tr>
            </a:tbl>
          </a:graphicData>
        </a:graphic>
      </p:graphicFrame>
      <p:sp>
        <p:nvSpPr>
          <p:cNvPr id="12" name="object 2"/>
          <p:cNvSpPr txBox="1"/>
          <p:nvPr/>
        </p:nvSpPr>
        <p:spPr>
          <a:xfrm>
            <a:off x="244475" y="7354236"/>
            <a:ext cx="7095048" cy="228268"/>
          </a:xfrm>
          <a:prstGeom prst="rect">
            <a:avLst/>
          </a:prstGeom>
        </p:spPr>
        <p:txBody>
          <a:bodyPr vert="horz" wrap="square" lIns="0" tIns="12700" rIns="0" bIns="0" rtlCol="0">
            <a:spAutoFit/>
          </a:bodyPr>
          <a:lstStyle/>
          <a:p>
            <a:pPr marL="12700" lvl="0">
              <a:spcBef>
                <a:spcPts val="100"/>
              </a:spcBef>
            </a:pPr>
            <a:r>
              <a:rPr lang="en-GB" sz="1400" b="1" dirty="0" smtClean="0">
                <a:solidFill>
                  <a:prstClr val="black"/>
                </a:solidFill>
                <a:cs typeface="Arial"/>
              </a:rPr>
              <a:t>Task 5: SUGGEST what the effects of afforestation would be on drainage basin flows.</a:t>
            </a:r>
            <a:endParaRPr lang="en-GB" sz="1400" b="1" dirty="0">
              <a:solidFill>
                <a:prstClr val="black"/>
              </a:solidFill>
              <a:cs typeface="Arial"/>
            </a:endParaRPr>
          </a:p>
        </p:txBody>
      </p:sp>
      <p:sp>
        <p:nvSpPr>
          <p:cNvPr id="13" name="Rectangle 12"/>
          <p:cNvSpPr/>
          <p:nvPr/>
        </p:nvSpPr>
        <p:spPr>
          <a:xfrm>
            <a:off x="244475" y="7693101"/>
            <a:ext cx="7095048" cy="268914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6642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3"/>
          <p:cNvSpPr/>
          <p:nvPr/>
        </p:nvSpPr>
        <p:spPr>
          <a:xfrm>
            <a:off x="127000" y="11089"/>
            <a:ext cx="7315200" cy="5106526"/>
          </a:xfrm>
          <a:prstGeom prst="rect">
            <a:avLst/>
          </a:prstGeom>
        </p:spPr>
        <p:txBody>
          <a:bodyPr wrap="square">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Calibri"/>
                <a:ea typeface="+mn-ea"/>
                <a:cs typeface="Arial"/>
              </a:rPr>
              <a:t>Lesson </a:t>
            </a:r>
            <a:r>
              <a:rPr lang="en-GB" sz="1600" b="1" u="sng" dirty="0">
                <a:solidFill>
                  <a:prstClr val="black"/>
                </a:solidFill>
                <a:latin typeface="Calibri"/>
                <a:cs typeface="Arial"/>
              </a:rPr>
              <a:t>4</a:t>
            </a:r>
            <a:r>
              <a:rPr kumimoji="0" lang="en-GB" sz="1600" b="1" i="0" u="sng" strike="noStrike" kern="1200" cap="none" spc="0" normalizeH="0" baseline="0" noProof="0" dirty="0" smtClean="0">
                <a:ln>
                  <a:noFill/>
                </a:ln>
                <a:solidFill>
                  <a:prstClr val="black"/>
                </a:solidFill>
                <a:effectLst/>
                <a:uLnTx/>
                <a:uFillTx/>
                <a:latin typeface="Calibri"/>
                <a:ea typeface="+mn-ea"/>
                <a:cs typeface="Arial"/>
              </a:rPr>
              <a:t>:  The</a:t>
            </a:r>
            <a:r>
              <a:rPr kumimoji="0" lang="en-GB" sz="1600" b="1" i="0" u="sng" strike="noStrike" kern="1200" cap="none" spc="0" normalizeH="0" noProof="0" dirty="0" smtClean="0">
                <a:ln>
                  <a:noFill/>
                </a:ln>
                <a:solidFill>
                  <a:prstClr val="black"/>
                </a:solidFill>
                <a:effectLst/>
                <a:uLnTx/>
                <a:uFillTx/>
                <a:latin typeface="Calibri"/>
                <a:ea typeface="+mn-ea"/>
                <a:cs typeface="Arial"/>
              </a:rPr>
              <a:t> operation of the hydrological cycle at the local level</a:t>
            </a:r>
            <a:r>
              <a:rPr kumimoji="0" lang="en-GB" sz="1600" b="1" i="0" u="sng" strike="noStrike" kern="1200" cap="none" spc="0" normalizeH="0" baseline="0" noProof="0" dirty="0" smtClean="0">
                <a:ln>
                  <a:noFill/>
                </a:ln>
                <a:solidFill>
                  <a:prstClr val="black"/>
                </a:solidFill>
                <a:effectLst/>
                <a:uLnTx/>
                <a:uFillTx/>
                <a:latin typeface="Calibri"/>
                <a:ea typeface="+mn-ea"/>
                <a:cs typeface="Arial"/>
              </a:rPr>
              <a:t>.</a:t>
            </a:r>
            <a:endParaRPr kumimoji="0" lang="en-GB" sz="1600" b="1" i="0" u="sng" strike="noStrike" kern="1200" cap="none" spc="0" normalizeH="0" baseline="0" noProof="0" dirty="0">
              <a:ln>
                <a:noFill/>
              </a:ln>
              <a:solidFill>
                <a:prstClr val="black"/>
              </a:solidFill>
              <a:effectLst/>
              <a:uLnTx/>
              <a:uFillTx/>
              <a:latin typeface="Calibri"/>
              <a:ea typeface="+mn-ea"/>
              <a:cs typeface="Arial"/>
            </a:endParaRPr>
          </a:p>
          <a:p>
            <a:pPr marL="12700" lvl="0">
              <a:spcBef>
                <a:spcPts val="100"/>
              </a:spcBef>
            </a:pPr>
            <a:r>
              <a:rPr kumimoji="0" lang="en-GB" sz="1400" b="1" i="0" u="none" strike="noStrike" kern="1200" cap="none" spc="0" normalizeH="0" baseline="0" noProof="0" dirty="0">
                <a:ln>
                  <a:noFill/>
                </a:ln>
                <a:solidFill>
                  <a:prstClr val="black"/>
                </a:solidFill>
                <a:effectLst/>
                <a:uLnTx/>
                <a:uFillTx/>
                <a:latin typeface="Calibri"/>
                <a:ea typeface="+mn-ea"/>
                <a:cs typeface="Arial"/>
              </a:rPr>
              <a:t>Videos to support - </a:t>
            </a:r>
            <a:r>
              <a:rPr lang="en-GB" sz="1400" b="1" dirty="0">
                <a:solidFill>
                  <a:prstClr val="black"/>
                </a:solidFill>
                <a:cs typeface="Arial"/>
                <a:hlinkClick r:id="rId2"/>
              </a:rPr>
              <a:t>https://</a:t>
            </a:r>
            <a:r>
              <a:rPr lang="en-GB" sz="1400" b="1" dirty="0" smtClean="0">
                <a:solidFill>
                  <a:prstClr val="black"/>
                </a:solidFill>
                <a:cs typeface="Arial"/>
                <a:hlinkClick r:id="rId2"/>
              </a:rPr>
              <a:t>bit.ly/2yxSisp</a:t>
            </a:r>
            <a:r>
              <a:rPr lang="en-GB" sz="1400" b="1" dirty="0">
                <a:solidFill>
                  <a:prstClr val="black"/>
                </a:solidFill>
                <a:cs typeface="Arial"/>
              </a:rPr>
              <a:t>,</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 </a:t>
            </a:r>
            <a:r>
              <a:rPr lang="en-GB" sz="1400" b="1" dirty="0">
                <a:solidFill>
                  <a:prstClr val="black"/>
                </a:solidFill>
                <a:cs typeface="Arial"/>
                <a:hlinkClick r:id="rId3"/>
              </a:rPr>
              <a:t>https://</a:t>
            </a:r>
            <a:r>
              <a:rPr lang="en-GB" sz="1400" b="1" dirty="0" smtClean="0">
                <a:solidFill>
                  <a:prstClr val="black"/>
                </a:solidFill>
                <a:cs typeface="Arial"/>
                <a:hlinkClick r:id="rId3"/>
              </a:rPr>
              <a:t>bit.ly/3dDtSg1</a:t>
            </a:r>
            <a:r>
              <a:rPr lang="en-GB" sz="1400" b="1" dirty="0">
                <a:solidFill>
                  <a:prstClr val="black"/>
                </a:solidFill>
                <a:cs typeface="Arial"/>
              </a:rPr>
              <a:t>, and </a:t>
            </a:r>
            <a:r>
              <a:rPr lang="en-GB" sz="1400" b="1" dirty="0" smtClean="0">
                <a:solidFill>
                  <a:prstClr val="black"/>
                </a:solidFill>
                <a:cs typeface="Arial"/>
                <a:hlinkClick r:id="rId4"/>
              </a:rPr>
              <a:t>https</a:t>
            </a:r>
            <a:r>
              <a:rPr lang="en-GB" sz="1400" b="1" dirty="0">
                <a:solidFill>
                  <a:prstClr val="black"/>
                </a:solidFill>
                <a:cs typeface="Arial"/>
                <a:hlinkClick r:id="rId4"/>
              </a:rPr>
              <a:t>://</a:t>
            </a:r>
            <a:r>
              <a:rPr lang="en-GB" sz="1400" b="1" dirty="0" smtClean="0">
                <a:solidFill>
                  <a:prstClr val="black"/>
                </a:solidFill>
                <a:cs typeface="Arial"/>
                <a:hlinkClick r:id="rId4"/>
              </a:rPr>
              <a:t>bit.ly/2Wixfmr</a:t>
            </a:r>
            <a:r>
              <a:rPr lang="en-GB" sz="1400" b="1" dirty="0" smtClean="0">
                <a:solidFill>
                  <a:prstClr val="black"/>
                </a:solidFill>
                <a:cs typeface="Arial"/>
              </a:rPr>
              <a:t> </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Arial"/>
              </a:rPr>
              <a:t>Task 1: Read pages </a:t>
            </a:r>
            <a:r>
              <a:rPr lang="en-GB" sz="1400" b="1" noProof="0" dirty="0" smtClean="0">
                <a:solidFill>
                  <a:prstClr val="black"/>
                </a:solidFill>
                <a:latin typeface="Calibri"/>
                <a:cs typeface="Arial"/>
              </a:rPr>
              <a:t>33-37</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 </a:t>
            </a:r>
            <a:r>
              <a:rPr kumimoji="0" lang="en-GB" sz="1400" b="1" i="0" u="none" strike="noStrike" kern="1200" cap="none" spc="0" normalizeH="0" baseline="0" noProof="0" dirty="0">
                <a:ln>
                  <a:noFill/>
                </a:ln>
                <a:solidFill>
                  <a:prstClr val="black"/>
                </a:solidFill>
                <a:effectLst/>
                <a:uLnTx/>
                <a:uFillTx/>
                <a:latin typeface="Calibri"/>
                <a:ea typeface="+mn-ea"/>
                <a:cs typeface="Arial"/>
              </a:rPr>
              <a:t>in the textbook (link provided to </a:t>
            </a:r>
            <a:r>
              <a:rPr kumimoji="0" lang="en-GB" sz="1400" b="1" i="0" u="none" strike="noStrike" kern="1200" cap="none" spc="0" normalizeH="0" baseline="0" noProof="0" dirty="0">
                <a:ln>
                  <a:noFill/>
                </a:ln>
                <a:solidFill>
                  <a:prstClr val="black"/>
                </a:solidFill>
                <a:effectLst/>
                <a:uLnTx/>
                <a:uFillTx/>
                <a:latin typeface="Calibri"/>
                <a:ea typeface="+mn-ea"/>
                <a:cs typeface="Arial"/>
                <a:hlinkClick r:id="rId5"/>
              </a:rPr>
              <a:t>Active Learn </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400" b="1" i="0" u="none" strike="noStrike" kern="1200" cap="none" spc="0" normalizeH="0" baseline="0" noProof="0" dirty="0" smtClean="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a:t>
            </a:r>
            <a:r>
              <a:rPr kumimoji="0" lang="en-GB" sz="1400" b="1" i="0" u="none" strike="noStrike" kern="1200" cap="none" spc="0" normalizeH="0" baseline="0" noProof="0" dirty="0">
                <a:ln>
                  <a:noFill/>
                </a:ln>
                <a:solidFill>
                  <a:prstClr val="black"/>
                </a:solidFill>
                <a:effectLst/>
                <a:uLnTx/>
                <a:uFillTx/>
                <a:latin typeface="Calibri"/>
                <a:ea typeface="+mn-ea"/>
                <a:cs typeface="Arial"/>
              </a:rPr>
              <a:t>2: Watch the first video </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and use your knowledge from the reading</a:t>
            </a:r>
            <a:r>
              <a:rPr kumimoji="0" lang="en-GB" sz="1400" b="1" i="0" u="none" strike="noStrike" kern="1200" cap="none" spc="0" normalizeH="0" noProof="0" dirty="0" smtClean="0">
                <a:ln>
                  <a:noFill/>
                </a:ln>
                <a:solidFill>
                  <a:prstClr val="black"/>
                </a:solidFill>
                <a:effectLst/>
                <a:uLnTx/>
                <a:uFillTx/>
                <a:latin typeface="Calibri"/>
                <a:ea typeface="+mn-ea"/>
                <a:cs typeface="Arial"/>
              </a:rPr>
              <a:t> to define the key terms below.</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baseline="0" dirty="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noProof="0" dirty="0" smtClean="0">
                <a:ln>
                  <a:noFill/>
                </a:ln>
                <a:solidFill>
                  <a:prstClr val="black"/>
                </a:solidFill>
                <a:effectLst/>
                <a:uLnTx/>
                <a:uFillTx/>
                <a:latin typeface="Calibri"/>
                <a:ea typeface="+mn-ea"/>
                <a:cs typeface="Arial"/>
              </a:rPr>
              <a:t>Water budgets ___________________________________________________________________</a:t>
            </a: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baseline="0" dirty="0" smtClean="0">
                <a:solidFill>
                  <a:prstClr val="black"/>
                </a:solidFill>
                <a:latin typeface="Calibri"/>
                <a:cs typeface="Arial"/>
              </a:rPr>
              <a:t>River</a:t>
            </a:r>
            <a:r>
              <a:rPr lang="en-GB" sz="1400" b="1" dirty="0" smtClean="0">
                <a:solidFill>
                  <a:prstClr val="black"/>
                </a:solidFill>
                <a:latin typeface="Calibri"/>
                <a:cs typeface="Arial"/>
              </a:rPr>
              <a:t> regimes ____________________________________________________________________</a:t>
            </a: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dirty="0" smtClean="0">
                <a:solidFill>
                  <a:prstClr val="black"/>
                </a:solidFill>
                <a:latin typeface="Calibri"/>
                <a:cs typeface="Arial"/>
              </a:rPr>
              <a:t>Storm hydrographs _______________________________________________________________</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dirty="0" smtClean="0">
                <a:solidFill>
                  <a:prstClr val="black"/>
                </a:solidFill>
                <a:latin typeface="Calibri"/>
                <a:cs typeface="Arial"/>
              </a:rPr>
              <a:t>Task 3:  Using your knowledge, complete the formula below and annotate off what each symbol means:</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smtClean="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smtClean="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smtClean="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dirty="0" smtClean="0">
              <a:solidFill>
                <a:prstClr val="black"/>
              </a:solidFill>
              <a:latin typeface="Calibri"/>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dirty="0" smtClean="0">
                <a:solidFill>
                  <a:prstClr val="black"/>
                </a:solidFill>
                <a:latin typeface="Calibri"/>
                <a:cs typeface="Arial"/>
              </a:rPr>
              <a:t>Answer the following: Who would this formula be useful for?  Why?</a:t>
            </a:r>
          </a:p>
        </p:txBody>
      </p:sp>
      <p:sp>
        <p:nvSpPr>
          <p:cNvPr id="17" name="object 2"/>
          <p:cNvSpPr txBox="1"/>
          <p:nvPr/>
        </p:nvSpPr>
        <p:spPr>
          <a:xfrm>
            <a:off x="203736" y="6025180"/>
            <a:ext cx="7255576" cy="6591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4: Look</a:t>
            </a:r>
            <a:r>
              <a:rPr kumimoji="0" lang="en-GB" sz="1400" b="1" i="0" u="none" strike="noStrike" kern="1200" cap="none" spc="0" normalizeH="0" noProof="0" dirty="0" smtClean="0">
                <a:ln>
                  <a:noFill/>
                </a:ln>
                <a:solidFill>
                  <a:prstClr val="black"/>
                </a:solidFill>
                <a:effectLst/>
                <a:uLnTx/>
                <a:uFillTx/>
                <a:latin typeface="Calibri"/>
                <a:ea typeface="+mn-ea"/>
                <a:cs typeface="Arial"/>
              </a:rPr>
              <a:t> at Figure 1.12 below.  Annotate around the diagram what you notice about the global water budgets.  Need help?  Match the budget up to a map of the world and see where is in surplus and where is in deficit.  </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grpSp>
        <p:nvGrpSpPr>
          <p:cNvPr id="4" name="Group 3"/>
          <p:cNvGrpSpPr/>
          <p:nvPr/>
        </p:nvGrpSpPr>
        <p:grpSpPr>
          <a:xfrm>
            <a:off x="1796875" y="3359176"/>
            <a:ext cx="3640740" cy="923330"/>
            <a:chOff x="1796875" y="3359176"/>
            <a:chExt cx="3640740" cy="923330"/>
          </a:xfrm>
        </p:grpSpPr>
        <p:sp>
          <p:nvSpPr>
            <p:cNvPr id="2" name="Rectangle 1"/>
            <p:cNvSpPr/>
            <p:nvPr/>
          </p:nvSpPr>
          <p:spPr>
            <a:xfrm>
              <a:off x="1796875" y="3359176"/>
              <a:ext cx="364074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 = Q + E ± 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3968366" y="3524250"/>
              <a:ext cx="502034"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96875" y="3524250"/>
              <a:ext cx="502034"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186624" y="5117615"/>
            <a:ext cx="7255576" cy="80582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5160" r="9489" b="39324"/>
          <a:stretch/>
        </p:blipFill>
        <p:spPr>
          <a:xfrm>
            <a:off x="2099716" y="6786079"/>
            <a:ext cx="3467100" cy="3782509"/>
          </a:xfrm>
          <a:prstGeom prst="rect">
            <a:avLst/>
          </a:prstGeom>
        </p:spPr>
      </p:pic>
    </p:spTree>
    <p:extLst>
      <p:ext uri="{BB962C8B-B14F-4D97-AF65-F5344CB8AC3E}">
        <p14:creationId xmlns:p14="http://schemas.microsoft.com/office/powerpoint/2010/main" val="405890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988307" y="389109"/>
            <a:ext cx="202565" cy="168910"/>
          </a:xfrm>
          <a:custGeom>
            <a:avLst/>
            <a:gdLst/>
            <a:ahLst/>
            <a:cxnLst/>
            <a:rect l="l" t="t" r="r" b="b"/>
            <a:pathLst>
              <a:path w="202564" h="168909">
                <a:moveTo>
                  <a:pt x="77789" y="0"/>
                </a:moveTo>
                <a:lnTo>
                  <a:pt x="57984" y="2211"/>
                </a:lnTo>
                <a:lnTo>
                  <a:pt x="39305" y="10718"/>
                </a:lnTo>
                <a:lnTo>
                  <a:pt x="12870" y="27996"/>
                </a:lnTo>
                <a:lnTo>
                  <a:pt x="11670" y="28070"/>
                </a:lnTo>
                <a:lnTo>
                  <a:pt x="8672" y="30393"/>
                </a:lnTo>
                <a:lnTo>
                  <a:pt x="4775" y="38113"/>
                </a:lnTo>
                <a:lnTo>
                  <a:pt x="879" y="54381"/>
                </a:lnTo>
                <a:lnTo>
                  <a:pt x="0" y="82802"/>
                </a:lnTo>
                <a:lnTo>
                  <a:pt x="8225" y="118082"/>
                </a:lnTo>
                <a:lnTo>
                  <a:pt x="31066" y="149991"/>
                </a:lnTo>
                <a:lnTo>
                  <a:pt x="74031" y="168299"/>
                </a:lnTo>
                <a:lnTo>
                  <a:pt x="119394" y="168038"/>
                </a:lnTo>
                <a:lnTo>
                  <a:pt x="168292" y="136934"/>
                </a:lnTo>
                <a:lnTo>
                  <a:pt x="191715" y="106539"/>
                </a:lnTo>
                <a:lnTo>
                  <a:pt x="202343" y="47184"/>
                </a:lnTo>
                <a:lnTo>
                  <a:pt x="194622" y="40569"/>
                </a:lnTo>
                <a:lnTo>
                  <a:pt x="173859" y="25747"/>
                </a:lnTo>
                <a:lnTo>
                  <a:pt x="143652" y="10250"/>
                </a:lnTo>
                <a:lnTo>
                  <a:pt x="107600" y="1611"/>
                </a:lnTo>
                <a:lnTo>
                  <a:pt x="7778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248204" y="389109"/>
            <a:ext cx="202565" cy="168910"/>
          </a:xfrm>
          <a:custGeom>
            <a:avLst/>
            <a:gdLst/>
            <a:ahLst/>
            <a:cxnLst/>
            <a:rect l="l" t="t" r="r" b="b"/>
            <a:pathLst>
              <a:path w="202564" h="168909">
                <a:moveTo>
                  <a:pt x="124554" y="0"/>
                </a:moveTo>
                <a:lnTo>
                  <a:pt x="58691" y="10250"/>
                </a:lnTo>
                <a:lnTo>
                  <a:pt x="7720" y="40569"/>
                </a:lnTo>
                <a:lnTo>
                  <a:pt x="0" y="47184"/>
                </a:lnTo>
                <a:lnTo>
                  <a:pt x="2342" y="77311"/>
                </a:lnTo>
                <a:lnTo>
                  <a:pt x="34051" y="136934"/>
                </a:lnTo>
                <a:lnTo>
                  <a:pt x="82949" y="168038"/>
                </a:lnTo>
                <a:lnTo>
                  <a:pt x="128312" y="168299"/>
                </a:lnTo>
                <a:lnTo>
                  <a:pt x="171277" y="149991"/>
                </a:lnTo>
                <a:lnTo>
                  <a:pt x="194118" y="118082"/>
                </a:lnTo>
                <a:lnTo>
                  <a:pt x="202343" y="82802"/>
                </a:lnTo>
                <a:lnTo>
                  <a:pt x="201464" y="54381"/>
                </a:lnTo>
                <a:lnTo>
                  <a:pt x="197568" y="38113"/>
                </a:lnTo>
                <a:lnTo>
                  <a:pt x="193671" y="30393"/>
                </a:lnTo>
                <a:lnTo>
                  <a:pt x="190673" y="28070"/>
                </a:lnTo>
                <a:lnTo>
                  <a:pt x="189473" y="27996"/>
                </a:lnTo>
                <a:lnTo>
                  <a:pt x="163038" y="10718"/>
                </a:lnTo>
                <a:lnTo>
                  <a:pt x="144359" y="2211"/>
                </a:lnTo>
                <a:lnTo>
                  <a:pt x="12455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480403" y="10009624"/>
            <a:ext cx="273685" cy="227329"/>
          </a:xfrm>
          <a:custGeom>
            <a:avLst/>
            <a:gdLst/>
            <a:ahLst/>
            <a:cxnLst/>
            <a:rect l="l" t="t" r="r" b="b"/>
            <a:pathLst>
              <a:path w="273685" h="227329">
                <a:moveTo>
                  <a:pt x="105453" y="0"/>
                </a:moveTo>
                <a:lnTo>
                  <a:pt x="78734" y="2981"/>
                </a:lnTo>
                <a:lnTo>
                  <a:pt x="53533" y="14458"/>
                </a:lnTo>
                <a:lnTo>
                  <a:pt x="17869" y="37766"/>
                </a:lnTo>
                <a:lnTo>
                  <a:pt x="16252" y="37868"/>
                </a:lnTo>
                <a:lnTo>
                  <a:pt x="12209" y="41004"/>
                </a:lnTo>
                <a:lnTo>
                  <a:pt x="6953" y="51419"/>
                </a:lnTo>
                <a:lnTo>
                  <a:pt x="1695" y="73357"/>
                </a:lnTo>
                <a:lnTo>
                  <a:pt x="0" y="102849"/>
                </a:lnTo>
                <a:lnTo>
                  <a:pt x="5215" y="140030"/>
                </a:lnTo>
                <a:lnTo>
                  <a:pt x="21147" y="177832"/>
                </a:lnTo>
                <a:lnTo>
                  <a:pt x="51601" y="209190"/>
                </a:lnTo>
                <a:lnTo>
                  <a:pt x="100380" y="227037"/>
                </a:lnTo>
                <a:lnTo>
                  <a:pt x="161572" y="226683"/>
                </a:lnTo>
                <a:lnTo>
                  <a:pt x="201686" y="209648"/>
                </a:lnTo>
                <a:lnTo>
                  <a:pt x="259141" y="143725"/>
                </a:lnTo>
                <a:lnTo>
                  <a:pt x="270315" y="104296"/>
                </a:lnTo>
                <a:lnTo>
                  <a:pt x="273477" y="63655"/>
                </a:lnTo>
                <a:lnTo>
                  <a:pt x="263061" y="54732"/>
                </a:lnTo>
                <a:lnTo>
                  <a:pt x="235052" y="34737"/>
                </a:lnTo>
                <a:lnTo>
                  <a:pt x="194304" y="13831"/>
                </a:lnTo>
                <a:lnTo>
                  <a:pt x="145673" y="2176"/>
                </a:lnTo>
                <a:lnTo>
                  <a:pt x="10545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831524" y="10009624"/>
            <a:ext cx="273685" cy="227329"/>
          </a:xfrm>
          <a:custGeom>
            <a:avLst/>
            <a:gdLst/>
            <a:ahLst/>
            <a:cxnLst/>
            <a:rect l="l" t="t" r="r" b="b"/>
            <a:pathLst>
              <a:path w="273685" h="227329">
                <a:moveTo>
                  <a:pt x="168023" y="0"/>
                </a:moveTo>
                <a:lnTo>
                  <a:pt x="127803" y="2176"/>
                </a:lnTo>
                <a:lnTo>
                  <a:pt x="79172" y="13831"/>
                </a:lnTo>
                <a:lnTo>
                  <a:pt x="38424" y="34737"/>
                </a:lnTo>
                <a:lnTo>
                  <a:pt x="0" y="63655"/>
                </a:lnTo>
                <a:lnTo>
                  <a:pt x="3161" y="104296"/>
                </a:lnTo>
                <a:lnTo>
                  <a:pt x="14335" y="143725"/>
                </a:lnTo>
                <a:lnTo>
                  <a:pt x="45930" y="184726"/>
                </a:lnTo>
                <a:lnTo>
                  <a:pt x="111909" y="226683"/>
                </a:lnTo>
                <a:lnTo>
                  <a:pt x="173108" y="227037"/>
                </a:lnTo>
                <a:lnTo>
                  <a:pt x="221882" y="209190"/>
                </a:lnTo>
                <a:lnTo>
                  <a:pt x="252331" y="177832"/>
                </a:lnTo>
                <a:lnTo>
                  <a:pt x="268262" y="140030"/>
                </a:lnTo>
                <a:lnTo>
                  <a:pt x="273477" y="102849"/>
                </a:lnTo>
                <a:lnTo>
                  <a:pt x="271781" y="73357"/>
                </a:lnTo>
                <a:lnTo>
                  <a:pt x="266523" y="51419"/>
                </a:lnTo>
                <a:lnTo>
                  <a:pt x="261267" y="41004"/>
                </a:lnTo>
                <a:lnTo>
                  <a:pt x="257224" y="37868"/>
                </a:lnTo>
                <a:lnTo>
                  <a:pt x="255607" y="37766"/>
                </a:lnTo>
                <a:lnTo>
                  <a:pt x="219943" y="14458"/>
                </a:lnTo>
                <a:lnTo>
                  <a:pt x="194742" y="2981"/>
                </a:lnTo>
                <a:lnTo>
                  <a:pt x="1680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3"/>
          <p:cNvSpPr/>
          <p:nvPr/>
        </p:nvSpPr>
        <p:spPr>
          <a:xfrm>
            <a:off x="127000" y="11089"/>
            <a:ext cx="7315200" cy="523220"/>
          </a:xfrm>
          <a:prstGeom prst="rect">
            <a:avLst/>
          </a:prstGeom>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a:t>
            </a:r>
            <a:r>
              <a:rPr lang="en-GB" sz="1400" b="1" dirty="0">
                <a:solidFill>
                  <a:prstClr val="black"/>
                </a:solidFill>
                <a:latin typeface="Calibri"/>
                <a:cs typeface="Arial"/>
              </a:rPr>
              <a:t>5</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  Look</a:t>
            </a:r>
            <a:r>
              <a:rPr kumimoji="0" lang="en-GB" sz="1400" b="1" i="0" u="none" strike="noStrike" kern="1200" cap="none" spc="0" normalizeH="0" noProof="0" dirty="0" smtClean="0">
                <a:ln>
                  <a:noFill/>
                </a:ln>
                <a:solidFill>
                  <a:prstClr val="black"/>
                </a:solidFill>
                <a:effectLst/>
                <a:uLnTx/>
                <a:uFillTx/>
                <a:latin typeface="Calibri"/>
                <a:ea typeface="+mn-ea"/>
                <a:cs typeface="Arial"/>
              </a:rPr>
              <a:t> at the second video provided and use it, along with your knowledge from the reading, to complete the missing detail from the soil moisture budget graph below.</a:t>
            </a: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 </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
        <p:nvSpPr>
          <p:cNvPr id="17" name="object 2"/>
          <p:cNvSpPr txBox="1"/>
          <p:nvPr/>
        </p:nvSpPr>
        <p:spPr>
          <a:xfrm>
            <a:off x="203736" y="7484700"/>
            <a:ext cx="7255576"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Task 6:</a:t>
            </a:r>
            <a:r>
              <a:rPr kumimoji="0" lang="en-GB" sz="1400" b="1" i="0" u="none" strike="noStrike" kern="1200" cap="none" spc="0" normalizeH="0" noProof="0" dirty="0" smtClean="0">
                <a:ln>
                  <a:noFill/>
                </a:ln>
                <a:solidFill>
                  <a:prstClr val="black"/>
                </a:solidFill>
                <a:effectLst/>
                <a:uLnTx/>
                <a:uFillTx/>
                <a:latin typeface="Calibri"/>
                <a:ea typeface="+mn-ea"/>
                <a:cs typeface="Arial"/>
              </a:rPr>
              <a:t>  Using your knowledge from reading, create a mind map below to identify what factors can affect river regimes.</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Rectangle 18"/>
          <p:cNvSpPr/>
          <p:nvPr/>
        </p:nvSpPr>
        <p:spPr>
          <a:xfrm>
            <a:off x="186624" y="5475037"/>
            <a:ext cx="7255576" cy="410724"/>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p:nvPr/>
        </p:nvGrpSpPr>
        <p:grpSpPr>
          <a:xfrm>
            <a:off x="203736" y="696141"/>
            <a:ext cx="3627788" cy="3188127"/>
            <a:chOff x="355600" y="1003788"/>
            <a:chExt cx="4114800" cy="3581399"/>
          </a:xfrm>
        </p:grpSpPr>
        <p:sp>
          <p:nvSpPr>
            <p:cNvPr id="15" name="object 4"/>
            <p:cNvSpPr/>
            <p:nvPr/>
          </p:nvSpPr>
          <p:spPr>
            <a:xfrm>
              <a:off x="355600" y="1003788"/>
              <a:ext cx="4114800" cy="3581399"/>
            </a:xfrm>
            <a:prstGeom prst="rect">
              <a:avLst/>
            </a:prstGeom>
            <a:blipFill>
              <a:blip r:embed="rId2" cstate="print"/>
              <a:stretch>
                <a:fillRect/>
              </a:stretch>
            </a:blipFill>
          </p:spPr>
          <p:txBody>
            <a:bodyPr wrap="square" lIns="0" tIns="0" rIns="0" bIns="0" rtlCol="0"/>
            <a:lstStyle/>
            <a:p>
              <a:endParaRPr dirty="0"/>
            </a:p>
          </p:txBody>
        </p:sp>
        <p:sp>
          <p:nvSpPr>
            <p:cNvPr id="11" name="Rectangle 10"/>
            <p:cNvSpPr/>
            <p:nvPr/>
          </p:nvSpPr>
          <p:spPr>
            <a:xfrm>
              <a:off x="2489200" y="1238250"/>
              <a:ext cx="3810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1193800" y="2143580"/>
              <a:ext cx="3810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3507146" y="2143580"/>
              <a:ext cx="3810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pic>
        <p:nvPicPr>
          <p:cNvPr id="23" name="Picture 22"/>
          <p:cNvPicPr>
            <a:picLocks noChangeAspect="1"/>
          </p:cNvPicPr>
          <p:nvPr/>
        </p:nvPicPr>
        <p:blipFill rotWithShape="1">
          <a:blip r:embed="rId3"/>
          <a:srcRect l="1273" t="3787" r="83455" b="74647"/>
          <a:stretch/>
        </p:blipFill>
        <p:spPr>
          <a:xfrm>
            <a:off x="4105209" y="645840"/>
            <a:ext cx="1461607" cy="1461607"/>
          </a:xfrm>
          <a:prstGeom prst="rect">
            <a:avLst/>
          </a:prstGeom>
        </p:spPr>
      </p:pic>
      <p:pic>
        <p:nvPicPr>
          <p:cNvPr id="24" name="Picture 23"/>
          <p:cNvPicPr>
            <a:picLocks noChangeAspect="1"/>
          </p:cNvPicPr>
          <p:nvPr/>
        </p:nvPicPr>
        <p:blipFill rotWithShape="1">
          <a:blip r:embed="rId3"/>
          <a:srcRect l="1273" t="26380" r="83455" b="52054"/>
          <a:stretch/>
        </p:blipFill>
        <p:spPr>
          <a:xfrm>
            <a:off x="5852994" y="645840"/>
            <a:ext cx="1461607" cy="1461607"/>
          </a:xfrm>
          <a:prstGeom prst="rect">
            <a:avLst/>
          </a:prstGeom>
        </p:spPr>
      </p:pic>
      <p:pic>
        <p:nvPicPr>
          <p:cNvPr id="27" name="Picture 26"/>
          <p:cNvPicPr>
            <a:picLocks noChangeAspect="1"/>
          </p:cNvPicPr>
          <p:nvPr/>
        </p:nvPicPr>
        <p:blipFill rotWithShape="1">
          <a:blip r:embed="rId3"/>
          <a:srcRect l="76909" t="43838" r="3455" b="40758"/>
          <a:stretch/>
        </p:blipFill>
        <p:spPr>
          <a:xfrm>
            <a:off x="1640393" y="3884268"/>
            <a:ext cx="2062544" cy="1145858"/>
          </a:xfrm>
          <a:prstGeom prst="rect">
            <a:avLst/>
          </a:prstGeom>
        </p:spPr>
      </p:pic>
      <p:grpSp>
        <p:nvGrpSpPr>
          <p:cNvPr id="34" name="Group 33"/>
          <p:cNvGrpSpPr/>
          <p:nvPr/>
        </p:nvGrpSpPr>
        <p:grpSpPr>
          <a:xfrm>
            <a:off x="5840501" y="2387995"/>
            <a:ext cx="1474100" cy="1706611"/>
            <a:chOff x="5840501" y="2387995"/>
            <a:chExt cx="1474100" cy="1706611"/>
          </a:xfrm>
        </p:grpSpPr>
        <p:pic>
          <p:nvPicPr>
            <p:cNvPr id="26" name="Picture 25"/>
            <p:cNvPicPr>
              <a:picLocks noChangeAspect="1"/>
            </p:cNvPicPr>
            <p:nvPr/>
          </p:nvPicPr>
          <p:blipFill rotWithShape="1">
            <a:blip r:embed="rId3"/>
            <a:srcRect l="1273" t="70539" r="83455" b="3787"/>
            <a:stretch/>
          </p:blipFill>
          <p:spPr>
            <a:xfrm>
              <a:off x="5881048" y="2387995"/>
              <a:ext cx="1433553" cy="1706611"/>
            </a:xfrm>
            <a:prstGeom prst="rect">
              <a:avLst/>
            </a:prstGeom>
          </p:spPr>
        </p:pic>
        <p:sp>
          <p:nvSpPr>
            <p:cNvPr id="29" name="Rectangle 28"/>
            <p:cNvSpPr/>
            <p:nvPr/>
          </p:nvSpPr>
          <p:spPr>
            <a:xfrm>
              <a:off x="5840501" y="2397096"/>
              <a:ext cx="265752" cy="221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33" name="Group 32"/>
          <p:cNvGrpSpPr/>
          <p:nvPr/>
        </p:nvGrpSpPr>
        <p:grpSpPr>
          <a:xfrm>
            <a:off x="3779622" y="3804631"/>
            <a:ext cx="1939478" cy="1211272"/>
            <a:chOff x="3779622" y="3804631"/>
            <a:chExt cx="1939478" cy="1211272"/>
          </a:xfrm>
        </p:grpSpPr>
        <p:pic>
          <p:nvPicPr>
            <p:cNvPr id="28" name="Picture 27"/>
            <p:cNvPicPr>
              <a:picLocks noChangeAspect="1"/>
            </p:cNvPicPr>
            <p:nvPr/>
          </p:nvPicPr>
          <p:blipFill rotWithShape="1">
            <a:blip r:embed="rId3"/>
            <a:srcRect l="76182" t="65404" r="4182" b="17137"/>
            <a:stretch/>
          </p:blipFill>
          <p:spPr>
            <a:xfrm>
              <a:off x="3818564" y="3819269"/>
              <a:ext cx="1900536" cy="1196634"/>
            </a:xfrm>
            <a:prstGeom prst="rect">
              <a:avLst/>
            </a:prstGeom>
          </p:spPr>
        </p:pic>
        <p:sp>
          <p:nvSpPr>
            <p:cNvPr id="30" name="Rectangle 29"/>
            <p:cNvSpPr/>
            <p:nvPr/>
          </p:nvSpPr>
          <p:spPr>
            <a:xfrm>
              <a:off x="3779622" y="3804631"/>
              <a:ext cx="265752" cy="221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32" name="Group 31"/>
          <p:cNvGrpSpPr/>
          <p:nvPr/>
        </p:nvGrpSpPr>
        <p:grpSpPr>
          <a:xfrm>
            <a:off x="4051078" y="2380300"/>
            <a:ext cx="1515738" cy="1330102"/>
            <a:chOff x="4051078" y="2380300"/>
            <a:chExt cx="1515738" cy="1330102"/>
          </a:xfrm>
        </p:grpSpPr>
        <p:pic>
          <p:nvPicPr>
            <p:cNvPr id="25" name="Picture 24"/>
            <p:cNvPicPr>
              <a:picLocks noChangeAspect="1"/>
            </p:cNvPicPr>
            <p:nvPr/>
          </p:nvPicPr>
          <p:blipFill rotWithShape="1">
            <a:blip r:embed="rId3"/>
            <a:srcRect l="1273" t="48973" r="83455" b="31514"/>
            <a:stretch/>
          </p:blipFill>
          <p:spPr>
            <a:xfrm>
              <a:off x="4105209" y="2387995"/>
              <a:ext cx="1461607" cy="1322407"/>
            </a:xfrm>
            <a:prstGeom prst="rect">
              <a:avLst/>
            </a:prstGeom>
          </p:spPr>
        </p:pic>
        <p:sp>
          <p:nvSpPr>
            <p:cNvPr id="31" name="Rectangle 30"/>
            <p:cNvSpPr/>
            <p:nvPr/>
          </p:nvSpPr>
          <p:spPr>
            <a:xfrm>
              <a:off x="4051078" y="2380300"/>
              <a:ext cx="265752" cy="221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35" name="object 2"/>
          <p:cNvSpPr txBox="1"/>
          <p:nvPr/>
        </p:nvSpPr>
        <p:spPr>
          <a:xfrm>
            <a:off x="170320" y="5148435"/>
            <a:ext cx="7255576"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mn-ea"/>
                <a:cs typeface="Arial"/>
              </a:rPr>
              <a:t>Answer the following:</a:t>
            </a:r>
            <a:r>
              <a:rPr kumimoji="0" lang="en-GB" sz="1400" b="1" i="0" u="none" strike="noStrike" kern="1200" cap="none" spc="0" normalizeH="0" noProof="0" dirty="0" smtClean="0">
                <a:ln>
                  <a:noFill/>
                </a:ln>
                <a:solidFill>
                  <a:prstClr val="black"/>
                </a:solidFill>
                <a:effectLst/>
                <a:uLnTx/>
                <a:uFillTx/>
                <a:latin typeface="Calibri"/>
                <a:ea typeface="+mn-ea"/>
                <a:cs typeface="Arial"/>
              </a:rPr>
              <a:t>  Who would this graph be useful for?  Why?</a:t>
            </a:r>
            <a:endParaRPr kumimoji="0" lang="en-GB" sz="1400" b="1" i="0" u="none" strike="noStrike" kern="1200" cap="none" spc="0" normalizeH="0" baseline="0" noProof="0" dirty="0">
              <a:ln>
                <a:noFill/>
              </a:ln>
              <a:solidFill>
                <a:prstClr val="black"/>
              </a:solidFill>
              <a:effectLst/>
              <a:uLnTx/>
              <a:uFillTx/>
              <a:latin typeface="Calibri"/>
              <a:ea typeface="+mn-ea"/>
              <a:cs typeface="Arial"/>
            </a:endParaRPr>
          </a:p>
        </p:txBody>
      </p:sp>
      <p:grpSp>
        <p:nvGrpSpPr>
          <p:cNvPr id="55" name="Group 54"/>
          <p:cNvGrpSpPr/>
          <p:nvPr/>
        </p:nvGrpSpPr>
        <p:grpSpPr>
          <a:xfrm>
            <a:off x="2436056" y="8342642"/>
            <a:ext cx="3299989" cy="1905000"/>
            <a:chOff x="2401178" y="7825654"/>
            <a:chExt cx="3299989" cy="1905000"/>
          </a:xfrm>
        </p:grpSpPr>
        <p:sp>
          <p:nvSpPr>
            <p:cNvPr id="36" name="Oval 35"/>
            <p:cNvSpPr/>
            <p:nvPr/>
          </p:nvSpPr>
          <p:spPr>
            <a:xfrm>
              <a:off x="3155994" y="8439301"/>
              <a:ext cx="1974832"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Influences on River Regimes</a:t>
              </a:r>
              <a:endParaRPr lang="en-GB" sz="1600" dirty="0"/>
            </a:p>
          </p:txBody>
        </p:sp>
        <p:cxnSp>
          <p:nvCxnSpPr>
            <p:cNvPr id="38" name="Straight Arrow Connector 37"/>
            <p:cNvCxnSpPr>
              <a:stCxn id="36" idx="0"/>
            </p:cNvCxnSpPr>
            <p:nvPr/>
          </p:nvCxnSpPr>
          <p:spPr>
            <a:xfrm flipV="1">
              <a:off x="4143410" y="7825654"/>
              <a:ext cx="0" cy="613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7"/>
            </p:cNvCxnSpPr>
            <p:nvPr/>
          </p:nvCxnSpPr>
          <p:spPr>
            <a:xfrm flipV="1">
              <a:off x="4841619" y="8132477"/>
              <a:ext cx="310760" cy="41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6"/>
            </p:cNvCxnSpPr>
            <p:nvPr/>
          </p:nvCxnSpPr>
          <p:spPr>
            <a:xfrm>
              <a:off x="5130826" y="8820301"/>
              <a:ext cx="570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2"/>
            </p:cNvCxnSpPr>
            <p:nvPr/>
          </p:nvCxnSpPr>
          <p:spPr>
            <a:xfrm flipH="1">
              <a:off x="2401178" y="8820301"/>
              <a:ext cx="7548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6" idx="3"/>
            </p:cNvCxnSpPr>
            <p:nvPr/>
          </p:nvCxnSpPr>
          <p:spPr>
            <a:xfrm flipH="1">
              <a:off x="2778586" y="9089709"/>
              <a:ext cx="666615" cy="336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6" idx="4"/>
            </p:cNvCxnSpPr>
            <p:nvPr/>
          </p:nvCxnSpPr>
          <p:spPr>
            <a:xfrm flipH="1">
              <a:off x="4118229" y="9201301"/>
              <a:ext cx="25181" cy="52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156812" y="5911562"/>
            <a:ext cx="7315200" cy="1514004"/>
          </a:xfrm>
          <a:prstGeom prst="rect">
            <a:avLst/>
          </a:prstGeom>
        </p:spPr>
        <p:txBody>
          <a:bodyPr wrap="square">
            <a:spAutoFit/>
          </a:bodyPr>
          <a:lstStyle/>
          <a:p>
            <a:pPr marL="12700">
              <a:lnSpc>
                <a:spcPct val="100000"/>
              </a:lnSpc>
            </a:pPr>
            <a:r>
              <a:rPr lang="en-GB" sz="1100" b="1" spc="-5" dirty="0">
                <a:latin typeface="Arial"/>
                <a:cs typeface="Arial"/>
              </a:rPr>
              <a:t>River Regimes</a:t>
            </a:r>
            <a:endParaRPr lang="en-GB" sz="1100" dirty="0">
              <a:latin typeface="Arial"/>
              <a:cs typeface="Arial"/>
            </a:endParaRPr>
          </a:p>
          <a:p>
            <a:pPr marL="12700" marR="52705" indent="-635">
              <a:lnSpc>
                <a:spcPct val="108100"/>
              </a:lnSpc>
              <a:spcBef>
                <a:spcPts val="805"/>
              </a:spcBef>
            </a:pPr>
            <a:r>
              <a:rPr lang="en-GB" sz="1050" dirty="0">
                <a:latin typeface="Arial"/>
                <a:cs typeface="Arial"/>
              </a:rPr>
              <a:t>A regime </a:t>
            </a:r>
            <a:r>
              <a:rPr lang="en-GB" sz="1050" spc="-5" dirty="0">
                <a:latin typeface="Arial"/>
                <a:cs typeface="Arial"/>
              </a:rPr>
              <a:t>is </a:t>
            </a:r>
            <a:r>
              <a:rPr lang="en-GB" sz="1050" dirty="0">
                <a:latin typeface="Arial"/>
                <a:cs typeface="Arial"/>
              </a:rPr>
              <a:t>the </a:t>
            </a:r>
            <a:r>
              <a:rPr lang="en-GB" sz="1050" b="1" spc="-5" dirty="0">
                <a:solidFill>
                  <a:srgbClr val="A64D79"/>
                </a:solidFill>
                <a:latin typeface="Arial"/>
                <a:cs typeface="Arial"/>
              </a:rPr>
              <a:t>annual variation </a:t>
            </a:r>
            <a:r>
              <a:rPr lang="en-GB" sz="1050" b="1" dirty="0">
                <a:solidFill>
                  <a:srgbClr val="A64D79"/>
                </a:solidFill>
                <a:latin typeface="Arial"/>
                <a:cs typeface="Arial"/>
              </a:rPr>
              <a:t>in discharge </a:t>
            </a:r>
            <a:r>
              <a:rPr lang="en-GB" sz="1050" spc="-5" dirty="0">
                <a:latin typeface="Arial"/>
                <a:cs typeface="Arial"/>
              </a:rPr>
              <a:t>of </a:t>
            </a:r>
            <a:r>
              <a:rPr lang="en-GB" sz="1050" dirty="0">
                <a:latin typeface="Arial"/>
                <a:cs typeface="Arial"/>
              </a:rPr>
              <a:t>a river </a:t>
            </a:r>
            <a:r>
              <a:rPr lang="en-GB" sz="1050" spc="-5" dirty="0">
                <a:latin typeface="Arial"/>
                <a:cs typeface="Arial"/>
              </a:rPr>
              <a:t>at </a:t>
            </a:r>
            <a:r>
              <a:rPr lang="en-GB" sz="1050" dirty="0">
                <a:latin typeface="Arial"/>
                <a:cs typeface="Arial"/>
              </a:rPr>
              <a:t>a </a:t>
            </a:r>
            <a:r>
              <a:rPr lang="en-GB" sz="1050" spc="-5" dirty="0">
                <a:latin typeface="Arial"/>
                <a:cs typeface="Arial"/>
              </a:rPr>
              <a:t>particular location. </a:t>
            </a:r>
            <a:r>
              <a:rPr lang="en-GB" sz="1050" dirty="0">
                <a:latin typeface="Arial"/>
                <a:cs typeface="Arial"/>
              </a:rPr>
              <a:t>Most </a:t>
            </a:r>
            <a:r>
              <a:rPr lang="en-GB" sz="1050" spc="-5" dirty="0">
                <a:latin typeface="Arial"/>
                <a:cs typeface="Arial"/>
              </a:rPr>
              <a:t>of </a:t>
            </a:r>
            <a:r>
              <a:rPr lang="en-GB" sz="1050" dirty="0">
                <a:latin typeface="Arial"/>
                <a:cs typeface="Arial"/>
              </a:rPr>
              <a:t>this  river flow </a:t>
            </a:r>
            <a:r>
              <a:rPr lang="en-GB" sz="1050" spc="-5" dirty="0">
                <a:latin typeface="Arial"/>
                <a:cs typeface="Arial"/>
              </a:rPr>
              <a:t>isn’t </a:t>
            </a:r>
            <a:r>
              <a:rPr lang="en-GB" sz="1050" dirty="0">
                <a:latin typeface="Arial"/>
                <a:cs typeface="Arial"/>
              </a:rPr>
              <a:t>from </a:t>
            </a:r>
            <a:r>
              <a:rPr lang="en-GB" sz="1050" spc="-5" dirty="0">
                <a:latin typeface="Arial"/>
                <a:cs typeface="Arial"/>
              </a:rPr>
              <a:t>immediate precipitation, but is </a:t>
            </a:r>
            <a:r>
              <a:rPr lang="en-GB" sz="1050" dirty="0">
                <a:latin typeface="Arial"/>
                <a:cs typeface="Arial"/>
              </a:rPr>
              <a:t>supplied from </a:t>
            </a:r>
            <a:r>
              <a:rPr lang="en-GB" sz="1050" b="1" dirty="0">
                <a:solidFill>
                  <a:srgbClr val="A64D79"/>
                </a:solidFill>
                <a:latin typeface="Arial"/>
                <a:cs typeface="Arial"/>
              </a:rPr>
              <a:t>groundwater </a:t>
            </a:r>
            <a:r>
              <a:rPr lang="en-GB" sz="1050" spc="-5" dirty="0">
                <a:latin typeface="Arial"/>
                <a:cs typeface="Arial"/>
              </a:rPr>
              <a:t>between  periods of </a:t>
            </a:r>
            <a:r>
              <a:rPr lang="en-GB" sz="1050" dirty="0">
                <a:latin typeface="Arial"/>
                <a:cs typeface="Arial"/>
              </a:rPr>
              <a:t>rain, </a:t>
            </a:r>
            <a:r>
              <a:rPr lang="en-GB" sz="1050" spc="-5" dirty="0">
                <a:latin typeface="Arial"/>
                <a:cs typeface="Arial"/>
              </a:rPr>
              <a:t>which </a:t>
            </a:r>
            <a:r>
              <a:rPr lang="en-GB" sz="1050" dirty="0">
                <a:latin typeface="Arial"/>
                <a:cs typeface="Arial"/>
              </a:rPr>
              <a:t>slowly feeds </a:t>
            </a:r>
            <a:r>
              <a:rPr lang="en-GB" sz="1050" spc="-5" dirty="0">
                <a:latin typeface="Arial"/>
                <a:cs typeface="Arial"/>
              </a:rPr>
              <a:t>water into </a:t>
            </a:r>
            <a:r>
              <a:rPr lang="en-GB" sz="1050" dirty="0">
                <a:latin typeface="Arial"/>
                <a:cs typeface="Arial"/>
              </a:rPr>
              <a:t>the river</a:t>
            </a:r>
            <a:r>
              <a:rPr lang="en-GB" sz="1050" spc="-5" dirty="0">
                <a:latin typeface="Arial"/>
                <a:cs typeface="Arial"/>
              </a:rPr>
              <a:t> </a:t>
            </a:r>
            <a:r>
              <a:rPr lang="en-GB" sz="1050" dirty="0">
                <a:latin typeface="Arial"/>
                <a:cs typeface="Arial"/>
              </a:rPr>
              <a:t>system.</a:t>
            </a:r>
          </a:p>
          <a:p>
            <a:pPr marL="12700" marR="120650">
              <a:lnSpc>
                <a:spcPct val="108000"/>
              </a:lnSpc>
              <a:spcBef>
                <a:spcPts val="825"/>
              </a:spcBef>
            </a:pPr>
            <a:r>
              <a:rPr lang="en-GB" sz="1050" dirty="0">
                <a:latin typeface="Arial"/>
                <a:cs typeface="Arial"/>
              </a:rPr>
              <a:t>There can </a:t>
            </a:r>
            <a:r>
              <a:rPr lang="en-GB" sz="1050" spc="-5" dirty="0">
                <a:latin typeface="Arial"/>
                <a:cs typeface="Arial"/>
              </a:rPr>
              <a:t>be </a:t>
            </a:r>
            <a:r>
              <a:rPr lang="en-GB" sz="1050" b="1" spc="-5" dirty="0">
                <a:solidFill>
                  <a:srgbClr val="A64D79"/>
                </a:solidFill>
                <a:latin typeface="Arial"/>
                <a:cs typeface="Arial"/>
              </a:rPr>
              <a:t>seasonal </a:t>
            </a:r>
            <a:r>
              <a:rPr lang="en-GB" sz="1050" dirty="0">
                <a:latin typeface="Arial"/>
                <a:cs typeface="Arial"/>
              </a:rPr>
              <a:t>variations </a:t>
            </a:r>
            <a:r>
              <a:rPr lang="en-GB" sz="1050" spc="-5" dirty="0">
                <a:latin typeface="Arial"/>
                <a:cs typeface="Arial"/>
              </a:rPr>
              <a:t>in </a:t>
            </a:r>
            <a:r>
              <a:rPr lang="en-GB" sz="1050" dirty="0">
                <a:latin typeface="Arial"/>
                <a:cs typeface="Arial"/>
              </a:rPr>
              <a:t>the regime - </a:t>
            </a:r>
            <a:r>
              <a:rPr lang="en-GB" sz="1050" spc="-5" dirty="0">
                <a:latin typeface="Arial"/>
                <a:cs typeface="Arial"/>
              </a:rPr>
              <a:t>periods of high discharge </a:t>
            </a:r>
            <a:r>
              <a:rPr lang="en-GB" sz="1050" dirty="0">
                <a:latin typeface="Arial"/>
                <a:cs typeface="Arial"/>
              </a:rPr>
              <a:t>followed </a:t>
            </a:r>
            <a:r>
              <a:rPr lang="en-GB" sz="1050" spc="-5" dirty="0">
                <a:latin typeface="Arial"/>
                <a:cs typeface="Arial"/>
              </a:rPr>
              <a:t>by low  discharge which are due </a:t>
            </a:r>
            <a:r>
              <a:rPr lang="en-GB" sz="1050" dirty="0">
                <a:latin typeface="Arial"/>
                <a:cs typeface="Arial"/>
              </a:rPr>
              <a:t>to </a:t>
            </a:r>
            <a:r>
              <a:rPr lang="en-GB" sz="1050" b="1" dirty="0">
                <a:solidFill>
                  <a:srgbClr val="A64D79"/>
                </a:solidFill>
                <a:latin typeface="Arial"/>
                <a:cs typeface="Arial"/>
              </a:rPr>
              <a:t>glacial </a:t>
            </a:r>
            <a:r>
              <a:rPr lang="en-GB" sz="1050" b="1" spc="-5" dirty="0">
                <a:solidFill>
                  <a:srgbClr val="A64D79"/>
                </a:solidFill>
                <a:latin typeface="Arial"/>
                <a:cs typeface="Arial"/>
              </a:rPr>
              <a:t>meltwater, snowmelt </a:t>
            </a:r>
            <a:r>
              <a:rPr lang="en-GB" sz="1050" spc="-5" dirty="0">
                <a:latin typeface="Arial"/>
                <a:cs typeface="Arial"/>
              </a:rPr>
              <a:t>or </a:t>
            </a:r>
            <a:r>
              <a:rPr lang="en-GB" sz="1050" b="1" spc="-5" dirty="0">
                <a:solidFill>
                  <a:srgbClr val="A64D79"/>
                </a:solidFill>
                <a:latin typeface="Arial"/>
                <a:cs typeface="Arial"/>
              </a:rPr>
              <a:t>monsoons </a:t>
            </a:r>
            <a:r>
              <a:rPr lang="en-GB" sz="1050" spc="-5" dirty="0">
                <a:latin typeface="Arial"/>
                <a:cs typeface="Arial"/>
              </a:rPr>
              <a:t>which </a:t>
            </a:r>
            <a:r>
              <a:rPr lang="en-GB" sz="1050" dirty="0">
                <a:latin typeface="Arial"/>
                <a:cs typeface="Arial"/>
              </a:rPr>
              <a:t>cause  sudden fluctuations </a:t>
            </a:r>
            <a:r>
              <a:rPr lang="en-GB" sz="1050" spc="-5" dirty="0">
                <a:latin typeface="Arial"/>
                <a:cs typeface="Arial"/>
              </a:rPr>
              <a:t>in </a:t>
            </a:r>
            <a:r>
              <a:rPr lang="en-GB" sz="1050" dirty="0">
                <a:latin typeface="Arial"/>
                <a:cs typeface="Arial"/>
              </a:rPr>
              <a:t>river </a:t>
            </a:r>
            <a:r>
              <a:rPr lang="en-GB" sz="1050" spc="-5" dirty="0">
                <a:latin typeface="Arial"/>
                <a:cs typeface="Arial"/>
              </a:rPr>
              <a:t>input. </a:t>
            </a:r>
            <a:r>
              <a:rPr lang="en-GB" sz="1050" b="1" spc="-5" dirty="0">
                <a:solidFill>
                  <a:srgbClr val="A64D79"/>
                </a:solidFill>
                <a:latin typeface="Arial"/>
                <a:cs typeface="Arial"/>
              </a:rPr>
              <a:t>Complex regimes </a:t>
            </a:r>
            <a:r>
              <a:rPr lang="en-GB" sz="1050" dirty="0">
                <a:latin typeface="Arial"/>
                <a:cs typeface="Arial"/>
              </a:rPr>
              <a:t>tend to </a:t>
            </a:r>
            <a:r>
              <a:rPr lang="en-GB" sz="1050" spc="-5" dirty="0">
                <a:latin typeface="Arial"/>
                <a:cs typeface="Arial"/>
              </a:rPr>
              <a:t>occur </a:t>
            </a:r>
            <a:r>
              <a:rPr lang="en-GB" sz="1050" dirty="0">
                <a:latin typeface="Arial"/>
                <a:cs typeface="Arial"/>
              </a:rPr>
              <a:t>for </a:t>
            </a:r>
            <a:r>
              <a:rPr lang="en-GB" sz="1050" spc="-5" dirty="0">
                <a:latin typeface="Arial"/>
                <a:cs typeface="Arial"/>
              </a:rPr>
              <a:t>larger </a:t>
            </a:r>
            <a:r>
              <a:rPr lang="en-GB" sz="1050" dirty="0">
                <a:latin typeface="Arial"/>
                <a:cs typeface="Arial"/>
              </a:rPr>
              <a:t>rivers, that  cross </a:t>
            </a:r>
            <a:r>
              <a:rPr lang="en-GB" sz="1050" spc="-5" dirty="0">
                <a:latin typeface="Arial"/>
                <a:cs typeface="Arial"/>
              </a:rPr>
              <a:t>different </a:t>
            </a:r>
            <a:r>
              <a:rPr lang="en-GB" sz="1050" dirty="0">
                <a:latin typeface="Arial"/>
                <a:cs typeface="Arial"/>
              </a:rPr>
              <a:t>reliefs </a:t>
            </a:r>
            <a:r>
              <a:rPr lang="en-GB" sz="1050" spc="-5" dirty="0">
                <a:latin typeface="Arial"/>
                <a:cs typeface="Arial"/>
              </a:rPr>
              <a:t>and </a:t>
            </a:r>
            <a:r>
              <a:rPr lang="en-GB" sz="1050" dirty="0">
                <a:latin typeface="Arial"/>
                <a:cs typeface="Arial"/>
              </a:rPr>
              <a:t>climatic zones (e.g. The Ganges,</a:t>
            </a:r>
            <a:r>
              <a:rPr lang="en-GB" sz="1050" spc="-15" dirty="0">
                <a:latin typeface="Arial"/>
                <a:cs typeface="Arial"/>
              </a:rPr>
              <a:t> </a:t>
            </a:r>
            <a:r>
              <a:rPr lang="en-GB" sz="1050" dirty="0">
                <a:latin typeface="Arial"/>
                <a:cs typeface="Arial"/>
              </a:rPr>
              <a:t>Mississippi).</a:t>
            </a:r>
            <a:endParaRPr lang="en-GB" sz="1050" dirty="0">
              <a:latin typeface="Arial"/>
              <a:cs typeface="Arial"/>
            </a:endParaRPr>
          </a:p>
        </p:txBody>
      </p:sp>
    </p:spTree>
    <p:extLst>
      <p:ext uri="{BB962C8B-B14F-4D97-AF65-F5344CB8AC3E}">
        <p14:creationId xmlns:p14="http://schemas.microsoft.com/office/powerpoint/2010/main" val="348799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1848</Words>
  <Application>Microsoft Office PowerPoint</Application>
  <PresentationFormat>Custom</PresentationFormat>
  <Paragraphs>237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MS Gothic</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VMitchell</dc:creator>
  <cp:lastModifiedBy>VMitchell</cp:lastModifiedBy>
  <cp:revision>25</cp:revision>
  <dcterms:created xsi:type="dcterms:W3CDTF">2020-05-06T16:26:48Z</dcterms:created>
  <dcterms:modified xsi:type="dcterms:W3CDTF">2020-05-10T22:07:08Z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2019-05-09T00:00:00Z</vt:filetime>
  </property>
  <property fmtid="{D5CDD505-2E9C-101B-9397-08002B2CF9AE}" pid="3" name="LastSaved">
    <vt:filetime>2020-05-06T00:00:00Z</vt:filetime>
  </property>
</Properties>
</file>