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1" r:id="rId3"/>
    <p:sldId id="260" r:id="rId4"/>
    <p:sldId id="261" r:id="rId5"/>
    <p:sldId id="257" r:id="rId6"/>
    <p:sldId id="258" r:id="rId7"/>
    <p:sldId id="259" r:id="rId8"/>
    <p:sldId id="262" r:id="rId9"/>
    <p:sldId id="263" r:id="rId10"/>
    <p:sldId id="264" r:id="rId11"/>
    <p:sldId id="265" r:id="rId12"/>
    <p:sldId id="266" r:id="rId13"/>
    <p:sldId id="267" r:id="rId14"/>
    <p:sldId id="268" r:id="rId15"/>
    <p:sldId id="269" r:id="rId16"/>
    <p:sldId id="270" r:id="rId17"/>
  </p:sldIdLst>
  <p:sldSz cx="6858000" cy="9906000" type="A4"/>
  <p:notesSz cx="68580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5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62"/>
            <a:ext cx="58293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547361"/>
            <a:ext cx="4800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342900" y="2278381"/>
            <a:ext cx="298323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1"/>
            <a:ext cx="298323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84985" y="313691"/>
            <a:ext cx="4288028" cy="430887"/>
          </a:xfrm>
          <a:prstGeom prst="rect">
            <a:avLst/>
          </a:prstGeom>
        </p:spPr>
        <p:txBody>
          <a:bodyPr wrap="square" lIns="0" tIns="0" rIns="0" bIns="0">
            <a:spAutoFit/>
          </a:bodyPr>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673188" y="2574799"/>
            <a:ext cx="559054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331720" y="9212581"/>
            <a:ext cx="21945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1"/>
            <a:ext cx="15773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10/26/2020</a:t>
            </a:fld>
            <a:endParaRPr lang="en-US"/>
          </a:p>
        </p:txBody>
      </p:sp>
      <p:sp>
        <p:nvSpPr>
          <p:cNvPr id="6" name="Holder 6"/>
          <p:cNvSpPr>
            <a:spLocks noGrp="1"/>
          </p:cNvSpPr>
          <p:nvPr>
            <p:ph type="sldNum" sz="quarter" idx="7"/>
          </p:nvPr>
        </p:nvSpPr>
        <p:spPr>
          <a:xfrm>
            <a:off x="4937760" y="9212581"/>
            <a:ext cx="15773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8zhBISqeGqA" TargetMode="External"/><Relationship Id="rId2" Type="http://schemas.openxmlformats.org/officeDocument/2006/relationships/hyperlink" Target="https://www.bbc.co.uk/bitesize/guides/zwjv82p/revision/1"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lE-o1UzBteI" TargetMode="External"/><Relationship Id="rId2" Type="http://schemas.openxmlformats.org/officeDocument/2006/relationships/hyperlink" Target="https://www.bbc.co.uk/bitesize/guides/zwjv82p/revision/3"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bbc.co.uk/bitesize/guides/zgx382p/revision/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BnKgwnn7i4"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bbc.co.uk/bitesize/guides/z4bk7ty/revision/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8JM71mcw_LI&amp;t=2s" TargetMode="External"/><Relationship Id="rId2" Type="http://schemas.openxmlformats.org/officeDocument/2006/relationships/hyperlink" Target="https://www.bbc.co.uk/bitesize/guides/zcjprdm/revision/5"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bitesize/guides/zcjprdm/revision/2" TargetMode="External"/><Relationship Id="rId2" Type="http://schemas.openxmlformats.org/officeDocument/2006/relationships/hyperlink" Target="https://www.bbc.co.uk/bitesize/guides/zcjprdm/revision/1" TargetMode="External"/><Relationship Id="rId1" Type="http://schemas.openxmlformats.org/officeDocument/2006/relationships/slideLayout" Target="../slideLayouts/slideLayout2.xml"/><Relationship Id="rId4" Type="http://schemas.openxmlformats.org/officeDocument/2006/relationships/hyperlink" Target="https://www.youtube.com/watch?v=mhvWQhSC_U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XJ_FNS8Z_ek" TargetMode="External"/><Relationship Id="rId2" Type="http://schemas.openxmlformats.org/officeDocument/2006/relationships/hyperlink" Target="https://www.bbc.co.uk/bitesize/guides/zpxc7hv/revision/1"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6858000" cy="9906000"/>
            <a:chOff x="0" y="0"/>
            <a:chExt cx="6858000" cy="9906000"/>
          </a:xfrm>
        </p:grpSpPr>
        <p:sp>
          <p:nvSpPr>
            <p:cNvPr id="3" name="object 3"/>
            <p:cNvSpPr/>
            <p:nvPr/>
          </p:nvSpPr>
          <p:spPr>
            <a:xfrm>
              <a:off x="0" y="0"/>
              <a:ext cx="6858000" cy="9905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3255" y="8168640"/>
              <a:ext cx="1191768" cy="1191768"/>
            </a:xfrm>
            <a:prstGeom prst="rect">
              <a:avLst/>
            </a:prstGeom>
            <a:blipFill>
              <a:blip r:embed="rId3" cstate="print"/>
              <a:stretch>
                <a:fillRect/>
              </a:stretch>
            </a:blipFill>
          </p:spPr>
          <p:txBody>
            <a:bodyPr wrap="square" lIns="0" tIns="0" rIns="0" bIns="0" rtlCol="0"/>
            <a:lstStyle/>
            <a:p>
              <a:endParaRPr/>
            </a:p>
          </p:txBody>
        </p:sp>
      </p:grpSp>
      <p:sp>
        <p:nvSpPr>
          <p:cNvPr id="5" name="TextBox 4"/>
          <p:cNvSpPr txBox="1"/>
          <p:nvPr/>
        </p:nvSpPr>
        <p:spPr>
          <a:xfrm>
            <a:off x="0" y="2819400"/>
            <a:ext cx="4648200" cy="3785652"/>
          </a:xfrm>
          <a:prstGeom prst="rect">
            <a:avLst/>
          </a:prstGeom>
          <a:solidFill>
            <a:schemeClr val="accent5">
              <a:lumMod val="40000"/>
              <a:lumOff val="60000"/>
            </a:schemeClr>
          </a:solidFill>
        </p:spPr>
        <p:txBody>
          <a:bodyPr wrap="square" rtlCol="0">
            <a:spAutoFit/>
          </a:bodyPr>
          <a:lstStyle/>
          <a:p>
            <a:r>
              <a:rPr lang="en-GB" sz="6000" dirty="0">
                <a:latin typeface="Arial Black" panose="020B0A04020102020204" pitchFamily="34" charset="0"/>
              </a:rPr>
              <a:t>Raging </a:t>
            </a:r>
          </a:p>
          <a:p>
            <a:r>
              <a:rPr lang="en-GB" sz="6000" dirty="0">
                <a:latin typeface="Arial Black" panose="020B0A04020102020204" pitchFamily="34" charset="0"/>
              </a:rPr>
              <a:t>Rivers </a:t>
            </a:r>
          </a:p>
          <a:p>
            <a:r>
              <a:rPr lang="en-GB" sz="6000" dirty="0">
                <a:latin typeface="Arial Black" panose="020B0A04020102020204" pitchFamily="34" charset="0"/>
              </a:rPr>
              <a:t>Pupil </a:t>
            </a:r>
          </a:p>
          <a:p>
            <a:r>
              <a:rPr lang="en-GB" sz="6000" dirty="0">
                <a:latin typeface="Arial Black" panose="020B0A04020102020204" pitchFamily="34" charset="0"/>
              </a:rPr>
              <a:t>Workbook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6039" y="249314"/>
            <a:ext cx="4404517" cy="444352"/>
          </a:xfrm>
          <a:prstGeom prst="rect">
            <a:avLst/>
          </a:prstGeom>
        </p:spPr>
        <p:txBody>
          <a:bodyPr vert="horz" wrap="square" lIns="0" tIns="13335" rIns="0" bIns="0" rtlCol="0">
            <a:spAutoFit/>
          </a:bodyPr>
          <a:lstStyle/>
          <a:p>
            <a:pPr marL="101600">
              <a:spcBef>
                <a:spcPts val="105"/>
              </a:spcBef>
            </a:pPr>
            <a:r>
              <a:rPr spc="-10" dirty="0"/>
              <a:t>River </a:t>
            </a:r>
            <a:r>
              <a:rPr spc="-25" dirty="0"/>
              <a:t>Landscapes</a:t>
            </a:r>
            <a:r>
              <a:rPr spc="-215" dirty="0"/>
              <a:t> </a:t>
            </a:r>
            <a:r>
              <a:rPr spc="-25" dirty="0"/>
              <a:t>(Landforms)</a:t>
            </a:r>
          </a:p>
        </p:txBody>
      </p:sp>
      <p:sp>
        <p:nvSpPr>
          <p:cNvPr id="3" name="object 3"/>
          <p:cNvSpPr/>
          <p:nvPr/>
        </p:nvSpPr>
        <p:spPr>
          <a:xfrm>
            <a:off x="483110" y="1595629"/>
            <a:ext cx="5983605" cy="3416935"/>
          </a:xfrm>
          <a:custGeom>
            <a:avLst/>
            <a:gdLst/>
            <a:ahLst/>
            <a:cxnLst/>
            <a:rect l="l" t="t" r="r" b="b"/>
            <a:pathLst>
              <a:path w="5983605" h="3416935">
                <a:moveTo>
                  <a:pt x="0" y="3416808"/>
                </a:moveTo>
                <a:lnTo>
                  <a:pt x="5983224" y="3416808"/>
                </a:lnTo>
                <a:lnTo>
                  <a:pt x="5983224" y="0"/>
                </a:lnTo>
                <a:lnTo>
                  <a:pt x="0" y="0"/>
                </a:lnTo>
                <a:lnTo>
                  <a:pt x="0" y="3416808"/>
                </a:lnTo>
                <a:close/>
              </a:path>
            </a:pathLst>
          </a:custGeom>
          <a:ln w="39624">
            <a:solidFill>
              <a:srgbClr val="FFC000"/>
            </a:solidFill>
          </a:ln>
        </p:spPr>
        <p:txBody>
          <a:bodyPr wrap="square" lIns="0" tIns="0" rIns="0" bIns="0" rtlCol="0"/>
          <a:lstStyle/>
          <a:p>
            <a:endParaRPr/>
          </a:p>
        </p:txBody>
      </p:sp>
      <p:sp>
        <p:nvSpPr>
          <p:cNvPr id="4" name="object 4"/>
          <p:cNvSpPr txBox="1"/>
          <p:nvPr/>
        </p:nvSpPr>
        <p:spPr>
          <a:xfrm>
            <a:off x="383846" y="846203"/>
            <a:ext cx="5926455" cy="1616075"/>
          </a:xfrm>
          <a:prstGeom prst="rect">
            <a:avLst/>
          </a:prstGeom>
        </p:spPr>
        <p:txBody>
          <a:bodyPr vert="horz" wrap="square" lIns="0" tIns="13335" rIns="0" bIns="0" rtlCol="0">
            <a:spAutoFit/>
          </a:bodyPr>
          <a:lstStyle/>
          <a:p>
            <a:pPr marL="12700" marR="5080">
              <a:spcBef>
                <a:spcPts val="105"/>
              </a:spcBef>
            </a:pPr>
            <a:r>
              <a:rPr sz="1600" spc="-5" dirty="0">
                <a:latin typeface="Calibri Light"/>
                <a:cs typeface="Calibri Light"/>
              </a:rPr>
              <a:t>River</a:t>
            </a:r>
            <a:r>
              <a:rPr sz="1600" spc="-30" dirty="0">
                <a:latin typeface="Calibri Light"/>
                <a:cs typeface="Calibri Light"/>
              </a:rPr>
              <a:t> </a:t>
            </a:r>
            <a:r>
              <a:rPr sz="1600" spc="-5" dirty="0">
                <a:latin typeface="Calibri Light"/>
                <a:cs typeface="Calibri Light"/>
              </a:rPr>
              <a:t>landforms</a:t>
            </a:r>
            <a:r>
              <a:rPr sz="1600" spc="-20" dirty="0">
                <a:latin typeface="Calibri Light"/>
                <a:cs typeface="Calibri Light"/>
              </a:rPr>
              <a:t> </a:t>
            </a:r>
            <a:r>
              <a:rPr sz="1600" spc="5" dirty="0">
                <a:latin typeface="Calibri Light"/>
                <a:cs typeface="Calibri Light"/>
              </a:rPr>
              <a:t>including</a:t>
            </a:r>
            <a:r>
              <a:rPr sz="1600" spc="-50" dirty="0">
                <a:latin typeface="Calibri Light"/>
                <a:cs typeface="Calibri Light"/>
              </a:rPr>
              <a:t> </a:t>
            </a:r>
            <a:r>
              <a:rPr sz="1600" spc="-10" dirty="0">
                <a:latin typeface="Calibri Light"/>
                <a:cs typeface="Calibri Light"/>
              </a:rPr>
              <a:t>gorges,</a:t>
            </a:r>
            <a:r>
              <a:rPr sz="1600" spc="-30" dirty="0">
                <a:latin typeface="Calibri Light"/>
                <a:cs typeface="Calibri Light"/>
              </a:rPr>
              <a:t> </a:t>
            </a:r>
            <a:r>
              <a:rPr sz="1600" spc="-10" dirty="0">
                <a:latin typeface="Calibri Light"/>
                <a:cs typeface="Calibri Light"/>
              </a:rPr>
              <a:t>waterfalls,</a:t>
            </a:r>
            <a:r>
              <a:rPr sz="1600" spc="-80" dirty="0">
                <a:latin typeface="Calibri Light"/>
                <a:cs typeface="Calibri Light"/>
              </a:rPr>
              <a:t> </a:t>
            </a:r>
            <a:r>
              <a:rPr sz="1600" dirty="0">
                <a:latin typeface="Calibri Light"/>
                <a:cs typeface="Calibri Light"/>
              </a:rPr>
              <a:t>meanders,</a:t>
            </a:r>
            <a:r>
              <a:rPr sz="1600" spc="-50" dirty="0">
                <a:latin typeface="Calibri Light"/>
                <a:cs typeface="Calibri Light"/>
              </a:rPr>
              <a:t> </a:t>
            </a:r>
            <a:r>
              <a:rPr sz="1600" spc="5" dirty="0">
                <a:latin typeface="Calibri Light"/>
                <a:cs typeface="Calibri Light"/>
              </a:rPr>
              <a:t>ox-bow</a:t>
            </a:r>
            <a:r>
              <a:rPr sz="1600" spc="-35" dirty="0">
                <a:latin typeface="Calibri Light"/>
                <a:cs typeface="Calibri Light"/>
              </a:rPr>
              <a:t> </a:t>
            </a:r>
            <a:r>
              <a:rPr sz="1600" spc="-5" dirty="0">
                <a:latin typeface="Calibri Light"/>
                <a:cs typeface="Calibri Light"/>
              </a:rPr>
              <a:t>lakes</a:t>
            </a:r>
            <a:r>
              <a:rPr sz="1600" spc="-40" dirty="0">
                <a:latin typeface="Calibri Light"/>
                <a:cs typeface="Calibri Light"/>
              </a:rPr>
              <a:t> </a:t>
            </a:r>
            <a:r>
              <a:rPr sz="1600" spc="-5" dirty="0">
                <a:latin typeface="Calibri Light"/>
                <a:cs typeface="Calibri Light"/>
              </a:rPr>
              <a:t>are  </a:t>
            </a:r>
            <a:r>
              <a:rPr sz="1600" spc="5" dirty="0">
                <a:latin typeface="Calibri Light"/>
                <a:cs typeface="Calibri Light"/>
              </a:rPr>
              <a:t>all </a:t>
            </a:r>
            <a:r>
              <a:rPr sz="1600" spc="-10" dirty="0">
                <a:latin typeface="Calibri Light"/>
                <a:cs typeface="Calibri Light"/>
              </a:rPr>
              <a:t>found </a:t>
            </a:r>
            <a:r>
              <a:rPr sz="1600" dirty="0">
                <a:latin typeface="Calibri Light"/>
                <a:cs typeface="Calibri Light"/>
              </a:rPr>
              <a:t>in </a:t>
            </a:r>
            <a:r>
              <a:rPr sz="1600" spc="-15" dirty="0">
                <a:latin typeface="Calibri Light"/>
                <a:cs typeface="Calibri Light"/>
              </a:rPr>
              <a:t>different </a:t>
            </a:r>
            <a:r>
              <a:rPr sz="1600" spc="-5" dirty="0">
                <a:latin typeface="Calibri Light"/>
                <a:cs typeface="Calibri Light"/>
              </a:rPr>
              <a:t>courses </a:t>
            </a:r>
            <a:r>
              <a:rPr sz="1600" dirty="0">
                <a:latin typeface="Calibri Light"/>
                <a:cs typeface="Calibri Light"/>
              </a:rPr>
              <a:t>of a</a:t>
            </a:r>
            <a:r>
              <a:rPr sz="1600" spc="-90" dirty="0">
                <a:latin typeface="Calibri Light"/>
                <a:cs typeface="Calibri Light"/>
              </a:rPr>
              <a:t> </a:t>
            </a:r>
            <a:r>
              <a:rPr sz="1600" spc="-35" dirty="0">
                <a:latin typeface="Calibri Light"/>
                <a:cs typeface="Calibri Light"/>
              </a:rPr>
              <a:t>river.</a:t>
            </a:r>
            <a:endParaRPr sz="1600">
              <a:latin typeface="Calibri Light"/>
              <a:cs typeface="Calibri Light"/>
            </a:endParaRPr>
          </a:p>
          <a:p>
            <a:pPr>
              <a:spcBef>
                <a:spcPts val="55"/>
              </a:spcBef>
            </a:pPr>
            <a:endParaRPr sz="1750">
              <a:latin typeface="Calibri Light"/>
              <a:cs typeface="Calibri Light"/>
            </a:endParaRPr>
          </a:p>
          <a:p>
            <a:pPr marL="533400" marR="144145" indent="-344805">
              <a:spcBef>
                <a:spcPts val="5"/>
              </a:spcBef>
              <a:tabLst>
                <a:tab pos="533400" algn="l"/>
              </a:tabLst>
            </a:pPr>
            <a:r>
              <a:rPr spc="-5" dirty="0">
                <a:latin typeface="Calibri Light"/>
                <a:cs typeface="Calibri Light"/>
              </a:rPr>
              <a:t>1.	In </a:t>
            </a:r>
            <a:r>
              <a:rPr dirty="0">
                <a:latin typeface="Calibri Light"/>
                <a:cs typeface="Calibri Light"/>
              </a:rPr>
              <a:t>the </a:t>
            </a:r>
            <a:r>
              <a:rPr spc="-5" dirty="0">
                <a:latin typeface="Calibri Light"/>
                <a:cs typeface="Calibri Light"/>
              </a:rPr>
              <a:t>table </a:t>
            </a:r>
            <a:r>
              <a:rPr spc="-35" dirty="0">
                <a:latin typeface="Calibri Light"/>
                <a:cs typeface="Calibri Light"/>
              </a:rPr>
              <a:t>below, </a:t>
            </a:r>
            <a:r>
              <a:rPr spc="-10" dirty="0">
                <a:latin typeface="Calibri Light"/>
                <a:cs typeface="Calibri Light"/>
              </a:rPr>
              <a:t>categorise </a:t>
            </a:r>
            <a:r>
              <a:rPr dirty="0">
                <a:latin typeface="Calibri Light"/>
                <a:cs typeface="Calibri Light"/>
              </a:rPr>
              <a:t>the </a:t>
            </a:r>
            <a:r>
              <a:rPr spc="-10" dirty="0">
                <a:latin typeface="Calibri Light"/>
                <a:cs typeface="Calibri Light"/>
              </a:rPr>
              <a:t>landforms </a:t>
            </a:r>
            <a:r>
              <a:rPr spc="-15" dirty="0">
                <a:latin typeface="Calibri Light"/>
                <a:cs typeface="Calibri Light"/>
              </a:rPr>
              <a:t>found </a:t>
            </a:r>
            <a:r>
              <a:rPr dirty="0">
                <a:latin typeface="Calibri Light"/>
                <a:cs typeface="Calibri Light"/>
              </a:rPr>
              <a:t>in a  </a:t>
            </a:r>
            <a:r>
              <a:rPr spc="-5" dirty="0">
                <a:latin typeface="Calibri Light"/>
                <a:cs typeface="Calibri Light"/>
              </a:rPr>
              <a:t>river </a:t>
            </a:r>
            <a:r>
              <a:rPr spc="-10" dirty="0">
                <a:latin typeface="Calibri Light"/>
                <a:cs typeface="Calibri Light"/>
              </a:rPr>
              <a:t>into: </a:t>
            </a:r>
            <a:r>
              <a:rPr spc="-30" dirty="0">
                <a:latin typeface="Calibri Light"/>
                <a:cs typeface="Calibri Light"/>
              </a:rPr>
              <a:t>upper, </a:t>
            </a:r>
            <a:r>
              <a:rPr dirty="0">
                <a:latin typeface="Calibri Light"/>
                <a:cs typeface="Calibri Light"/>
              </a:rPr>
              <a:t>middle </a:t>
            </a:r>
            <a:r>
              <a:rPr spc="-5" dirty="0">
                <a:latin typeface="Calibri Light"/>
                <a:cs typeface="Calibri Light"/>
              </a:rPr>
              <a:t>or </a:t>
            </a:r>
            <a:r>
              <a:rPr spc="-40" dirty="0">
                <a:latin typeface="Calibri Light"/>
                <a:cs typeface="Calibri Light"/>
              </a:rPr>
              <a:t>lower. </a:t>
            </a:r>
            <a:r>
              <a:rPr spc="-30" dirty="0">
                <a:latin typeface="Calibri Light"/>
                <a:cs typeface="Calibri Light"/>
              </a:rPr>
              <a:t>You </a:t>
            </a:r>
            <a:r>
              <a:rPr spc="-10" dirty="0">
                <a:latin typeface="Calibri Light"/>
                <a:cs typeface="Calibri Light"/>
              </a:rPr>
              <a:t>may want to</a:t>
            </a:r>
            <a:r>
              <a:rPr spc="-190" dirty="0">
                <a:latin typeface="Calibri Light"/>
                <a:cs typeface="Calibri Light"/>
              </a:rPr>
              <a:t> </a:t>
            </a:r>
            <a:r>
              <a:rPr spc="-10" dirty="0">
                <a:latin typeface="Calibri Light"/>
                <a:cs typeface="Calibri Light"/>
              </a:rPr>
              <a:t>colour  </a:t>
            </a:r>
            <a:r>
              <a:rPr spc="-5" dirty="0">
                <a:latin typeface="Calibri Light"/>
                <a:cs typeface="Calibri Light"/>
              </a:rPr>
              <a:t>code</a:t>
            </a:r>
            <a:r>
              <a:rPr spc="-100" dirty="0">
                <a:latin typeface="Calibri Light"/>
                <a:cs typeface="Calibri Light"/>
              </a:rPr>
              <a:t> </a:t>
            </a:r>
            <a:r>
              <a:rPr dirty="0">
                <a:latin typeface="Calibri Light"/>
                <a:cs typeface="Calibri Light"/>
              </a:rPr>
              <a:t>this.</a:t>
            </a:r>
            <a:endParaRPr>
              <a:latin typeface="Calibri Light"/>
              <a:cs typeface="Calibri Light"/>
            </a:endParaRPr>
          </a:p>
        </p:txBody>
      </p:sp>
      <p:graphicFrame>
        <p:nvGraphicFramePr>
          <p:cNvPr id="5" name="object 5"/>
          <p:cNvGraphicFramePr>
            <a:graphicFrameLocks noGrp="1"/>
          </p:cNvGraphicFramePr>
          <p:nvPr/>
        </p:nvGraphicFramePr>
        <p:xfrm>
          <a:off x="673190" y="2574800"/>
          <a:ext cx="5570217" cy="2241423"/>
        </p:xfrm>
        <a:graphic>
          <a:graphicData uri="http://schemas.openxmlformats.org/drawingml/2006/table">
            <a:tbl>
              <a:tblPr firstRow="1" bandRow="1">
                <a:tableStyleId>{2D5ABB26-0587-4C30-8999-92F81FD0307C}</a:tableStyleId>
              </a:tblPr>
              <a:tblGrid>
                <a:gridCol w="1856739">
                  <a:extLst>
                    <a:ext uri="{9D8B030D-6E8A-4147-A177-3AD203B41FA5}">
                      <a16:colId xmlns:a16="http://schemas.microsoft.com/office/drawing/2014/main" val="20000"/>
                    </a:ext>
                  </a:extLst>
                </a:gridCol>
                <a:gridCol w="1856739">
                  <a:extLst>
                    <a:ext uri="{9D8B030D-6E8A-4147-A177-3AD203B41FA5}">
                      <a16:colId xmlns:a16="http://schemas.microsoft.com/office/drawing/2014/main" val="20001"/>
                    </a:ext>
                  </a:extLst>
                </a:gridCol>
                <a:gridCol w="1856739">
                  <a:extLst>
                    <a:ext uri="{9D8B030D-6E8A-4147-A177-3AD203B41FA5}">
                      <a16:colId xmlns:a16="http://schemas.microsoft.com/office/drawing/2014/main" val="20002"/>
                    </a:ext>
                  </a:extLst>
                </a:gridCol>
              </a:tblGrid>
              <a:tr h="800100">
                <a:tc>
                  <a:txBody>
                    <a:bodyPr/>
                    <a:lstStyle/>
                    <a:p>
                      <a:pPr marL="91440">
                        <a:lnSpc>
                          <a:spcPct val="100000"/>
                        </a:lnSpc>
                        <a:spcBef>
                          <a:spcPts val="285"/>
                        </a:spcBef>
                      </a:pPr>
                      <a:r>
                        <a:rPr sz="1350" b="0" spc="-10" dirty="0">
                          <a:latin typeface="Calibri Light"/>
                          <a:cs typeface="Calibri Light"/>
                        </a:rPr>
                        <a:t>Meander</a:t>
                      </a:r>
                      <a:endParaRPr sz="1350">
                        <a:latin typeface="Calibri Light"/>
                        <a:cs typeface="Calibri Light"/>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1350" b="0" spc="-10" dirty="0">
                          <a:latin typeface="Calibri Light"/>
                          <a:cs typeface="Calibri Light"/>
                        </a:rPr>
                        <a:t>Floodplain</a:t>
                      </a:r>
                      <a:endParaRPr sz="1350">
                        <a:latin typeface="Calibri Light"/>
                        <a:cs typeface="Calibri Light"/>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285"/>
                        </a:spcBef>
                      </a:pPr>
                      <a:r>
                        <a:rPr sz="1350" b="0" spc="-25" dirty="0">
                          <a:latin typeface="Calibri Light"/>
                          <a:cs typeface="Calibri Light"/>
                        </a:rPr>
                        <a:t>Waterfall</a:t>
                      </a:r>
                      <a:endParaRPr sz="1350">
                        <a:latin typeface="Calibri Light"/>
                        <a:cs typeface="Calibri Light"/>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800100">
                <a:tc>
                  <a:txBody>
                    <a:bodyPr/>
                    <a:lstStyle/>
                    <a:p>
                      <a:pPr marL="91440">
                        <a:lnSpc>
                          <a:spcPct val="100000"/>
                        </a:lnSpc>
                        <a:spcBef>
                          <a:spcPts val="290"/>
                        </a:spcBef>
                      </a:pPr>
                      <a:r>
                        <a:rPr sz="1350" b="0" spc="-10" dirty="0">
                          <a:latin typeface="Calibri Light"/>
                          <a:cs typeface="Calibri Light"/>
                        </a:rPr>
                        <a:t>Ox-bow</a:t>
                      </a:r>
                      <a:r>
                        <a:rPr sz="1350" b="0" spc="-5" dirty="0">
                          <a:latin typeface="Calibri Light"/>
                          <a:cs typeface="Calibri Light"/>
                        </a:rPr>
                        <a:t> </a:t>
                      </a:r>
                      <a:r>
                        <a:rPr sz="1350" b="0" spc="-25" dirty="0">
                          <a:latin typeface="Calibri Light"/>
                          <a:cs typeface="Calibri Light"/>
                        </a:rPr>
                        <a:t>Lake</a:t>
                      </a:r>
                      <a:endParaRPr sz="1350">
                        <a:latin typeface="Calibri Light"/>
                        <a:cs typeface="Calibri Light"/>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90"/>
                        </a:spcBef>
                      </a:pPr>
                      <a:r>
                        <a:rPr sz="1350" b="0" spc="-10" dirty="0">
                          <a:latin typeface="Calibri Light"/>
                          <a:cs typeface="Calibri Light"/>
                        </a:rPr>
                        <a:t>V-Shaped</a:t>
                      </a:r>
                      <a:r>
                        <a:rPr sz="1350" b="0" spc="20" dirty="0">
                          <a:latin typeface="Calibri Light"/>
                          <a:cs typeface="Calibri Light"/>
                        </a:rPr>
                        <a:t> </a:t>
                      </a:r>
                      <a:r>
                        <a:rPr sz="1350" b="0" spc="-20" dirty="0">
                          <a:latin typeface="Calibri Light"/>
                          <a:cs typeface="Calibri Light"/>
                        </a:rPr>
                        <a:t>Valley</a:t>
                      </a:r>
                      <a:endParaRPr sz="1350">
                        <a:latin typeface="Calibri Light"/>
                        <a:cs typeface="Calibri Light"/>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290"/>
                        </a:spcBef>
                      </a:pPr>
                      <a:r>
                        <a:rPr sz="1350" b="0" spc="-10" dirty="0">
                          <a:latin typeface="Calibri Light"/>
                          <a:cs typeface="Calibri Light"/>
                        </a:rPr>
                        <a:t>Mouth</a:t>
                      </a:r>
                      <a:r>
                        <a:rPr sz="1350" b="0" spc="15" dirty="0">
                          <a:latin typeface="Calibri Light"/>
                          <a:cs typeface="Calibri Light"/>
                        </a:rPr>
                        <a:t> </a:t>
                      </a:r>
                      <a:r>
                        <a:rPr sz="1350" b="0" spc="-10" dirty="0">
                          <a:latin typeface="Calibri Light"/>
                          <a:cs typeface="Calibri Light"/>
                        </a:rPr>
                        <a:t>(Estuary)</a:t>
                      </a:r>
                      <a:endParaRPr sz="1350">
                        <a:latin typeface="Calibri Light"/>
                        <a:cs typeface="Calibri Light"/>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41223">
                <a:tc>
                  <a:txBody>
                    <a:bodyPr/>
                    <a:lstStyle/>
                    <a:p>
                      <a:pPr marL="91440">
                        <a:lnSpc>
                          <a:spcPct val="100000"/>
                        </a:lnSpc>
                        <a:spcBef>
                          <a:spcPts val="290"/>
                        </a:spcBef>
                      </a:pPr>
                      <a:r>
                        <a:rPr sz="1350" b="0" spc="-10" dirty="0">
                          <a:latin typeface="Calibri Light"/>
                          <a:cs typeface="Calibri Light"/>
                        </a:rPr>
                        <a:t>Levee</a:t>
                      </a:r>
                      <a:endParaRPr sz="1350">
                        <a:latin typeface="Calibri Light"/>
                        <a:cs typeface="Calibri Light"/>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90"/>
                        </a:spcBef>
                      </a:pPr>
                      <a:r>
                        <a:rPr sz="1350" b="0" spc="-15" dirty="0">
                          <a:latin typeface="Calibri Light"/>
                          <a:cs typeface="Calibri Light"/>
                        </a:rPr>
                        <a:t>Gorge</a:t>
                      </a:r>
                      <a:endParaRPr sz="1350">
                        <a:latin typeface="Calibri Light"/>
                        <a:cs typeface="Calibri Light"/>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290"/>
                        </a:spcBef>
                      </a:pPr>
                      <a:r>
                        <a:rPr sz="1350" b="0" spc="-15" dirty="0">
                          <a:latin typeface="Calibri Light"/>
                          <a:cs typeface="Calibri Light"/>
                        </a:rPr>
                        <a:t>Delta</a:t>
                      </a:r>
                      <a:endParaRPr sz="1350">
                        <a:latin typeface="Calibri Light"/>
                        <a:cs typeface="Calibri Light"/>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p:nvPr/>
        </p:nvSpPr>
        <p:spPr>
          <a:xfrm>
            <a:off x="660196" y="5761780"/>
            <a:ext cx="5237480" cy="0"/>
          </a:xfrm>
          <a:custGeom>
            <a:avLst/>
            <a:gdLst/>
            <a:ahLst/>
            <a:cxnLst/>
            <a:rect l="l" t="t" r="r" b="b"/>
            <a:pathLst>
              <a:path w="5237480">
                <a:moveTo>
                  <a:pt x="0" y="0"/>
                </a:moveTo>
                <a:lnTo>
                  <a:pt x="1127760" y="0"/>
                </a:lnTo>
              </a:path>
              <a:path w="5237480">
                <a:moveTo>
                  <a:pt x="1130503" y="0"/>
                </a:moveTo>
                <a:lnTo>
                  <a:pt x="1356055" y="0"/>
                </a:lnTo>
              </a:path>
              <a:path w="5237480">
                <a:moveTo>
                  <a:pt x="1358798" y="0"/>
                </a:moveTo>
                <a:lnTo>
                  <a:pt x="1584350" y="0"/>
                </a:lnTo>
              </a:path>
              <a:path w="5237480">
                <a:moveTo>
                  <a:pt x="1587093" y="0"/>
                </a:moveTo>
                <a:lnTo>
                  <a:pt x="1812645" y="0"/>
                </a:lnTo>
              </a:path>
              <a:path w="5237480">
                <a:moveTo>
                  <a:pt x="1815388" y="0"/>
                </a:moveTo>
                <a:lnTo>
                  <a:pt x="2040940" y="0"/>
                </a:lnTo>
              </a:path>
              <a:path w="5237480">
                <a:moveTo>
                  <a:pt x="2043684" y="0"/>
                </a:moveTo>
                <a:lnTo>
                  <a:pt x="2269236" y="0"/>
                </a:lnTo>
              </a:path>
              <a:path w="5237480">
                <a:moveTo>
                  <a:pt x="2271979" y="0"/>
                </a:moveTo>
                <a:lnTo>
                  <a:pt x="2497531" y="0"/>
                </a:lnTo>
              </a:path>
              <a:path w="5237480">
                <a:moveTo>
                  <a:pt x="2500274" y="0"/>
                </a:moveTo>
                <a:lnTo>
                  <a:pt x="2725826" y="0"/>
                </a:lnTo>
              </a:path>
              <a:path w="5237480">
                <a:moveTo>
                  <a:pt x="2728569" y="0"/>
                </a:moveTo>
                <a:lnTo>
                  <a:pt x="2954121" y="0"/>
                </a:lnTo>
              </a:path>
              <a:path w="5237480">
                <a:moveTo>
                  <a:pt x="2956864" y="0"/>
                </a:moveTo>
                <a:lnTo>
                  <a:pt x="3182416" y="0"/>
                </a:lnTo>
              </a:path>
              <a:path w="5237480">
                <a:moveTo>
                  <a:pt x="3185160" y="0"/>
                </a:moveTo>
                <a:lnTo>
                  <a:pt x="3410712" y="0"/>
                </a:lnTo>
              </a:path>
              <a:path w="5237480">
                <a:moveTo>
                  <a:pt x="3413455" y="0"/>
                </a:moveTo>
                <a:lnTo>
                  <a:pt x="3639007" y="0"/>
                </a:lnTo>
              </a:path>
              <a:path w="5237480">
                <a:moveTo>
                  <a:pt x="3641750" y="0"/>
                </a:moveTo>
                <a:lnTo>
                  <a:pt x="3867302" y="0"/>
                </a:lnTo>
              </a:path>
              <a:path w="5237480">
                <a:moveTo>
                  <a:pt x="3870045" y="0"/>
                </a:moveTo>
                <a:lnTo>
                  <a:pt x="4095597" y="0"/>
                </a:lnTo>
              </a:path>
              <a:path w="5237480">
                <a:moveTo>
                  <a:pt x="4098340" y="0"/>
                </a:moveTo>
                <a:lnTo>
                  <a:pt x="4323893" y="0"/>
                </a:lnTo>
              </a:path>
              <a:path w="5237480">
                <a:moveTo>
                  <a:pt x="4326636" y="0"/>
                </a:moveTo>
                <a:lnTo>
                  <a:pt x="4552188" y="0"/>
                </a:lnTo>
              </a:path>
              <a:path w="5237480">
                <a:moveTo>
                  <a:pt x="4554931" y="0"/>
                </a:moveTo>
                <a:lnTo>
                  <a:pt x="4780483" y="0"/>
                </a:lnTo>
              </a:path>
              <a:path w="5237480">
                <a:moveTo>
                  <a:pt x="4783226" y="0"/>
                </a:moveTo>
                <a:lnTo>
                  <a:pt x="5008778" y="0"/>
                </a:lnTo>
              </a:path>
              <a:path w="5237480">
                <a:moveTo>
                  <a:pt x="5011521" y="0"/>
                </a:moveTo>
                <a:lnTo>
                  <a:pt x="5237073" y="0"/>
                </a:lnTo>
              </a:path>
            </a:pathLst>
          </a:custGeom>
          <a:ln w="14844">
            <a:solidFill>
              <a:srgbClr val="000000"/>
            </a:solidFill>
          </a:ln>
        </p:spPr>
        <p:txBody>
          <a:bodyPr wrap="square" lIns="0" tIns="0" rIns="0" bIns="0" rtlCol="0"/>
          <a:lstStyle/>
          <a:p>
            <a:endParaRPr/>
          </a:p>
        </p:txBody>
      </p:sp>
      <p:sp>
        <p:nvSpPr>
          <p:cNvPr id="7" name="object 7"/>
          <p:cNvSpPr/>
          <p:nvPr/>
        </p:nvSpPr>
        <p:spPr>
          <a:xfrm>
            <a:off x="660196" y="6036144"/>
            <a:ext cx="5237480" cy="0"/>
          </a:xfrm>
          <a:custGeom>
            <a:avLst/>
            <a:gdLst/>
            <a:ahLst/>
            <a:cxnLst/>
            <a:rect l="l" t="t" r="r" b="b"/>
            <a:pathLst>
              <a:path w="5237480">
                <a:moveTo>
                  <a:pt x="0" y="0"/>
                </a:moveTo>
                <a:lnTo>
                  <a:pt x="1127753" y="0"/>
                </a:lnTo>
              </a:path>
              <a:path w="5237480">
                <a:moveTo>
                  <a:pt x="1130500" y="0"/>
                </a:moveTo>
                <a:lnTo>
                  <a:pt x="1356051" y="0"/>
                </a:lnTo>
              </a:path>
              <a:path w="5237480">
                <a:moveTo>
                  <a:pt x="1358798" y="0"/>
                </a:moveTo>
                <a:lnTo>
                  <a:pt x="1584349" y="0"/>
                </a:lnTo>
              </a:path>
              <a:path w="5237480">
                <a:moveTo>
                  <a:pt x="1587096" y="0"/>
                </a:moveTo>
                <a:lnTo>
                  <a:pt x="1812646" y="0"/>
                </a:lnTo>
              </a:path>
              <a:path w="5237480">
                <a:moveTo>
                  <a:pt x="1815393" y="0"/>
                </a:moveTo>
                <a:lnTo>
                  <a:pt x="2040944" y="0"/>
                </a:lnTo>
              </a:path>
              <a:path w="5237480">
                <a:moveTo>
                  <a:pt x="2043691" y="0"/>
                </a:moveTo>
                <a:lnTo>
                  <a:pt x="2269242" y="0"/>
                </a:lnTo>
              </a:path>
              <a:path w="5237480">
                <a:moveTo>
                  <a:pt x="2271989" y="0"/>
                </a:moveTo>
                <a:lnTo>
                  <a:pt x="2497539" y="0"/>
                </a:lnTo>
              </a:path>
              <a:path w="5237480">
                <a:moveTo>
                  <a:pt x="2500286" y="0"/>
                </a:moveTo>
                <a:lnTo>
                  <a:pt x="2725837" y="0"/>
                </a:lnTo>
              </a:path>
              <a:path w="5237480">
                <a:moveTo>
                  <a:pt x="2728584" y="0"/>
                </a:moveTo>
                <a:lnTo>
                  <a:pt x="2954135" y="0"/>
                </a:lnTo>
              </a:path>
              <a:path w="5237480">
                <a:moveTo>
                  <a:pt x="2956882" y="0"/>
                </a:moveTo>
                <a:lnTo>
                  <a:pt x="3182432" y="0"/>
                </a:lnTo>
              </a:path>
              <a:path w="5237480">
                <a:moveTo>
                  <a:pt x="3185179" y="0"/>
                </a:moveTo>
                <a:lnTo>
                  <a:pt x="3410730" y="0"/>
                </a:lnTo>
              </a:path>
              <a:path w="5237480">
                <a:moveTo>
                  <a:pt x="3413477" y="0"/>
                </a:moveTo>
                <a:lnTo>
                  <a:pt x="3639028" y="0"/>
                </a:lnTo>
              </a:path>
              <a:path w="5237480">
                <a:moveTo>
                  <a:pt x="3641774" y="0"/>
                </a:moveTo>
                <a:lnTo>
                  <a:pt x="3867325" y="0"/>
                </a:lnTo>
              </a:path>
              <a:path w="5237480">
                <a:moveTo>
                  <a:pt x="3870072" y="0"/>
                </a:moveTo>
                <a:lnTo>
                  <a:pt x="4095623" y="0"/>
                </a:lnTo>
              </a:path>
              <a:path w="5237480">
                <a:moveTo>
                  <a:pt x="4098370" y="0"/>
                </a:moveTo>
                <a:lnTo>
                  <a:pt x="4323921" y="0"/>
                </a:lnTo>
              </a:path>
              <a:path w="5237480">
                <a:moveTo>
                  <a:pt x="4326667" y="0"/>
                </a:moveTo>
                <a:lnTo>
                  <a:pt x="4552218" y="0"/>
                </a:lnTo>
              </a:path>
              <a:path w="5237480">
                <a:moveTo>
                  <a:pt x="4554965" y="0"/>
                </a:moveTo>
                <a:lnTo>
                  <a:pt x="4780516" y="0"/>
                </a:lnTo>
              </a:path>
              <a:path w="5237480">
                <a:moveTo>
                  <a:pt x="4783263" y="0"/>
                </a:moveTo>
                <a:lnTo>
                  <a:pt x="5008813" y="0"/>
                </a:lnTo>
              </a:path>
              <a:path w="5237480">
                <a:moveTo>
                  <a:pt x="5011560" y="0"/>
                </a:moveTo>
                <a:lnTo>
                  <a:pt x="5237111" y="0"/>
                </a:lnTo>
              </a:path>
            </a:pathLst>
          </a:custGeom>
          <a:ln w="14864">
            <a:solidFill>
              <a:srgbClr val="000000"/>
            </a:solidFill>
          </a:ln>
        </p:spPr>
        <p:txBody>
          <a:bodyPr wrap="square" lIns="0" tIns="0" rIns="0" bIns="0" rtlCol="0"/>
          <a:lstStyle/>
          <a:p>
            <a:endParaRPr/>
          </a:p>
        </p:txBody>
      </p:sp>
      <p:sp>
        <p:nvSpPr>
          <p:cNvPr id="8" name="object 8"/>
          <p:cNvSpPr/>
          <p:nvPr/>
        </p:nvSpPr>
        <p:spPr>
          <a:xfrm>
            <a:off x="660196" y="6310674"/>
            <a:ext cx="5237480" cy="0"/>
          </a:xfrm>
          <a:custGeom>
            <a:avLst/>
            <a:gdLst/>
            <a:ahLst/>
            <a:cxnLst/>
            <a:rect l="l" t="t" r="r" b="b"/>
            <a:pathLst>
              <a:path w="5237480">
                <a:moveTo>
                  <a:pt x="0" y="0"/>
                </a:moveTo>
                <a:lnTo>
                  <a:pt x="1127760" y="0"/>
                </a:lnTo>
              </a:path>
              <a:path w="5237480">
                <a:moveTo>
                  <a:pt x="1130503" y="0"/>
                </a:moveTo>
                <a:lnTo>
                  <a:pt x="1356055" y="0"/>
                </a:lnTo>
              </a:path>
              <a:path w="5237480">
                <a:moveTo>
                  <a:pt x="1358798" y="0"/>
                </a:moveTo>
                <a:lnTo>
                  <a:pt x="1584350" y="0"/>
                </a:lnTo>
              </a:path>
              <a:path w="5237480">
                <a:moveTo>
                  <a:pt x="1587093" y="0"/>
                </a:moveTo>
                <a:lnTo>
                  <a:pt x="1812645" y="0"/>
                </a:lnTo>
              </a:path>
              <a:path w="5237480">
                <a:moveTo>
                  <a:pt x="1815388" y="0"/>
                </a:moveTo>
                <a:lnTo>
                  <a:pt x="2040940" y="0"/>
                </a:lnTo>
              </a:path>
              <a:path w="5237480">
                <a:moveTo>
                  <a:pt x="2043684" y="0"/>
                </a:moveTo>
                <a:lnTo>
                  <a:pt x="2269236" y="0"/>
                </a:lnTo>
              </a:path>
              <a:path w="5237480">
                <a:moveTo>
                  <a:pt x="2271979" y="0"/>
                </a:moveTo>
                <a:lnTo>
                  <a:pt x="2497531" y="0"/>
                </a:lnTo>
              </a:path>
              <a:path w="5237480">
                <a:moveTo>
                  <a:pt x="2500274" y="0"/>
                </a:moveTo>
                <a:lnTo>
                  <a:pt x="2725826" y="0"/>
                </a:lnTo>
              </a:path>
              <a:path w="5237480">
                <a:moveTo>
                  <a:pt x="2728569" y="0"/>
                </a:moveTo>
                <a:lnTo>
                  <a:pt x="2954121" y="0"/>
                </a:lnTo>
              </a:path>
              <a:path w="5237480">
                <a:moveTo>
                  <a:pt x="2956864" y="0"/>
                </a:moveTo>
                <a:lnTo>
                  <a:pt x="3182416" y="0"/>
                </a:lnTo>
              </a:path>
              <a:path w="5237480">
                <a:moveTo>
                  <a:pt x="3185160" y="0"/>
                </a:moveTo>
                <a:lnTo>
                  <a:pt x="3410712" y="0"/>
                </a:lnTo>
              </a:path>
              <a:path w="5237480">
                <a:moveTo>
                  <a:pt x="3413455" y="0"/>
                </a:moveTo>
                <a:lnTo>
                  <a:pt x="3639007" y="0"/>
                </a:lnTo>
              </a:path>
              <a:path w="5237480">
                <a:moveTo>
                  <a:pt x="3641750" y="0"/>
                </a:moveTo>
                <a:lnTo>
                  <a:pt x="3867302" y="0"/>
                </a:lnTo>
              </a:path>
              <a:path w="5237480">
                <a:moveTo>
                  <a:pt x="3870045" y="0"/>
                </a:moveTo>
                <a:lnTo>
                  <a:pt x="4095597" y="0"/>
                </a:lnTo>
              </a:path>
              <a:path w="5237480">
                <a:moveTo>
                  <a:pt x="4098340" y="0"/>
                </a:moveTo>
                <a:lnTo>
                  <a:pt x="4323893" y="0"/>
                </a:lnTo>
              </a:path>
              <a:path w="5237480">
                <a:moveTo>
                  <a:pt x="4326636" y="0"/>
                </a:moveTo>
                <a:lnTo>
                  <a:pt x="4552188" y="0"/>
                </a:lnTo>
              </a:path>
              <a:path w="5237480">
                <a:moveTo>
                  <a:pt x="4554931" y="0"/>
                </a:moveTo>
                <a:lnTo>
                  <a:pt x="4780483" y="0"/>
                </a:lnTo>
              </a:path>
              <a:path w="5237480">
                <a:moveTo>
                  <a:pt x="4783226" y="0"/>
                </a:moveTo>
                <a:lnTo>
                  <a:pt x="5008778" y="0"/>
                </a:lnTo>
              </a:path>
              <a:path w="5237480">
                <a:moveTo>
                  <a:pt x="5011521" y="0"/>
                </a:moveTo>
                <a:lnTo>
                  <a:pt x="5237073" y="0"/>
                </a:lnTo>
              </a:path>
            </a:pathLst>
          </a:custGeom>
          <a:ln w="14844">
            <a:solidFill>
              <a:srgbClr val="000000"/>
            </a:solidFill>
          </a:ln>
        </p:spPr>
        <p:txBody>
          <a:bodyPr wrap="square" lIns="0" tIns="0" rIns="0" bIns="0" rtlCol="0"/>
          <a:lstStyle/>
          <a:p>
            <a:endParaRPr/>
          </a:p>
        </p:txBody>
      </p:sp>
      <p:sp>
        <p:nvSpPr>
          <p:cNvPr id="9" name="object 9"/>
          <p:cNvSpPr/>
          <p:nvPr/>
        </p:nvSpPr>
        <p:spPr>
          <a:xfrm>
            <a:off x="660196" y="6584994"/>
            <a:ext cx="5237480" cy="0"/>
          </a:xfrm>
          <a:custGeom>
            <a:avLst/>
            <a:gdLst/>
            <a:ahLst/>
            <a:cxnLst/>
            <a:rect l="l" t="t" r="r" b="b"/>
            <a:pathLst>
              <a:path w="5237480">
                <a:moveTo>
                  <a:pt x="0" y="0"/>
                </a:moveTo>
                <a:lnTo>
                  <a:pt x="1127760" y="0"/>
                </a:lnTo>
              </a:path>
              <a:path w="5237480">
                <a:moveTo>
                  <a:pt x="1130503" y="0"/>
                </a:moveTo>
                <a:lnTo>
                  <a:pt x="1356055" y="0"/>
                </a:lnTo>
              </a:path>
              <a:path w="5237480">
                <a:moveTo>
                  <a:pt x="1358798" y="0"/>
                </a:moveTo>
                <a:lnTo>
                  <a:pt x="1584350" y="0"/>
                </a:lnTo>
              </a:path>
              <a:path w="5237480">
                <a:moveTo>
                  <a:pt x="1587093" y="0"/>
                </a:moveTo>
                <a:lnTo>
                  <a:pt x="1812645" y="0"/>
                </a:lnTo>
              </a:path>
              <a:path w="5237480">
                <a:moveTo>
                  <a:pt x="1815388" y="0"/>
                </a:moveTo>
                <a:lnTo>
                  <a:pt x="2040940" y="0"/>
                </a:lnTo>
              </a:path>
              <a:path w="5237480">
                <a:moveTo>
                  <a:pt x="2043684" y="0"/>
                </a:moveTo>
                <a:lnTo>
                  <a:pt x="2269236" y="0"/>
                </a:lnTo>
              </a:path>
              <a:path w="5237480">
                <a:moveTo>
                  <a:pt x="2271979" y="0"/>
                </a:moveTo>
                <a:lnTo>
                  <a:pt x="2497531" y="0"/>
                </a:lnTo>
              </a:path>
              <a:path w="5237480">
                <a:moveTo>
                  <a:pt x="2500274" y="0"/>
                </a:moveTo>
                <a:lnTo>
                  <a:pt x="2725826" y="0"/>
                </a:lnTo>
              </a:path>
              <a:path w="5237480">
                <a:moveTo>
                  <a:pt x="2728569" y="0"/>
                </a:moveTo>
                <a:lnTo>
                  <a:pt x="2954121" y="0"/>
                </a:lnTo>
              </a:path>
              <a:path w="5237480">
                <a:moveTo>
                  <a:pt x="2956864" y="0"/>
                </a:moveTo>
                <a:lnTo>
                  <a:pt x="3182416" y="0"/>
                </a:lnTo>
              </a:path>
              <a:path w="5237480">
                <a:moveTo>
                  <a:pt x="3185160" y="0"/>
                </a:moveTo>
                <a:lnTo>
                  <a:pt x="3410712" y="0"/>
                </a:lnTo>
              </a:path>
              <a:path w="5237480">
                <a:moveTo>
                  <a:pt x="3413455" y="0"/>
                </a:moveTo>
                <a:lnTo>
                  <a:pt x="3639007" y="0"/>
                </a:lnTo>
              </a:path>
              <a:path w="5237480">
                <a:moveTo>
                  <a:pt x="3641750" y="0"/>
                </a:moveTo>
                <a:lnTo>
                  <a:pt x="3867302" y="0"/>
                </a:lnTo>
              </a:path>
              <a:path w="5237480">
                <a:moveTo>
                  <a:pt x="3870045" y="0"/>
                </a:moveTo>
                <a:lnTo>
                  <a:pt x="4095597" y="0"/>
                </a:lnTo>
              </a:path>
              <a:path w="5237480">
                <a:moveTo>
                  <a:pt x="4098340" y="0"/>
                </a:moveTo>
                <a:lnTo>
                  <a:pt x="4323893" y="0"/>
                </a:lnTo>
              </a:path>
              <a:path w="5237480">
                <a:moveTo>
                  <a:pt x="4326636" y="0"/>
                </a:moveTo>
                <a:lnTo>
                  <a:pt x="4552188" y="0"/>
                </a:lnTo>
              </a:path>
              <a:path w="5237480">
                <a:moveTo>
                  <a:pt x="4554931" y="0"/>
                </a:moveTo>
                <a:lnTo>
                  <a:pt x="4780483" y="0"/>
                </a:lnTo>
              </a:path>
              <a:path w="5237480">
                <a:moveTo>
                  <a:pt x="4783226" y="0"/>
                </a:moveTo>
                <a:lnTo>
                  <a:pt x="5008778" y="0"/>
                </a:lnTo>
              </a:path>
              <a:path w="5237480">
                <a:moveTo>
                  <a:pt x="5011521" y="0"/>
                </a:moveTo>
                <a:lnTo>
                  <a:pt x="5237073" y="0"/>
                </a:lnTo>
              </a:path>
            </a:pathLst>
          </a:custGeom>
          <a:ln w="14844">
            <a:solidFill>
              <a:srgbClr val="000000"/>
            </a:solidFill>
          </a:ln>
        </p:spPr>
        <p:txBody>
          <a:bodyPr wrap="square" lIns="0" tIns="0" rIns="0" bIns="0" rtlCol="0"/>
          <a:lstStyle/>
          <a:p>
            <a:endParaRPr/>
          </a:p>
        </p:txBody>
      </p:sp>
      <p:sp>
        <p:nvSpPr>
          <p:cNvPr id="10" name="object 10"/>
          <p:cNvSpPr/>
          <p:nvPr/>
        </p:nvSpPr>
        <p:spPr>
          <a:xfrm>
            <a:off x="660196" y="6859314"/>
            <a:ext cx="5237480" cy="0"/>
          </a:xfrm>
          <a:custGeom>
            <a:avLst/>
            <a:gdLst/>
            <a:ahLst/>
            <a:cxnLst/>
            <a:rect l="l" t="t" r="r" b="b"/>
            <a:pathLst>
              <a:path w="5237480">
                <a:moveTo>
                  <a:pt x="0" y="0"/>
                </a:moveTo>
                <a:lnTo>
                  <a:pt x="1127760" y="0"/>
                </a:lnTo>
              </a:path>
              <a:path w="5237480">
                <a:moveTo>
                  <a:pt x="1130503" y="0"/>
                </a:moveTo>
                <a:lnTo>
                  <a:pt x="1356055" y="0"/>
                </a:lnTo>
              </a:path>
              <a:path w="5237480">
                <a:moveTo>
                  <a:pt x="1358798" y="0"/>
                </a:moveTo>
                <a:lnTo>
                  <a:pt x="1584350" y="0"/>
                </a:lnTo>
              </a:path>
              <a:path w="5237480">
                <a:moveTo>
                  <a:pt x="1587093" y="0"/>
                </a:moveTo>
                <a:lnTo>
                  <a:pt x="1812645" y="0"/>
                </a:lnTo>
              </a:path>
              <a:path w="5237480">
                <a:moveTo>
                  <a:pt x="1815388" y="0"/>
                </a:moveTo>
                <a:lnTo>
                  <a:pt x="2040940" y="0"/>
                </a:lnTo>
              </a:path>
              <a:path w="5237480">
                <a:moveTo>
                  <a:pt x="2043684" y="0"/>
                </a:moveTo>
                <a:lnTo>
                  <a:pt x="2269236" y="0"/>
                </a:lnTo>
              </a:path>
              <a:path w="5237480">
                <a:moveTo>
                  <a:pt x="2271979" y="0"/>
                </a:moveTo>
                <a:lnTo>
                  <a:pt x="2497531" y="0"/>
                </a:lnTo>
              </a:path>
              <a:path w="5237480">
                <a:moveTo>
                  <a:pt x="2500274" y="0"/>
                </a:moveTo>
                <a:lnTo>
                  <a:pt x="2725826" y="0"/>
                </a:lnTo>
              </a:path>
              <a:path w="5237480">
                <a:moveTo>
                  <a:pt x="2728569" y="0"/>
                </a:moveTo>
                <a:lnTo>
                  <a:pt x="2954121" y="0"/>
                </a:lnTo>
              </a:path>
              <a:path w="5237480">
                <a:moveTo>
                  <a:pt x="2956864" y="0"/>
                </a:moveTo>
                <a:lnTo>
                  <a:pt x="3182416" y="0"/>
                </a:lnTo>
              </a:path>
              <a:path w="5237480">
                <a:moveTo>
                  <a:pt x="3185160" y="0"/>
                </a:moveTo>
                <a:lnTo>
                  <a:pt x="3410712" y="0"/>
                </a:lnTo>
              </a:path>
              <a:path w="5237480">
                <a:moveTo>
                  <a:pt x="3413455" y="0"/>
                </a:moveTo>
                <a:lnTo>
                  <a:pt x="3639007" y="0"/>
                </a:lnTo>
              </a:path>
              <a:path w="5237480">
                <a:moveTo>
                  <a:pt x="3641750" y="0"/>
                </a:moveTo>
                <a:lnTo>
                  <a:pt x="3867302" y="0"/>
                </a:lnTo>
              </a:path>
              <a:path w="5237480">
                <a:moveTo>
                  <a:pt x="3870045" y="0"/>
                </a:moveTo>
                <a:lnTo>
                  <a:pt x="4095597" y="0"/>
                </a:lnTo>
              </a:path>
              <a:path w="5237480">
                <a:moveTo>
                  <a:pt x="4098340" y="0"/>
                </a:moveTo>
                <a:lnTo>
                  <a:pt x="4323893" y="0"/>
                </a:lnTo>
              </a:path>
              <a:path w="5237480">
                <a:moveTo>
                  <a:pt x="4326636" y="0"/>
                </a:moveTo>
                <a:lnTo>
                  <a:pt x="4552188" y="0"/>
                </a:lnTo>
              </a:path>
              <a:path w="5237480">
                <a:moveTo>
                  <a:pt x="4554931" y="0"/>
                </a:moveTo>
                <a:lnTo>
                  <a:pt x="4780483" y="0"/>
                </a:lnTo>
              </a:path>
              <a:path w="5237480">
                <a:moveTo>
                  <a:pt x="4783226" y="0"/>
                </a:moveTo>
                <a:lnTo>
                  <a:pt x="5008778" y="0"/>
                </a:lnTo>
              </a:path>
              <a:path w="5237480">
                <a:moveTo>
                  <a:pt x="5011521" y="0"/>
                </a:moveTo>
                <a:lnTo>
                  <a:pt x="5237073" y="0"/>
                </a:lnTo>
              </a:path>
            </a:pathLst>
          </a:custGeom>
          <a:ln w="14844">
            <a:solidFill>
              <a:srgbClr val="000000"/>
            </a:solidFill>
          </a:ln>
        </p:spPr>
        <p:txBody>
          <a:bodyPr wrap="square" lIns="0" tIns="0" rIns="0" bIns="0" rtlCol="0"/>
          <a:lstStyle/>
          <a:p>
            <a:endParaRPr/>
          </a:p>
        </p:txBody>
      </p:sp>
      <p:sp>
        <p:nvSpPr>
          <p:cNvPr id="11" name="object 11"/>
          <p:cNvSpPr/>
          <p:nvPr/>
        </p:nvSpPr>
        <p:spPr>
          <a:xfrm>
            <a:off x="660196" y="7133888"/>
            <a:ext cx="5237480" cy="0"/>
          </a:xfrm>
          <a:custGeom>
            <a:avLst/>
            <a:gdLst/>
            <a:ahLst/>
            <a:cxnLst/>
            <a:rect l="l" t="t" r="r" b="b"/>
            <a:pathLst>
              <a:path w="5237480">
                <a:moveTo>
                  <a:pt x="0" y="0"/>
                </a:moveTo>
                <a:lnTo>
                  <a:pt x="1127760" y="0"/>
                </a:lnTo>
              </a:path>
              <a:path w="5237480">
                <a:moveTo>
                  <a:pt x="1130503" y="0"/>
                </a:moveTo>
                <a:lnTo>
                  <a:pt x="1356055" y="0"/>
                </a:lnTo>
              </a:path>
              <a:path w="5237480">
                <a:moveTo>
                  <a:pt x="1358798" y="0"/>
                </a:moveTo>
                <a:lnTo>
                  <a:pt x="1584350" y="0"/>
                </a:lnTo>
              </a:path>
              <a:path w="5237480">
                <a:moveTo>
                  <a:pt x="1587093" y="0"/>
                </a:moveTo>
                <a:lnTo>
                  <a:pt x="1812645" y="0"/>
                </a:lnTo>
              </a:path>
              <a:path w="5237480">
                <a:moveTo>
                  <a:pt x="1815388" y="0"/>
                </a:moveTo>
                <a:lnTo>
                  <a:pt x="2040940" y="0"/>
                </a:lnTo>
              </a:path>
              <a:path w="5237480">
                <a:moveTo>
                  <a:pt x="2043684" y="0"/>
                </a:moveTo>
                <a:lnTo>
                  <a:pt x="2269236" y="0"/>
                </a:lnTo>
              </a:path>
              <a:path w="5237480">
                <a:moveTo>
                  <a:pt x="2271979" y="0"/>
                </a:moveTo>
                <a:lnTo>
                  <a:pt x="2497531" y="0"/>
                </a:lnTo>
              </a:path>
              <a:path w="5237480">
                <a:moveTo>
                  <a:pt x="2500274" y="0"/>
                </a:moveTo>
                <a:lnTo>
                  <a:pt x="2725826" y="0"/>
                </a:lnTo>
              </a:path>
              <a:path w="5237480">
                <a:moveTo>
                  <a:pt x="2728569" y="0"/>
                </a:moveTo>
                <a:lnTo>
                  <a:pt x="2954121" y="0"/>
                </a:lnTo>
              </a:path>
              <a:path w="5237480">
                <a:moveTo>
                  <a:pt x="2956864" y="0"/>
                </a:moveTo>
                <a:lnTo>
                  <a:pt x="3182416" y="0"/>
                </a:lnTo>
              </a:path>
              <a:path w="5237480">
                <a:moveTo>
                  <a:pt x="3185160" y="0"/>
                </a:moveTo>
                <a:lnTo>
                  <a:pt x="3410712" y="0"/>
                </a:lnTo>
              </a:path>
              <a:path w="5237480">
                <a:moveTo>
                  <a:pt x="3413455" y="0"/>
                </a:moveTo>
                <a:lnTo>
                  <a:pt x="3639007" y="0"/>
                </a:lnTo>
              </a:path>
              <a:path w="5237480">
                <a:moveTo>
                  <a:pt x="3641750" y="0"/>
                </a:moveTo>
                <a:lnTo>
                  <a:pt x="3867302" y="0"/>
                </a:lnTo>
              </a:path>
              <a:path w="5237480">
                <a:moveTo>
                  <a:pt x="3870045" y="0"/>
                </a:moveTo>
                <a:lnTo>
                  <a:pt x="4095597" y="0"/>
                </a:lnTo>
              </a:path>
              <a:path w="5237480">
                <a:moveTo>
                  <a:pt x="4098340" y="0"/>
                </a:moveTo>
                <a:lnTo>
                  <a:pt x="4323893" y="0"/>
                </a:lnTo>
              </a:path>
              <a:path w="5237480">
                <a:moveTo>
                  <a:pt x="4326636" y="0"/>
                </a:moveTo>
                <a:lnTo>
                  <a:pt x="4552188" y="0"/>
                </a:lnTo>
              </a:path>
              <a:path w="5237480">
                <a:moveTo>
                  <a:pt x="4554931" y="0"/>
                </a:moveTo>
                <a:lnTo>
                  <a:pt x="4780483" y="0"/>
                </a:lnTo>
              </a:path>
              <a:path w="5237480">
                <a:moveTo>
                  <a:pt x="4783226" y="0"/>
                </a:moveTo>
                <a:lnTo>
                  <a:pt x="5008778" y="0"/>
                </a:lnTo>
              </a:path>
              <a:path w="5237480">
                <a:moveTo>
                  <a:pt x="5011521" y="0"/>
                </a:moveTo>
                <a:lnTo>
                  <a:pt x="5237073" y="0"/>
                </a:lnTo>
              </a:path>
            </a:pathLst>
          </a:custGeom>
          <a:ln w="14844">
            <a:solidFill>
              <a:srgbClr val="000000"/>
            </a:solidFill>
          </a:ln>
        </p:spPr>
        <p:txBody>
          <a:bodyPr wrap="square" lIns="0" tIns="0" rIns="0" bIns="0" rtlCol="0"/>
          <a:lstStyle/>
          <a:p>
            <a:endParaRPr/>
          </a:p>
        </p:txBody>
      </p:sp>
      <p:sp>
        <p:nvSpPr>
          <p:cNvPr id="12" name="object 12"/>
          <p:cNvSpPr/>
          <p:nvPr/>
        </p:nvSpPr>
        <p:spPr>
          <a:xfrm>
            <a:off x="660196" y="7408208"/>
            <a:ext cx="5237480" cy="0"/>
          </a:xfrm>
          <a:custGeom>
            <a:avLst/>
            <a:gdLst/>
            <a:ahLst/>
            <a:cxnLst/>
            <a:rect l="l" t="t" r="r" b="b"/>
            <a:pathLst>
              <a:path w="5237480">
                <a:moveTo>
                  <a:pt x="0" y="0"/>
                </a:moveTo>
                <a:lnTo>
                  <a:pt x="1127760" y="0"/>
                </a:lnTo>
              </a:path>
              <a:path w="5237480">
                <a:moveTo>
                  <a:pt x="1130503" y="0"/>
                </a:moveTo>
                <a:lnTo>
                  <a:pt x="1356055" y="0"/>
                </a:lnTo>
              </a:path>
              <a:path w="5237480">
                <a:moveTo>
                  <a:pt x="1358798" y="0"/>
                </a:moveTo>
                <a:lnTo>
                  <a:pt x="1584350" y="0"/>
                </a:lnTo>
              </a:path>
              <a:path w="5237480">
                <a:moveTo>
                  <a:pt x="1587093" y="0"/>
                </a:moveTo>
                <a:lnTo>
                  <a:pt x="1812645" y="0"/>
                </a:lnTo>
              </a:path>
              <a:path w="5237480">
                <a:moveTo>
                  <a:pt x="1815388" y="0"/>
                </a:moveTo>
                <a:lnTo>
                  <a:pt x="2040940" y="0"/>
                </a:lnTo>
              </a:path>
              <a:path w="5237480">
                <a:moveTo>
                  <a:pt x="2043684" y="0"/>
                </a:moveTo>
                <a:lnTo>
                  <a:pt x="2269236" y="0"/>
                </a:lnTo>
              </a:path>
              <a:path w="5237480">
                <a:moveTo>
                  <a:pt x="2271979" y="0"/>
                </a:moveTo>
                <a:lnTo>
                  <a:pt x="2497531" y="0"/>
                </a:lnTo>
              </a:path>
              <a:path w="5237480">
                <a:moveTo>
                  <a:pt x="2500274" y="0"/>
                </a:moveTo>
                <a:lnTo>
                  <a:pt x="2725826" y="0"/>
                </a:lnTo>
              </a:path>
              <a:path w="5237480">
                <a:moveTo>
                  <a:pt x="2728569" y="0"/>
                </a:moveTo>
                <a:lnTo>
                  <a:pt x="2954121" y="0"/>
                </a:lnTo>
              </a:path>
              <a:path w="5237480">
                <a:moveTo>
                  <a:pt x="2956864" y="0"/>
                </a:moveTo>
                <a:lnTo>
                  <a:pt x="3182416" y="0"/>
                </a:lnTo>
              </a:path>
              <a:path w="5237480">
                <a:moveTo>
                  <a:pt x="3185160" y="0"/>
                </a:moveTo>
                <a:lnTo>
                  <a:pt x="3410712" y="0"/>
                </a:lnTo>
              </a:path>
              <a:path w="5237480">
                <a:moveTo>
                  <a:pt x="3413455" y="0"/>
                </a:moveTo>
                <a:lnTo>
                  <a:pt x="3639007" y="0"/>
                </a:lnTo>
              </a:path>
              <a:path w="5237480">
                <a:moveTo>
                  <a:pt x="3641750" y="0"/>
                </a:moveTo>
                <a:lnTo>
                  <a:pt x="3867302" y="0"/>
                </a:lnTo>
              </a:path>
              <a:path w="5237480">
                <a:moveTo>
                  <a:pt x="3870045" y="0"/>
                </a:moveTo>
                <a:lnTo>
                  <a:pt x="4095597" y="0"/>
                </a:lnTo>
              </a:path>
              <a:path w="5237480">
                <a:moveTo>
                  <a:pt x="4098340" y="0"/>
                </a:moveTo>
                <a:lnTo>
                  <a:pt x="4323893" y="0"/>
                </a:lnTo>
              </a:path>
              <a:path w="5237480">
                <a:moveTo>
                  <a:pt x="4326636" y="0"/>
                </a:moveTo>
                <a:lnTo>
                  <a:pt x="4552188" y="0"/>
                </a:lnTo>
              </a:path>
              <a:path w="5237480">
                <a:moveTo>
                  <a:pt x="4554931" y="0"/>
                </a:moveTo>
                <a:lnTo>
                  <a:pt x="4780483" y="0"/>
                </a:lnTo>
              </a:path>
              <a:path w="5237480">
                <a:moveTo>
                  <a:pt x="4783226" y="0"/>
                </a:moveTo>
                <a:lnTo>
                  <a:pt x="5008778" y="0"/>
                </a:lnTo>
              </a:path>
              <a:path w="5237480">
                <a:moveTo>
                  <a:pt x="5011521" y="0"/>
                </a:moveTo>
                <a:lnTo>
                  <a:pt x="5237073" y="0"/>
                </a:lnTo>
              </a:path>
            </a:pathLst>
          </a:custGeom>
          <a:ln w="14844">
            <a:solidFill>
              <a:srgbClr val="000000"/>
            </a:solidFill>
          </a:ln>
        </p:spPr>
        <p:txBody>
          <a:bodyPr wrap="square" lIns="0" tIns="0" rIns="0" bIns="0" rtlCol="0"/>
          <a:lstStyle/>
          <a:p>
            <a:endParaRPr/>
          </a:p>
        </p:txBody>
      </p:sp>
      <p:sp>
        <p:nvSpPr>
          <p:cNvPr id="13" name="object 13"/>
          <p:cNvSpPr/>
          <p:nvPr/>
        </p:nvSpPr>
        <p:spPr>
          <a:xfrm>
            <a:off x="660196" y="7682528"/>
            <a:ext cx="5237480" cy="0"/>
          </a:xfrm>
          <a:custGeom>
            <a:avLst/>
            <a:gdLst/>
            <a:ahLst/>
            <a:cxnLst/>
            <a:rect l="l" t="t" r="r" b="b"/>
            <a:pathLst>
              <a:path w="5237480">
                <a:moveTo>
                  <a:pt x="0" y="0"/>
                </a:moveTo>
                <a:lnTo>
                  <a:pt x="1127760" y="0"/>
                </a:lnTo>
              </a:path>
              <a:path w="5237480">
                <a:moveTo>
                  <a:pt x="1130503" y="0"/>
                </a:moveTo>
                <a:lnTo>
                  <a:pt x="1356055" y="0"/>
                </a:lnTo>
              </a:path>
              <a:path w="5237480">
                <a:moveTo>
                  <a:pt x="1358798" y="0"/>
                </a:moveTo>
                <a:lnTo>
                  <a:pt x="1584350" y="0"/>
                </a:lnTo>
              </a:path>
              <a:path w="5237480">
                <a:moveTo>
                  <a:pt x="1587093" y="0"/>
                </a:moveTo>
                <a:lnTo>
                  <a:pt x="1812645" y="0"/>
                </a:lnTo>
              </a:path>
              <a:path w="5237480">
                <a:moveTo>
                  <a:pt x="1815388" y="0"/>
                </a:moveTo>
                <a:lnTo>
                  <a:pt x="2040940" y="0"/>
                </a:lnTo>
              </a:path>
              <a:path w="5237480">
                <a:moveTo>
                  <a:pt x="2043684" y="0"/>
                </a:moveTo>
                <a:lnTo>
                  <a:pt x="2269236" y="0"/>
                </a:lnTo>
              </a:path>
              <a:path w="5237480">
                <a:moveTo>
                  <a:pt x="2271979" y="0"/>
                </a:moveTo>
                <a:lnTo>
                  <a:pt x="2497531" y="0"/>
                </a:lnTo>
              </a:path>
              <a:path w="5237480">
                <a:moveTo>
                  <a:pt x="2500274" y="0"/>
                </a:moveTo>
                <a:lnTo>
                  <a:pt x="2725826" y="0"/>
                </a:lnTo>
              </a:path>
              <a:path w="5237480">
                <a:moveTo>
                  <a:pt x="2728569" y="0"/>
                </a:moveTo>
                <a:lnTo>
                  <a:pt x="2954121" y="0"/>
                </a:lnTo>
              </a:path>
              <a:path w="5237480">
                <a:moveTo>
                  <a:pt x="2956864" y="0"/>
                </a:moveTo>
                <a:lnTo>
                  <a:pt x="3182416" y="0"/>
                </a:lnTo>
              </a:path>
              <a:path w="5237480">
                <a:moveTo>
                  <a:pt x="3185160" y="0"/>
                </a:moveTo>
                <a:lnTo>
                  <a:pt x="3410712" y="0"/>
                </a:lnTo>
              </a:path>
              <a:path w="5237480">
                <a:moveTo>
                  <a:pt x="3413455" y="0"/>
                </a:moveTo>
                <a:lnTo>
                  <a:pt x="3639007" y="0"/>
                </a:lnTo>
              </a:path>
              <a:path w="5237480">
                <a:moveTo>
                  <a:pt x="3641750" y="0"/>
                </a:moveTo>
                <a:lnTo>
                  <a:pt x="3867302" y="0"/>
                </a:lnTo>
              </a:path>
              <a:path w="5237480">
                <a:moveTo>
                  <a:pt x="3870045" y="0"/>
                </a:moveTo>
                <a:lnTo>
                  <a:pt x="4095597" y="0"/>
                </a:lnTo>
              </a:path>
              <a:path w="5237480">
                <a:moveTo>
                  <a:pt x="4098340" y="0"/>
                </a:moveTo>
                <a:lnTo>
                  <a:pt x="4323893" y="0"/>
                </a:lnTo>
              </a:path>
              <a:path w="5237480">
                <a:moveTo>
                  <a:pt x="4326636" y="0"/>
                </a:moveTo>
                <a:lnTo>
                  <a:pt x="4552188" y="0"/>
                </a:lnTo>
              </a:path>
              <a:path w="5237480">
                <a:moveTo>
                  <a:pt x="4554931" y="0"/>
                </a:moveTo>
                <a:lnTo>
                  <a:pt x="4780483" y="0"/>
                </a:lnTo>
              </a:path>
              <a:path w="5237480">
                <a:moveTo>
                  <a:pt x="4783226" y="0"/>
                </a:moveTo>
                <a:lnTo>
                  <a:pt x="5008778" y="0"/>
                </a:lnTo>
              </a:path>
              <a:path w="5237480">
                <a:moveTo>
                  <a:pt x="5011521" y="0"/>
                </a:moveTo>
                <a:lnTo>
                  <a:pt x="5237073" y="0"/>
                </a:lnTo>
              </a:path>
            </a:pathLst>
          </a:custGeom>
          <a:ln w="14844">
            <a:solidFill>
              <a:srgbClr val="000000"/>
            </a:solidFill>
          </a:ln>
        </p:spPr>
        <p:txBody>
          <a:bodyPr wrap="square" lIns="0" tIns="0" rIns="0" bIns="0" rtlCol="0"/>
          <a:lstStyle/>
          <a:p>
            <a:endParaRPr/>
          </a:p>
        </p:txBody>
      </p:sp>
      <p:sp>
        <p:nvSpPr>
          <p:cNvPr id="14" name="object 14"/>
          <p:cNvSpPr txBox="1"/>
          <p:nvPr/>
        </p:nvSpPr>
        <p:spPr>
          <a:xfrm>
            <a:off x="483110" y="5195315"/>
            <a:ext cx="5983605" cy="2606040"/>
          </a:xfrm>
          <a:prstGeom prst="rect">
            <a:avLst/>
          </a:prstGeom>
          <a:ln w="39624">
            <a:solidFill>
              <a:srgbClr val="FFC000"/>
            </a:solidFill>
          </a:ln>
        </p:spPr>
        <p:txBody>
          <a:bodyPr vert="horz" wrap="square" lIns="0" tIns="29845" rIns="0" bIns="0" rtlCol="0">
            <a:spAutoFit/>
          </a:bodyPr>
          <a:lstStyle/>
          <a:p>
            <a:pPr marL="176530">
              <a:spcBef>
                <a:spcPts val="235"/>
              </a:spcBef>
            </a:pPr>
            <a:r>
              <a:rPr dirty="0">
                <a:latin typeface="Calibri"/>
                <a:cs typeface="Calibri"/>
              </a:rPr>
              <a:t>2. </a:t>
            </a:r>
            <a:r>
              <a:rPr spc="-5" dirty="0">
                <a:latin typeface="Calibri"/>
                <a:cs typeface="Calibri"/>
              </a:rPr>
              <a:t>Explain the </a:t>
            </a:r>
            <a:r>
              <a:rPr spc="-10" dirty="0">
                <a:latin typeface="Calibri"/>
                <a:cs typeface="Calibri"/>
              </a:rPr>
              <a:t>formation </a:t>
            </a:r>
            <a:r>
              <a:rPr spc="5" dirty="0">
                <a:latin typeface="Calibri"/>
                <a:cs typeface="Calibri"/>
              </a:rPr>
              <a:t>of </a:t>
            </a:r>
            <a:r>
              <a:rPr dirty="0">
                <a:latin typeface="Calibri"/>
                <a:cs typeface="Calibri"/>
              </a:rPr>
              <a:t>a </a:t>
            </a:r>
            <a:r>
              <a:rPr spc="-5" dirty="0">
                <a:latin typeface="Calibri"/>
                <a:cs typeface="Calibri"/>
              </a:rPr>
              <a:t>V-Shaped </a:t>
            </a:r>
            <a:r>
              <a:rPr spc="-25" dirty="0">
                <a:latin typeface="Calibri"/>
                <a:cs typeface="Calibri"/>
              </a:rPr>
              <a:t>valley.</a:t>
            </a:r>
            <a:r>
              <a:rPr spc="70" dirty="0">
                <a:latin typeface="Calibri"/>
                <a:cs typeface="Calibri"/>
              </a:rPr>
              <a:t> </a:t>
            </a:r>
            <a:r>
              <a:rPr dirty="0">
                <a:latin typeface="Calibri"/>
                <a:cs typeface="Calibri"/>
              </a:rPr>
              <a:t>[4]</a:t>
            </a:r>
            <a:endParaRPr>
              <a:latin typeface="Calibri"/>
              <a:cs typeface="Calibri"/>
            </a:endParaRPr>
          </a:p>
          <a:p>
            <a:pPr marR="444500" algn="r"/>
            <a:r>
              <a:rPr dirty="0">
                <a:latin typeface="Calibri"/>
                <a:cs typeface="Calibri"/>
              </a:rPr>
              <a:t>_</a:t>
            </a:r>
            <a:endParaRPr>
              <a:latin typeface="Calibri"/>
              <a:cs typeface="Calibri"/>
            </a:endParaRPr>
          </a:p>
          <a:p>
            <a:pPr marR="444500" algn="r"/>
            <a:r>
              <a:rPr dirty="0">
                <a:latin typeface="Calibri"/>
                <a:cs typeface="Calibri"/>
              </a:rPr>
              <a:t>_</a:t>
            </a:r>
            <a:endParaRPr>
              <a:latin typeface="Calibri"/>
              <a:cs typeface="Calibri"/>
            </a:endParaRPr>
          </a:p>
          <a:p>
            <a:pPr marR="444500" algn="r">
              <a:spcBef>
                <a:spcPts val="5"/>
              </a:spcBef>
            </a:pPr>
            <a:r>
              <a:rPr dirty="0">
                <a:latin typeface="Calibri"/>
                <a:cs typeface="Calibri"/>
              </a:rPr>
              <a:t>_</a:t>
            </a:r>
            <a:endParaRPr>
              <a:latin typeface="Calibri"/>
              <a:cs typeface="Calibri"/>
            </a:endParaRPr>
          </a:p>
          <a:p>
            <a:pPr marR="444500" algn="r"/>
            <a:r>
              <a:rPr dirty="0">
                <a:latin typeface="Calibri"/>
                <a:cs typeface="Calibri"/>
              </a:rPr>
              <a:t>_</a:t>
            </a:r>
            <a:endParaRPr>
              <a:latin typeface="Calibri"/>
              <a:cs typeface="Calibri"/>
            </a:endParaRPr>
          </a:p>
          <a:p>
            <a:pPr marR="444500" algn="r"/>
            <a:r>
              <a:rPr dirty="0">
                <a:latin typeface="Calibri"/>
                <a:cs typeface="Calibri"/>
              </a:rPr>
              <a:t>_</a:t>
            </a:r>
            <a:endParaRPr>
              <a:latin typeface="Calibri"/>
              <a:cs typeface="Calibri"/>
            </a:endParaRPr>
          </a:p>
          <a:p>
            <a:pPr marR="444500" algn="r"/>
            <a:r>
              <a:rPr dirty="0">
                <a:latin typeface="Calibri"/>
                <a:cs typeface="Calibri"/>
              </a:rPr>
              <a:t>_</a:t>
            </a:r>
            <a:endParaRPr>
              <a:latin typeface="Calibri"/>
              <a:cs typeface="Calibri"/>
            </a:endParaRPr>
          </a:p>
          <a:p>
            <a:pPr marR="444500" algn="r"/>
            <a:r>
              <a:rPr dirty="0">
                <a:latin typeface="Calibri"/>
                <a:cs typeface="Calibri"/>
              </a:rPr>
              <a:t>_</a:t>
            </a:r>
            <a:endParaRPr>
              <a:latin typeface="Calibri"/>
              <a:cs typeface="Calibri"/>
            </a:endParaRPr>
          </a:p>
          <a:p>
            <a:pPr marR="444500" algn="r"/>
            <a:r>
              <a:rPr dirty="0">
                <a:latin typeface="Calibri"/>
                <a:cs typeface="Calibri"/>
              </a:rPr>
              <a:t>_</a:t>
            </a:r>
            <a:endParaRPr>
              <a:latin typeface="Calibri"/>
              <a:cs typeface="Calibri"/>
            </a:endParaRPr>
          </a:p>
        </p:txBody>
      </p:sp>
      <p:sp>
        <p:nvSpPr>
          <p:cNvPr id="15" name="object 15"/>
          <p:cNvSpPr txBox="1"/>
          <p:nvPr/>
        </p:nvSpPr>
        <p:spPr>
          <a:xfrm>
            <a:off x="483110" y="7981190"/>
            <a:ext cx="5983605" cy="1755775"/>
          </a:xfrm>
          <a:prstGeom prst="rect">
            <a:avLst/>
          </a:prstGeom>
          <a:ln w="39624">
            <a:solidFill>
              <a:srgbClr val="00AFEF"/>
            </a:solidFill>
          </a:ln>
        </p:spPr>
        <p:txBody>
          <a:bodyPr vert="horz" wrap="square" lIns="0" tIns="32384" rIns="0" bIns="0" rtlCol="0">
            <a:spAutoFit/>
          </a:bodyPr>
          <a:lstStyle/>
          <a:p>
            <a:pPr marL="89535">
              <a:spcBef>
                <a:spcPts val="254"/>
              </a:spcBef>
            </a:pPr>
            <a:r>
              <a:rPr spc="-25" dirty="0">
                <a:latin typeface="Calibri Light"/>
                <a:cs typeface="Calibri Light"/>
              </a:rPr>
              <a:t>Want </a:t>
            </a:r>
            <a:r>
              <a:rPr spc="-10" dirty="0">
                <a:latin typeface="Calibri Light"/>
                <a:cs typeface="Calibri Light"/>
              </a:rPr>
              <a:t>More- </a:t>
            </a:r>
            <a:r>
              <a:rPr spc="-30" dirty="0">
                <a:latin typeface="Calibri Light"/>
                <a:cs typeface="Calibri Light"/>
              </a:rPr>
              <a:t>Try</a:t>
            </a:r>
            <a:r>
              <a:rPr spc="-250" dirty="0">
                <a:latin typeface="Calibri Light"/>
                <a:cs typeface="Calibri Light"/>
              </a:rPr>
              <a:t> </a:t>
            </a:r>
            <a:r>
              <a:rPr spc="-5" dirty="0">
                <a:latin typeface="Calibri Light"/>
                <a:cs typeface="Calibri Light"/>
              </a:rPr>
              <a:t>These!</a:t>
            </a:r>
            <a:endParaRPr>
              <a:latin typeface="Calibri Light"/>
              <a:cs typeface="Calibri Light"/>
            </a:endParaRPr>
          </a:p>
          <a:p>
            <a:pPr marL="434340" indent="-344805">
              <a:buAutoNum type="arabicPeriod"/>
              <a:tabLst>
                <a:tab pos="433705" algn="l"/>
                <a:tab pos="434340" algn="l"/>
              </a:tabLst>
            </a:pPr>
            <a:r>
              <a:rPr spc="-5" dirty="0">
                <a:latin typeface="Calibri Light"/>
                <a:cs typeface="Calibri Light"/>
              </a:rPr>
              <a:t>Explain </a:t>
            </a:r>
            <a:r>
              <a:rPr dirty="0">
                <a:latin typeface="Calibri Light"/>
                <a:cs typeface="Calibri Light"/>
              </a:rPr>
              <a:t>the </a:t>
            </a:r>
            <a:r>
              <a:rPr spc="-15" dirty="0">
                <a:latin typeface="Calibri Light"/>
                <a:cs typeface="Calibri Light"/>
              </a:rPr>
              <a:t>formation </a:t>
            </a:r>
            <a:r>
              <a:rPr spc="-5" dirty="0">
                <a:latin typeface="Calibri Light"/>
                <a:cs typeface="Calibri Light"/>
              </a:rPr>
              <a:t>of </a:t>
            </a:r>
            <a:r>
              <a:rPr dirty="0">
                <a:latin typeface="Calibri Light"/>
                <a:cs typeface="Calibri Light"/>
              </a:rPr>
              <a:t>a </a:t>
            </a:r>
            <a:r>
              <a:rPr spc="-15" dirty="0">
                <a:latin typeface="Calibri Light"/>
                <a:cs typeface="Calibri Light"/>
              </a:rPr>
              <a:t>gorge.</a:t>
            </a:r>
            <a:r>
              <a:rPr spc="45" dirty="0">
                <a:latin typeface="Calibri Light"/>
                <a:cs typeface="Calibri Light"/>
              </a:rPr>
              <a:t> </a:t>
            </a:r>
            <a:r>
              <a:rPr spc="-5" dirty="0">
                <a:latin typeface="Calibri Light"/>
                <a:cs typeface="Calibri Light"/>
              </a:rPr>
              <a:t>[3]</a:t>
            </a:r>
            <a:endParaRPr>
              <a:latin typeface="Calibri Light"/>
              <a:cs typeface="Calibri Light"/>
            </a:endParaRPr>
          </a:p>
          <a:p>
            <a:pPr marL="434340" indent="-344805">
              <a:spcBef>
                <a:spcPts val="5"/>
              </a:spcBef>
              <a:buAutoNum type="arabicPeriod"/>
              <a:tabLst>
                <a:tab pos="433705" algn="l"/>
                <a:tab pos="434340" algn="l"/>
              </a:tabLst>
            </a:pPr>
            <a:r>
              <a:rPr spc="-5" dirty="0">
                <a:latin typeface="Calibri Light"/>
                <a:cs typeface="Calibri Light"/>
              </a:rPr>
              <a:t>Explain </a:t>
            </a:r>
            <a:r>
              <a:rPr dirty="0">
                <a:latin typeface="Calibri Light"/>
                <a:cs typeface="Calibri Light"/>
              </a:rPr>
              <a:t>the </a:t>
            </a:r>
            <a:r>
              <a:rPr spc="-15" dirty="0">
                <a:latin typeface="Calibri Light"/>
                <a:cs typeface="Calibri Light"/>
              </a:rPr>
              <a:t>formation </a:t>
            </a:r>
            <a:r>
              <a:rPr spc="-5" dirty="0">
                <a:latin typeface="Calibri Light"/>
                <a:cs typeface="Calibri Light"/>
              </a:rPr>
              <a:t>of </a:t>
            </a:r>
            <a:r>
              <a:rPr dirty="0">
                <a:latin typeface="Calibri Light"/>
                <a:cs typeface="Calibri Light"/>
              </a:rPr>
              <a:t>a </a:t>
            </a:r>
            <a:r>
              <a:rPr spc="-5" dirty="0">
                <a:latin typeface="Calibri Light"/>
                <a:cs typeface="Calibri Light"/>
              </a:rPr>
              <a:t>floodplain.</a:t>
            </a:r>
            <a:r>
              <a:rPr spc="25" dirty="0">
                <a:latin typeface="Calibri Light"/>
                <a:cs typeface="Calibri Light"/>
              </a:rPr>
              <a:t> </a:t>
            </a:r>
            <a:r>
              <a:rPr spc="-5" dirty="0">
                <a:latin typeface="Calibri Light"/>
                <a:cs typeface="Calibri Light"/>
              </a:rPr>
              <a:t>[4]</a:t>
            </a:r>
            <a:endParaRPr>
              <a:latin typeface="Calibri Light"/>
              <a:cs typeface="Calibri Light"/>
            </a:endParaRPr>
          </a:p>
          <a:p>
            <a:pPr marL="434340" indent="-344805">
              <a:buAutoNum type="arabicPeriod"/>
              <a:tabLst>
                <a:tab pos="433705" algn="l"/>
                <a:tab pos="434340" algn="l"/>
              </a:tabLst>
            </a:pPr>
            <a:r>
              <a:rPr spc="-5" dirty="0">
                <a:latin typeface="Calibri Light"/>
                <a:cs typeface="Calibri Light"/>
              </a:rPr>
              <a:t>Explain </a:t>
            </a:r>
            <a:r>
              <a:rPr dirty="0">
                <a:latin typeface="Calibri Light"/>
                <a:cs typeface="Calibri Light"/>
              </a:rPr>
              <a:t>the </a:t>
            </a:r>
            <a:r>
              <a:rPr spc="-15" dirty="0">
                <a:latin typeface="Calibri Light"/>
                <a:cs typeface="Calibri Light"/>
              </a:rPr>
              <a:t>formation </a:t>
            </a:r>
            <a:r>
              <a:rPr spc="-5" dirty="0">
                <a:latin typeface="Calibri Light"/>
                <a:cs typeface="Calibri Light"/>
              </a:rPr>
              <a:t>of </a:t>
            </a:r>
            <a:r>
              <a:rPr dirty="0">
                <a:latin typeface="Calibri Light"/>
                <a:cs typeface="Calibri Light"/>
              </a:rPr>
              <a:t>a </a:t>
            </a:r>
            <a:r>
              <a:rPr spc="-20" dirty="0">
                <a:latin typeface="Calibri Light"/>
                <a:cs typeface="Calibri Light"/>
              </a:rPr>
              <a:t>waterfall.</a:t>
            </a:r>
            <a:r>
              <a:rPr spc="75" dirty="0">
                <a:latin typeface="Calibri Light"/>
                <a:cs typeface="Calibri Light"/>
              </a:rPr>
              <a:t> </a:t>
            </a:r>
            <a:r>
              <a:rPr spc="-5" dirty="0">
                <a:latin typeface="Calibri Light"/>
                <a:cs typeface="Calibri Light"/>
              </a:rPr>
              <a:t>[4]</a:t>
            </a:r>
            <a:endParaRPr>
              <a:latin typeface="Calibri Light"/>
              <a:cs typeface="Calibri Light"/>
            </a:endParaRPr>
          </a:p>
          <a:p>
            <a:pPr marL="434340" indent="-344805">
              <a:buAutoNum type="arabicPeriod"/>
              <a:tabLst>
                <a:tab pos="433705" algn="l"/>
                <a:tab pos="434340" algn="l"/>
              </a:tabLst>
            </a:pPr>
            <a:r>
              <a:rPr dirty="0">
                <a:latin typeface="Calibri Light"/>
                <a:cs typeface="Calibri Light"/>
              </a:rPr>
              <a:t>Explain the </a:t>
            </a:r>
            <a:r>
              <a:rPr spc="-15" dirty="0">
                <a:latin typeface="Calibri Light"/>
                <a:cs typeface="Calibri Light"/>
              </a:rPr>
              <a:t>formation </a:t>
            </a:r>
            <a:r>
              <a:rPr spc="-5" dirty="0">
                <a:latin typeface="Calibri Light"/>
                <a:cs typeface="Calibri Light"/>
              </a:rPr>
              <a:t>of </a:t>
            </a:r>
            <a:r>
              <a:rPr dirty="0">
                <a:latin typeface="Calibri Light"/>
                <a:cs typeface="Calibri Light"/>
              </a:rPr>
              <a:t>a </a:t>
            </a:r>
            <a:r>
              <a:rPr spc="-10" dirty="0">
                <a:latin typeface="Calibri Light"/>
                <a:cs typeface="Calibri Light"/>
              </a:rPr>
              <a:t>levee.</a:t>
            </a:r>
            <a:r>
              <a:rPr spc="15" dirty="0">
                <a:latin typeface="Calibri Light"/>
                <a:cs typeface="Calibri Light"/>
              </a:rPr>
              <a:t> </a:t>
            </a:r>
            <a:r>
              <a:rPr spc="-5" dirty="0">
                <a:latin typeface="Calibri Light"/>
                <a:cs typeface="Calibri Light"/>
              </a:rPr>
              <a:t>[4]</a:t>
            </a:r>
            <a:endParaRPr>
              <a:latin typeface="Calibri Light"/>
              <a:cs typeface="Calibri Light"/>
            </a:endParaRPr>
          </a:p>
          <a:p>
            <a:pPr marL="434340" indent="-344805">
              <a:buAutoNum type="arabicPeriod"/>
              <a:tabLst>
                <a:tab pos="433705" algn="l"/>
                <a:tab pos="434340" algn="l"/>
              </a:tabLst>
            </a:pPr>
            <a:r>
              <a:rPr spc="-5" dirty="0">
                <a:latin typeface="Calibri Light"/>
                <a:cs typeface="Calibri Light"/>
              </a:rPr>
              <a:t>Explain </a:t>
            </a:r>
            <a:r>
              <a:rPr dirty="0">
                <a:latin typeface="Calibri Light"/>
                <a:cs typeface="Calibri Light"/>
              </a:rPr>
              <a:t>the </a:t>
            </a:r>
            <a:r>
              <a:rPr spc="-15" dirty="0">
                <a:latin typeface="Calibri Light"/>
                <a:cs typeface="Calibri Light"/>
              </a:rPr>
              <a:t>formation </a:t>
            </a:r>
            <a:r>
              <a:rPr spc="-5" dirty="0">
                <a:latin typeface="Calibri Light"/>
                <a:cs typeface="Calibri Light"/>
              </a:rPr>
              <a:t>of an ox-bow </a:t>
            </a:r>
            <a:r>
              <a:rPr spc="-20" dirty="0">
                <a:latin typeface="Calibri Light"/>
                <a:cs typeface="Calibri Light"/>
              </a:rPr>
              <a:t>lake.</a:t>
            </a:r>
            <a:r>
              <a:rPr spc="55" dirty="0">
                <a:latin typeface="Calibri Light"/>
                <a:cs typeface="Calibri Light"/>
              </a:rPr>
              <a:t> </a:t>
            </a:r>
            <a:r>
              <a:rPr spc="-5" dirty="0">
                <a:latin typeface="Calibri Light"/>
                <a:cs typeface="Calibri Light"/>
              </a:rPr>
              <a:t>[4]</a:t>
            </a:r>
            <a:endParaRPr>
              <a:latin typeface="Calibri Light"/>
              <a:cs typeface="Calibri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692" y="109252"/>
            <a:ext cx="6710107" cy="444352"/>
          </a:xfrm>
          <a:prstGeom prst="rect">
            <a:avLst/>
          </a:prstGeom>
          <a:solidFill>
            <a:schemeClr val="accent5">
              <a:lumMod val="40000"/>
              <a:lumOff val="60000"/>
            </a:schemeClr>
          </a:solidFill>
        </p:spPr>
        <p:txBody>
          <a:bodyPr vert="horz" wrap="square" lIns="0" tIns="13335" rIns="0" bIns="0" rtlCol="0">
            <a:spAutoFit/>
          </a:bodyPr>
          <a:lstStyle/>
          <a:p>
            <a:pPr marL="12700">
              <a:spcBef>
                <a:spcPts val="105"/>
              </a:spcBef>
            </a:pPr>
            <a:r>
              <a:rPr lang="en-GB" spc="-10" dirty="0" smtClean="0"/>
              <a:t>Lesson 5: What </a:t>
            </a:r>
            <a:r>
              <a:rPr spc="-10" dirty="0" smtClean="0"/>
              <a:t>causes</a:t>
            </a:r>
            <a:r>
              <a:rPr lang="en-GB" spc="-10" dirty="0" smtClean="0"/>
              <a:t> some rivers to</a:t>
            </a:r>
            <a:r>
              <a:rPr spc="-229" dirty="0" smtClean="0"/>
              <a:t> </a:t>
            </a:r>
            <a:r>
              <a:rPr lang="en-GB" spc="-10" dirty="0" smtClean="0"/>
              <a:t>flood?</a:t>
            </a:r>
            <a:endParaRPr spc="-10" dirty="0"/>
          </a:p>
        </p:txBody>
      </p:sp>
      <p:sp>
        <p:nvSpPr>
          <p:cNvPr id="3" name="object 3"/>
          <p:cNvSpPr txBox="1"/>
          <p:nvPr/>
        </p:nvSpPr>
        <p:spPr>
          <a:xfrm>
            <a:off x="298450" y="599765"/>
            <a:ext cx="6160770" cy="752129"/>
          </a:xfrm>
          <a:prstGeom prst="rect">
            <a:avLst/>
          </a:prstGeom>
        </p:spPr>
        <p:txBody>
          <a:bodyPr vert="horz" wrap="square" lIns="0" tIns="13335" rIns="0" bIns="0" rtlCol="0">
            <a:spAutoFit/>
          </a:bodyPr>
          <a:lstStyle/>
          <a:p>
            <a:pPr marL="12700" marR="5080">
              <a:spcBef>
                <a:spcPts val="105"/>
              </a:spcBef>
            </a:pPr>
            <a:r>
              <a:rPr sz="1600" spc="-10" dirty="0">
                <a:latin typeface="Calibri Light"/>
                <a:cs typeface="Calibri Light"/>
              </a:rPr>
              <a:t>Rivers </a:t>
            </a:r>
            <a:r>
              <a:rPr sz="1600" dirty="0">
                <a:latin typeface="Calibri Light"/>
                <a:cs typeface="Calibri Light"/>
              </a:rPr>
              <a:t>can flood </a:t>
            </a:r>
            <a:r>
              <a:rPr sz="1600" spc="5" dirty="0">
                <a:latin typeface="Calibri Light"/>
                <a:cs typeface="Calibri Light"/>
              </a:rPr>
              <a:t>due </a:t>
            </a:r>
            <a:r>
              <a:rPr sz="1600" spc="-15" dirty="0">
                <a:latin typeface="Calibri Light"/>
                <a:cs typeface="Calibri Light"/>
              </a:rPr>
              <a:t>to </a:t>
            </a:r>
            <a:r>
              <a:rPr sz="1600" spc="5" dirty="0">
                <a:latin typeface="Calibri Light"/>
                <a:cs typeface="Calibri Light"/>
              </a:rPr>
              <a:t>human and </a:t>
            </a:r>
            <a:r>
              <a:rPr sz="1600" spc="-5" dirty="0">
                <a:latin typeface="Calibri Light"/>
                <a:cs typeface="Calibri Light"/>
              </a:rPr>
              <a:t>physical </a:t>
            </a:r>
            <a:r>
              <a:rPr sz="1600" spc="-15" dirty="0">
                <a:latin typeface="Calibri Light"/>
                <a:cs typeface="Calibri Light"/>
              </a:rPr>
              <a:t>factors. </a:t>
            </a:r>
            <a:r>
              <a:rPr sz="1600" dirty="0">
                <a:latin typeface="Calibri Light"/>
                <a:cs typeface="Calibri Light"/>
              </a:rPr>
              <a:t>An </a:t>
            </a:r>
            <a:r>
              <a:rPr sz="1600" spc="-5" dirty="0">
                <a:latin typeface="Calibri Light"/>
                <a:cs typeface="Calibri Light"/>
              </a:rPr>
              <a:t>example would</a:t>
            </a:r>
            <a:r>
              <a:rPr sz="1600" spc="-204" dirty="0">
                <a:latin typeface="Calibri Light"/>
                <a:cs typeface="Calibri Light"/>
              </a:rPr>
              <a:t> </a:t>
            </a:r>
            <a:r>
              <a:rPr sz="1600" dirty="0">
                <a:latin typeface="Calibri Light"/>
                <a:cs typeface="Calibri Light"/>
              </a:rPr>
              <a:t>be  </a:t>
            </a:r>
            <a:r>
              <a:rPr sz="1600" spc="5" dirty="0">
                <a:latin typeface="Calibri Light"/>
                <a:cs typeface="Calibri Light"/>
              </a:rPr>
              <a:t>humans building </a:t>
            </a:r>
            <a:r>
              <a:rPr sz="1600" dirty="0">
                <a:latin typeface="Calibri Light"/>
                <a:cs typeface="Calibri Light"/>
              </a:rPr>
              <a:t>on </a:t>
            </a:r>
            <a:r>
              <a:rPr sz="1600" spc="5" dirty="0">
                <a:latin typeface="Calibri Light"/>
                <a:cs typeface="Calibri Light"/>
              </a:rPr>
              <a:t>floodplains </a:t>
            </a:r>
            <a:r>
              <a:rPr sz="1600" spc="-5" dirty="0">
                <a:latin typeface="Calibri Light"/>
                <a:cs typeface="Calibri Light"/>
              </a:rPr>
              <a:t>either </a:t>
            </a:r>
            <a:r>
              <a:rPr sz="1600" dirty="0">
                <a:latin typeface="Calibri Light"/>
                <a:cs typeface="Calibri Light"/>
              </a:rPr>
              <a:t>side of a</a:t>
            </a:r>
            <a:r>
              <a:rPr sz="1600" spc="-225" dirty="0">
                <a:latin typeface="Calibri Light"/>
                <a:cs typeface="Calibri Light"/>
              </a:rPr>
              <a:t> </a:t>
            </a:r>
            <a:r>
              <a:rPr sz="1600" spc="-35" dirty="0">
                <a:latin typeface="Calibri Light"/>
                <a:cs typeface="Calibri Light"/>
              </a:rPr>
              <a:t>river</a:t>
            </a:r>
            <a:r>
              <a:rPr sz="1600" spc="-35" dirty="0" smtClean="0">
                <a:latin typeface="Calibri Light"/>
                <a:cs typeface="Calibri Light"/>
              </a:rPr>
              <a:t>.</a:t>
            </a:r>
            <a:r>
              <a:rPr lang="en-GB" sz="1600" spc="-35" dirty="0" smtClean="0">
                <a:latin typeface="Calibri Light"/>
                <a:cs typeface="Calibri Light"/>
              </a:rPr>
              <a:t>  Read over this </a:t>
            </a:r>
            <a:r>
              <a:rPr lang="en-GB" sz="1600" spc="-35" dirty="0" smtClean="0">
                <a:latin typeface="Calibri Light"/>
                <a:cs typeface="Calibri Light"/>
                <a:hlinkClick r:id="rId2"/>
              </a:rPr>
              <a:t>detail</a:t>
            </a:r>
            <a:r>
              <a:rPr lang="en-GB" sz="1600" spc="-35" dirty="0" smtClean="0">
                <a:latin typeface="Calibri Light"/>
                <a:cs typeface="Calibri Light"/>
              </a:rPr>
              <a:t> on river flooding and watch this </a:t>
            </a:r>
            <a:r>
              <a:rPr lang="en-GB" sz="1600" spc="-35" dirty="0" smtClean="0">
                <a:latin typeface="Calibri Light"/>
                <a:cs typeface="Calibri Light"/>
                <a:hlinkClick r:id="rId3"/>
              </a:rPr>
              <a:t>video</a:t>
            </a:r>
            <a:r>
              <a:rPr lang="en-GB" sz="1600" spc="-35" dirty="0" smtClean="0">
                <a:latin typeface="Calibri Light"/>
                <a:cs typeface="Calibri Light"/>
              </a:rPr>
              <a:t> before attempting the tasks below.</a:t>
            </a:r>
            <a:endParaRPr sz="1600" dirty="0">
              <a:latin typeface="Calibri Light"/>
              <a:cs typeface="Calibri Light"/>
            </a:endParaRPr>
          </a:p>
        </p:txBody>
      </p:sp>
      <p:graphicFrame>
        <p:nvGraphicFramePr>
          <p:cNvPr id="4" name="object 4"/>
          <p:cNvGraphicFramePr>
            <a:graphicFrameLocks noGrp="1"/>
          </p:cNvGraphicFramePr>
          <p:nvPr/>
        </p:nvGraphicFramePr>
        <p:xfrm>
          <a:off x="298450" y="1539877"/>
          <a:ext cx="6160770" cy="1554733"/>
        </p:xfrm>
        <a:graphic>
          <a:graphicData uri="http://schemas.openxmlformats.org/drawingml/2006/table">
            <a:tbl>
              <a:tblPr firstRow="1" bandRow="1">
                <a:tableStyleId>{2D5ABB26-0587-4C30-8999-92F81FD0307C}</a:tableStyleId>
              </a:tblPr>
              <a:tblGrid>
                <a:gridCol w="3080385">
                  <a:extLst>
                    <a:ext uri="{9D8B030D-6E8A-4147-A177-3AD203B41FA5}">
                      <a16:colId xmlns:a16="http://schemas.microsoft.com/office/drawing/2014/main" val="20000"/>
                    </a:ext>
                  </a:extLst>
                </a:gridCol>
                <a:gridCol w="3080385">
                  <a:extLst>
                    <a:ext uri="{9D8B030D-6E8A-4147-A177-3AD203B41FA5}">
                      <a16:colId xmlns:a16="http://schemas.microsoft.com/office/drawing/2014/main" val="20001"/>
                    </a:ext>
                  </a:extLst>
                </a:gridCol>
              </a:tblGrid>
              <a:tr h="434594">
                <a:tc>
                  <a:txBody>
                    <a:bodyPr/>
                    <a:lstStyle/>
                    <a:p>
                      <a:pPr marL="91440">
                        <a:lnSpc>
                          <a:spcPct val="100000"/>
                        </a:lnSpc>
                        <a:spcBef>
                          <a:spcPts val="235"/>
                        </a:spcBef>
                      </a:pPr>
                      <a:r>
                        <a:rPr sz="2000" b="0" spc="-10" dirty="0">
                          <a:latin typeface="Calibri Light"/>
                          <a:cs typeface="Calibri Light"/>
                        </a:rPr>
                        <a:t>Human</a:t>
                      </a:r>
                      <a:endParaRPr sz="2000">
                        <a:latin typeface="Calibri Light"/>
                        <a:cs typeface="Calibri Light"/>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92710">
                        <a:lnSpc>
                          <a:spcPct val="100000"/>
                        </a:lnSpc>
                        <a:spcBef>
                          <a:spcPts val="235"/>
                        </a:spcBef>
                      </a:pPr>
                      <a:r>
                        <a:rPr sz="2000" b="0" spc="-20" dirty="0">
                          <a:latin typeface="Calibri Light"/>
                          <a:cs typeface="Calibri Light"/>
                        </a:rPr>
                        <a:t>Physical</a:t>
                      </a:r>
                      <a:endParaRPr sz="2000">
                        <a:latin typeface="Calibri Light"/>
                        <a:cs typeface="Calibri Light"/>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0"/>
                  </a:ext>
                </a:extLst>
              </a:tr>
              <a:tr h="1120139">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5" name="object 5"/>
          <p:cNvSpPr txBox="1"/>
          <p:nvPr/>
        </p:nvSpPr>
        <p:spPr>
          <a:xfrm>
            <a:off x="306326" y="3235453"/>
            <a:ext cx="6160135" cy="770083"/>
          </a:xfrm>
          <a:prstGeom prst="rect">
            <a:avLst/>
          </a:prstGeom>
          <a:ln w="39624">
            <a:solidFill>
              <a:srgbClr val="00AFEF"/>
            </a:solidFill>
          </a:ln>
        </p:spPr>
        <p:txBody>
          <a:bodyPr vert="horz" wrap="square" lIns="0" tIns="31115" rIns="0" bIns="0" rtlCol="0">
            <a:spAutoFit/>
          </a:bodyPr>
          <a:lstStyle/>
          <a:p>
            <a:pPr marL="90170">
              <a:spcBef>
                <a:spcPts val="245"/>
              </a:spcBef>
            </a:pPr>
            <a:r>
              <a:rPr sz="1600" spc="-15" dirty="0">
                <a:latin typeface="Calibri Light"/>
                <a:cs typeface="Calibri Light"/>
              </a:rPr>
              <a:t>Write </a:t>
            </a:r>
            <a:r>
              <a:rPr sz="1600" spc="5" dirty="0">
                <a:latin typeface="Calibri Light"/>
                <a:cs typeface="Calibri Light"/>
              </a:rPr>
              <a:t>each </a:t>
            </a:r>
            <a:r>
              <a:rPr sz="1600" spc="-5" dirty="0">
                <a:latin typeface="Calibri Light"/>
                <a:cs typeface="Calibri Light"/>
              </a:rPr>
              <a:t>process </a:t>
            </a:r>
            <a:r>
              <a:rPr sz="1600" dirty="0">
                <a:latin typeface="Calibri Light"/>
                <a:cs typeface="Calibri Light"/>
              </a:rPr>
              <a:t>in the </a:t>
            </a:r>
            <a:r>
              <a:rPr sz="1600" spc="-5" dirty="0">
                <a:latin typeface="Calibri Light"/>
                <a:cs typeface="Calibri Light"/>
              </a:rPr>
              <a:t>correct </a:t>
            </a:r>
            <a:r>
              <a:rPr sz="1600" dirty="0">
                <a:latin typeface="Calibri Light"/>
                <a:cs typeface="Calibri Light"/>
              </a:rPr>
              <a:t>column in the table</a:t>
            </a:r>
            <a:r>
              <a:rPr sz="1600" spc="-240" dirty="0">
                <a:latin typeface="Calibri Light"/>
                <a:cs typeface="Calibri Light"/>
              </a:rPr>
              <a:t> </a:t>
            </a:r>
            <a:r>
              <a:rPr sz="1600" spc="-5" dirty="0">
                <a:latin typeface="Calibri Light"/>
                <a:cs typeface="Calibri Light"/>
              </a:rPr>
              <a:t>above.</a:t>
            </a:r>
            <a:endParaRPr sz="1600">
              <a:latin typeface="Calibri Light"/>
              <a:cs typeface="Calibri Light"/>
            </a:endParaRPr>
          </a:p>
          <a:p>
            <a:pPr marL="90170"/>
            <a:r>
              <a:rPr sz="1600" dirty="0">
                <a:solidFill>
                  <a:srgbClr val="FF0000"/>
                </a:solidFill>
                <a:latin typeface="Calibri Light"/>
                <a:cs typeface="Calibri Light"/>
              </a:rPr>
              <a:t>Building</a:t>
            </a:r>
            <a:r>
              <a:rPr sz="1600" spc="-35" dirty="0">
                <a:solidFill>
                  <a:srgbClr val="FF0000"/>
                </a:solidFill>
                <a:latin typeface="Calibri Light"/>
                <a:cs typeface="Calibri Light"/>
              </a:rPr>
              <a:t> </a:t>
            </a:r>
            <a:r>
              <a:rPr sz="1600" dirty="0">
                <a:solidFill>
                  <a:srgbClr val="FF0000"/>
                </a:solidFill>
                <a:latin typeface="Calibri Light"/>
                <a:cs typeface="Calibri Light"/>
              </a:rPr>
              <a:t>on floodplains,</a:t>
            </a:r>
            <a:r>
              <a:rPr sz="1600" spc="-60" dirty="0">
                <a:solidFill>
                  <a:srgbClr val="FF0000"/>
                </a:solidFill>
                <a:latin typeface="Calibri Light"/>
                <a:cs typeface="Calibri Light"/>
              </a:rPr>
              <a:t> </a:t>
            </a:r>
            <a:r>
              <a:rPr sz="1600" spc="-5" dirty="0">
                <a:solidFill>
                  <a:srgbClr val="006FC0"/>
                </a:solidFill>
                <a:latin typeface="Calibri Light"/>
                <a:cs typeface="Calibri Light"/>
              </a:rPr>
              <a:t>heavy</a:t>
            </a:r>
            <a:r>
              <a:rPr sz="1600" spc="-15" dirty="0">
                <a:solidFill>
                  <a:srgbClr val="006FC0"/>
                </a:solidFill>
                <a:latin typeface="Calibri Light"/>
                <a:cs typeface="Calibri Light"/>
              </a:rPr>
              <a:t> </a:t>
            </a:r>
            <a:r>
              <a:rPr sz="1600" spc="-5" dirty="0">
                <a:solidFill>
                  <a:srgbClr val="006FC0"/>
                </a:solidFill>
                <a:latin typeface="Calibri Light"/>
                <a:cs typeface="Calibri Light"/>
              </a:rPr>
              <a:t>rainfall,</a:t>
            </a:r>
            <a:r>
              <a:rPr sz="1600" spc="-85" dirty="0">
                <a:solidFill>
                  <a:srgbClr val="006FC0"/>
                </a:solidFill>
                <a:latin typeface="Calibri Light"/>
                <a:cs typeface="Calibri Light"/>
              </a:rPr>
              <a:t> </a:t>
            </a:r>
            <a:r>
              <a:rPr sz="1600" spc="5" dirty="0">
                <a:solidFill>
                  <a:srgbClr val="6F2F9F"/>
                </a:solidFill>
                <a:latin typeface="Calibri Light"/>
                <a:cs typeface="Calibri Light"/>
              </a:rPr>
              <a:t>lack</a:t>
            </a:r>
            <a:r>
              <a:rPr sz="1600" spc="-65" dirty="0">
                <a:solidFill>
                  <a:srgbClr val="6F2F9F"/>
                </a:solidFill>
                <a:latin typeface="Calibri Light"/>
                <a:cs typeface="Calibri Light"/>
              </a:rPr>
              <a:t> </a:t>
            </a:r>
            <a:r>
              <a:rPr sz="1600" dirty="0">
                <a:solidFill>
                  <a:srgbClr val="6F2F9F"/>
                </a:solidFill>
                <a:latin typeface="Calibri Light"/>
                <a:cs typeface="Calibri Light"/>
              </a:rPr>
              <a:t>of</a:t>
            </a:r>
            <a:r>
              <a:rPr sz="1600" spc="5" dirty="0">
                <a:solidFill>
                  <a:srgbClr val="6F2F9F"/>
                </a:solidFill>
                <a:latin typeface="Calibri Light"/>
                <a:cs typeface="Calibri Light"/>
              </a:rPr>
              <a:t> </a:t>
            </a:r>
            <a:r>
              <a:rPr sz="1600" dirty="0">
                <a:solidFill>
                  <a:srgbClr val="6F2F9F"/>
                </a:solidFill>
                <a:latin typeface="Calibri Light"/>
                <a:cs typeface="Calibri Light"/>
              </a:rPr>
              <a:t>dredging,</a:t>
            </a:r>
            <a:r>
              <a:rPr sz="1600" spc="-15" dirty="0">
                <a:solidFill>
                  <a:srgbClr val="6F2F9F"/>
                </a:solidFill>
                <a:latin typeface="Calibri Light"/>
                <a:cs typeface="Calibri Light"/>
              </a:rPr>
              <a:t> </a:t>
            </a:r>
            <a:r>
              <a:rPr sz="1600" dirty="0">
                <a:solidFill>
                  <a:srgbClr val="FFC000"/>
                </a:solidFill>
                <a:latin typeface="Calibri Light"/>
                <a:cs typeface="Calibri Light"/>
              </a:rPr>
              <a:t>building</a:t>
            </a:r>
            <a:r>
              <a:rPr sz="1600" spc="-30" dirty="0">
                <a:solidFill>
                  <a:srgbClr val="FFC000"/>
                </a:solidFill>
                <a:latin typeface="Calibri Light"/>
                <a:cs typeface="Calibri Light"/>
              </a:rPr>
              <a:t> </a:t>
            </a:r>
            <a:r>
              <a:rPr sz="1600" dirty="0">
                <a:solidFill>
                  <a:srgbClr val="FFC000"/>
                </a:solidFill>
                <a:latin typeface="Calibri Light"/>
                <a:cs typeface="Calibri Light"/>
              </a:rPr>
              <a:t>a</a:t>
            </a:r>
            <a:r>
              <a:rPr sz="1600" spc="-20" dirty="0">
                <a:solidFill>
                  <a:srgbClr val="FFC000"/>
                </a:solidFill>
                <a:latin typeface="Calibri Light"/>
                <a:cs typeface="Calibri Light"/>
              </a:rPr>
              <a:t> </a:t>
            </a:r>
            <a:r>
              <a:rPr sz="1600" spc="5" dirty="0">
                <a:solidFill>
                  <a:srgbClr val="FFC000"/>
                </a:solidFill>
                <a:latin typeface="Calibri Light"/>
                <a:cs typeface="Calibri Light"/>
              </a:rPr>
              <a:t>dam,</a:t>
            </a:r>
            <a:endParaRPr sz="1600">
              <a:latin typeface="Calibri Light"/>
              <a:cs typeface="Calibri Light"/>
            </a:endParaRPr>
          </a:p>
          <a:p>
            <a:pPr marL="90170"/>
            <a:r>
              <a:rPr sz="1600" spc="-10" dirty="0">
                <a:solidFill>
                  <a:srgbClr val="00AF50"/>
                </a:solidFill>
                <a:latin typeface="Calibri Light"/>
                <a:cs typeface="Calibri Light"/>
              </a:rPr>
              <a:t>deforestation, </a:t>
            </a:r>
            <a:r>
              <a:rPr sz="1600" spc="-10" dirty="0">
                <a:solidFill>
                  <a:srgbClr val="C00000"/>
                </a:solidFill>
                <a:latin typeface="Calibri Light"/>
                <a:cs typeface="Calibri Light"/>
              </a:rPr>
              <a:t>steep </a:t>
            </a:r>
            <a:r>
              <a:rPr sz="1600" dirty="0">
                <a:solidFill>
                  <a:srgbClr val="C00000"/>
                </a:solidFill>
                <a:latin typeface="Calibri Light"/>
                <a:cs typeface="Calibri Light"/>
              </a:rPr>
              <a:t>sided </a:t>
            </a:r>
            <a:r>
              <a:rPr sz="1600" spc="5" dirty="0">
                <a:solidFill>
                  <a:srgbClr val="C00000"/>
                </a:solidFill>
                <a:latin typeface="Calibri Light"/>
                <a:cs typeface="Calibri Light"/>
              </a:rPr>
              <a:t>land, </a:t>
            </a:r>
            <a:r>
              <a:rPr sz="1600" spc="-10" dirty="0">
                <a:solidFill>
                  <a:srgbClr val="FF33CC"/>
                </a:solidFill>
                <a:latin typeface="Calibri Light"/>
                <a:cs typeface="Calibri Light"/>
              </a:rPr>
              <a:t>storm</a:t>
            </a:r>
            <a:r>
              <a:rPr sz="1600" spc="-90" dirty="0">
                <a:solidFill>
                  <a:srgbClr val="FF33CC"/>
                </a:solidFill>
                <a:latin typeface="Calibri Light"/>
                <a:cs typeface="Calibri Light"/>
              </a:rPr>
              <a:t> </a:t>
            </a:r>
            <a:r>
              <a:rPr sz="1600" spc="-5" dirty="0">
                <a:solidFill>
                  <a:srgbClr val="FF33CC"/>
                </a:solidFill>
                <a:latin typeface="Calibri Light"/>
                <a:cs typeface="Calibri Light"/>
              </a:rPr>
              <a:t>surges.</a:t>
            </a:r>
            <a:endParaRPr sz="1600">
              <a:latin typeface="Calibri Light"/>
              <a:cs typeface="Calibri Light"/>
            </a:endParaRPr>
          </a:p>
        </p:txBody>
      </p:sp>
      <p:sp>
        <p:nvSpPr>
          <p:cNvPr id="6" name="object 6"/>
          <p:cNvSpPr/>
          <p:nvPr/>
        </p:nvSpPr>
        <p:spPr>
          <a:xfrm>
            <a:off x="304800" y="5522978"/>
            <a:ext cx="6160008" cy="3724655"/>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06326" y="4381502"/>
            <a:ext cx="6160135" cy="769441"/>
          </a:xfrm>
          <a:prstGeom prst="rect">
            <a:avLst/>
          </a:prstGeom>
          <a:ln w="39624">
            <a:solidFill>
              <a:srgbClr val="FFC000"/>
            </a:solidFill>
          </a:ln>
        </p:spPr>
        <p:txBody>
          <a:bodyPr vert="horz" wrap="square" lIns="0" tIns="30480" rIns="0" bIns="0" rtlCol="0">
            <a:spAutoFit/>
          </a:bodyPr>
          <a:lstStyle/>
          <a:p>
            <a:pPr marL="90170">
              <a:spcBef>
                <a:spcPts val="240"/>
              </a:spcBef>
            </a:pPr>
            <a:r>
              <a:rPr sz="1600" spc="-5" dirty="0">
                <a:latin typeface="Calibri Light"/>
                <a:cs typeface="Calibri Light"/>
              </a:rPr>
              <a:t>Figure </a:t>
            </a:r>
            <a:r>
              <a:rPr sz="1600" spc="5" dirty="0">
                <a:latin typeface="Calibri Light"/>
                <a:cs typeface="Calibri Light"/>
              </a:rPr>
              <a:t>5, an upland </a:t>
            </a:r>
            <a:r>
              <a:rPr sz="1600" spc="-5" dirty="0">
                <a:latin typeface="Calibri Light"/>
                <a:cs typeface="Calibri Light"/>
              </a:rPr>
              <a:t>area </a:t>
            </a:r>
            <a:r>
              <a:rPr sz="1600" dirty="0">
                <a:latin typeface="Calibri Light"/>
                <a:cs typeface="Calibri Light"/>
              </a:rPr>
              <a:t>is </a:t>
            </a:r>
            <a:r>
              <a:rPr sz="1600" spc="5" dirty="0">
                <a:latin typeface="Calibri Light"/>
                <a:cs typeface="Calibri Light"/>
              </a:rPr>
              <a:t>shown</a:t>
            </a:r>
            <a:r>
              <a:rPr sz="1600" spc="-254" dirty="0">
                <a:latin typeface="Calibri Light"/>
                <a:cs typeface="Calibri Light"/>
              </a:rPr>
              <a:t> </a:t>
            </a:r>
            <a:r>
              <a:rPr sz="1600" spc="-15" dirty="0">
                <a:latin typeface="Calibri Light"/>
                <a:cs typeface="Calibri Light"/>
              </a:rPr>
              <a:t>below.</a:t>
            </a:r>
            <a:endParaRPr sz="1600" dirty="0">
              <a:latin typeface="Calibri Light"/>
              <a:cs typeface="Calibri Light"/>
            </a:endParaRPr>
          </a:p>
          <a:p>
            <a:pPr marL="90170"/>
            <a:r>
              <a:rPr sz="1600" spc="-5" dirty="0">
                <a:latin typeface="Calibri Light"/>
                <a:cs typeface="Calibri Light"/>
              </a:rPr>
              <a:t>Annotate</a:t>
            </a:r>
            <a:r>
              <a:rPr sz="1600" spc="-25" dirty="0">
                <a:latin typeface="Calibri Light"/>
                <a:cs typeface="Calibri Light"/>
              </a:rPr>
              <a:t> </a:t>
            </a:r>
            <a:r>
              <a:rPr lang="en-GB" sz="1600" spc="-25" dirty="0" smtClean="0">
                <a:latin typeface="Calibri Light"/>
                <a:cs typeface="Calibri Light"/>
              </a:rPr>
              <a:t>(label) </a:t>
            </a:r>
            <a:r>
              <a:rPr sz="1600" spc="-5" dirty="0" smtClean="0">
                <a:latin typeface="Calibri Light"/>
                <a:cs typeface="Calibri Light"/>
              </a:rPr>
              <a:t>Figure</a:t>
            </a:r>
            <a:r>
              <a:rPr sz="1600" spc="-100" dirty="0" smtClean="0">
                <a:latin typeface="Calibri Light"/>
                <a:cs typeface="Calibri Light"/>
              </a:rPr>
              <a:t> </a:t>
            </a:r>
            <a:r>
              <a:rPr sz="1600" dirty="0">
                <a:latin typeface="Calibri Light"/>
                <a:cs typeface="Calibri Light"/>
              </a:rPr>
              <a:t>5</a:t>
            </a:r>
            <a:r>
              <a:rPr sz="1600" spc="-45" dirty="0">
                <a:latin typeface="Calibri Light"/>
                <a:cs typeface="Calibri Light"/>
              </a:rPr>
              <a:t> </a:t>
            </a:r>
            <a:r>
              <a:rPr sz="1600" spc="-15" dirty="0">
                <a:latin typeface="Calibri Light"/>
                <a:cs typeface="Calibri Light"/>
              </a:rPr>
              <a:t>to</a:t>
            </a:r>
            <a:r>
              <a:rPr sz="1600" spc="20" dirty="0">
                <a:latin typeface="Calibri Light"/>
                <a:cs typeface="Calibri Light"/>
              </a:rPr>
              <a:t> </a:t>
            </a:r>
            <a:r>
              <a:rPr sz="1600" dirty="0">
                <a:latin typeface="Calibri Light"/>
                <a:cs typeface="Calibri Light"/>
              </a:rPr>
              <a:t>show</a:t>
            </a:r>
            <a:r>
              <a:rPr sz="1600" spc="-25" dirty="0">
                <a:latin typeface="Calibri Light"/>
                <a:cs typeface="Calibri Light"/>
              </a:rPr>
              <a:t> </a:t>
            </a:r>
            <a:r>
              <a:rPr sz="1600" dirty="0">
                <a:latin typeface="Calibri Light"/>
                <a:cs typeface="Calibri Light"/>
              </a:rPr>
              <a:t>what</a:t>
            </a:r>
            <a:r>
              <a:rPr sz="1600" spc="-55" dirty="0">
                <a:latin typeface="Calibri Light"/>
                <a:cs typeface="Calibri Light"/>
              </a:rPr>
              <a:t> </a:t>
            </a:r>
            <a:r>
              <a:rPr sz="1600" spc="-5" dirty="0">
                <a:latin typeface="Calibri Light"/>
                <a:cs typeface="Calibri Light"/>
              </a:rPr>
              <a:t>would</a:t>
            </a:r>
            <a:r>
              <a:rPr sz="1600" spc="5" dirty="0">
                <a:latin typeface="Calibri Light"/>
                <a:cs typeface="Calibri Light"/>
              </a:rPr>
              <a:t> </a:t>
            </a:r>
            <a:r>
              <a:rPr sz="1600" dirty="0">
                <a:latin typeface="Calibri Light"/>
                <a:cs typeface="Calibri Light"/>
              </a:rPr>
              <a:t>increase</a:t>
            </a:r>
            <a:r>
              <a:rPr sz="1600" spc="-75" dirty="0">
                <a:latin typeface="Calibri Light"/>
                <a:cs typeface="Calibri Light"/>
              </a:rPr>
              <a:t> </a:t>
            </a:r>
            <a:r>
              <a:rPr sz="1600" spc="5" dirty="0">
                <a:latin typeface="Calibri Light"/>
                <a:cs typeface="Calibri Light"/>
              </a:rPr>
              <a:t>and</a:t>
            </a:r>
            <a:r>
              <a:rPr sz="1600" spc="-15" dirty="0">
                <a:latin typeface="Calibri Light"/>
                <a:cs typeface="Calibri Light"/>
              </a:rPr>
              <a:t> </a:t>
            </a:r>
            <a:r>
              <a:rPr sz="1600" dirty="0">
                <a:latin typeface="Calibri Light"/>
                <a:cs typeface="Calibri Light"/>
              </a:rPr>
              <a:t>decrease</a:t>
            </a:r>
            <a:r>
              <a:rPr sz="1600" spc="-50" dirty="0">
                <a:latin typeface="Calibri Light"/>
                <a:cs typeface="Calibri Light"/>
              </a:rPr>
              <a:t> </a:t>
            </a:r>
            <a:r>
              <a:rPr sz="1600" dirty="0">
                <a:latin typeface="Calibri Light"/>
                <a:cs typeface="Calibri Light"/>
              </a:rPr>
              <a:t>the risk</a:t>
            </a:r>
            <a:r>
              <a:rPr sz="1600" spc="-20" dirty="0">
                <a:latin typeface="Calibri Light"/>
                <a:cs typeface="Calibri Light"/>
              </a:rPr>
              <a:t> </a:t>
            </a:r>
            <a:r>
              <a:rPr sz="1600" spc="-5" dirty="0" smtClean="0">
                <a:latin typeface="Calibri Light"/>
                <a:cs typeface="Calibri Light"/>
              </a:rPr>
              <a:t>of</a:t>
            </a:r>
            <a:r>
              <a:rPr lang="en-GB" sz="1600" dirty="0">
                <a:latin typeface="Calibri Light"/>
                <a:cs typeface="Calibri Light"/>
              </a:rPr>
              <a:t> </a:t>
            </a:r>
            <a:r>
              <a:rPr sz="1600" dirty="0" smtClean="0">
                <a:latin typeface="Calibri Light"/>
                <a:cs typeface="Calibri Light"/>
              </a:rPr>
              <a:t>flooding</a:t>
            </a:r>
            <a:r>
              <a:rPr sz="1600" dirty="0">
                <a:latin typeface="Calibri Light"/>
                <a:cs typeface="Calibri Light"/>
              </a:rPr>
              <a:t>.</a:t>
            </a:r>
          </a:p>
        </p:txBody>
      </p:sp>
      <p:sp>
        <p:nvSpPr>
          <p:cNvPr id="8" name="object 8"/>
          <p:cNvSpPr txBox="1"/>
          <p:nvPr/>
        </p:nvSpPr>
        <p:spPr>
          <a:xfrm>
            <a:off x="2684779" y="9280652"/>
            <a:ext cx="1680210" cy="227626"/>
          </a:xfrm>
          <a:prstGeom prst="rect">
            <a:avLst/>
          </a:prstGeom>
        </p:spPr>
        <p:txBody>
          <a:bodyPr vert="horz" wrap="square" lIns="0" tIns="12065" rIns="0" bIns="0" rtlCol="0">
            <a:spAutoFit/>
          </a:bodyPr>
          <a:lstStyle/>
          <a:p>
            <a:pPr marL="12700">
              <a:spcBef>
                <a:spcPts val="95"/>
              </a:spcBef>
            </a:pPr>
            <a:r>
              <a:rPr sz="1400" dirty="0">
                <a:latin typeface="Calibri Light"/>
                <a:cs typeface="Calibri Light"/>
              </a:rPr>
              <a:t>Figure</a:t>
            </a:r>
            <a:r>
              <a:rPr sz="1400" spc="-110" dirty="0">
                <a:latin typeface="Calibri Light"/>
                <a:cs typeface="Calibri Light"/>
              </a:rPr>
              <a:t> </a:t>
            </a:r>
            <a:r>
              <a:rPr sz="1400" spc="-5" dirty="0">
                <a:latin typeface="Calibri Light"/>
                <a:cs typeface="Calibri Light"/>
              </a:rPr>
              <a:t>5</a:t>
            </a:r>
            <a:r>
              <a:rPr sz="1400" spc="-35" dirty="0">
                <a:latin typeface="Calibri Light"/>
                <a:cs typeface="Calibri Light"/>
              </a:rPr>
              <a:t> </a:t>
            </a:r>
            <a:r>
              <a:rPr sz="1400" dirty="0">
                <a:latin typeface="Calibri Light"/>
                <a:cs typeface="Calibri Light"/>
              </a:rPr>
              <a:t>an</a:t>
            </a:r>
            <a:r>
              <a:rPr sz="1400" spc="-50" dirty="0">
                <a:latin typeface="Calibri Light"/>
                <a:cs typeface="Calibri Light"/>
              </a:rPr>
              <a:t> </a:t>
            </a:r>
            <a:r>
              <a:rPr sz="1400" spc="-5" dirty="0">
                <a:latin typeface="Calibri Light"/>
                <a:cs typeface="Calibri Light"/>
              </a:rPr>
              <a:t>upland</a:t>
            </a:r>
            <a:r>
              <a:rPr sz="1400" spc="-120" dirty="0">
                <a:latin typeface="Calibri Light"/>
                <a:cs typeface="Calibri Light"/>
              </a:rPr>
              <a:t> </a:t>
            </a:r>
            <a:r>
              <a:rPr sz="1400" dirty="0">
                <a:latin typeface="Calibri Light"/>
                <a:cs typeface="Calibri Light"/>
              </a:rPr>
              <a:t>area</a:t>
            </a:r>
            <a:endParaRPr sz="1400">
              <a:latin typeface="Calibri Light"/>
              <a:cs typeface="Calibri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326" y="313690"/>
            <a:ext cx="6094474" cy="444352"/>
          </a:xfrm>
          <a:prstGeom prst="rect">
            <a:avLst/>
          </a:prstGeom>
          <a:solidFill>
            <a:schemeClr val="accent5">
              <a:lumMod val="40000"/>
              <a:lumOff val="60000"/>
            </a:schemeClr>
          </a:solidFill>
        </p:spPr>
        <p:txBody>
          <a:bodyPr vert="horz" wrap="square" lIns="0" tIns="13335" rIns="0" bIns="0" rtlCol="0">
            <a:spAutoFit/>
          </a:bodyPr>
          <a:lstStyle/>
          <a:p>
            <a:pPr marL="12700">
              <a:spcBef>
                <a:spcPts val="105"/>
              </a:spcBef>
            </a:pPr>
            <a:r>
              <a:rPr lang="en-GB" spc="-10" dirty="0" smtClean="0"/>
              <a:t>Lesson 6: How are rivers</a:t>
            </a:r>
            <a:r>
              <a:rPr spc="-180" dirty="0" smtClean="0"/>
              <a:t> </a:t>
            </a:r>
            <a:r>
              <a:rPr lang="en-GB" spc="-25" dirty="0" smtClean="0"/>
              <a:t>managed?</a:t>
            </a:r>
            <a:endParaRPr spc="-25" dirty="0"/>
          </a:p>
        </p:txBody>
      </p:sp>
      <p:sp>
        <p:nvSpPr>
          <p:cNvPr id="3" name="object 3"/>
          <p:cNvSpPr/>
          <p:nvPr/>
        </p:nvSpPr>
        <p:spPr>
          <a:xfrm>
            <a:off x="306326" y="1943100"/>
            <a:ext cx="6160135" cy="7650480"/>
          </a:xfrm>
          <a:custGeom>
            <a:avLst/>
            <a:gdLst/>
            <a:ahLst/>
            <a:cxnLst/>
            <a:rect l="l" t="t" r="r" b="b"/>
            <a:pathLst>
              <a:path w="6160135" h="7650480">
                <a:moveTo>
                  <a:pt x="0" y="7650480"/>
                </a:moveTo>
                <a:lnTo>
                  <a:pt x="6160008" y="7650480"/>
                </a:lnTo>
                <a:lnTo>
                  <a:pt x="6160008" y="0"/>
                </a:lnTo>
                <a:lnTo>
                  <a:pt x="0" y="0"/>
                </a:lnTo>
                <a:lnTo>
                  <a:pt x="0" y="7650480"/>
                </a:lnTo>
                <a:close/>
              </a:path>
            </a:pathLst>
          </a:custGeom>
          <a:ln w="39624">
            <a:solidFill>
              <a:srgbClr val="FFC000"/>
            </a:solidFill>
          </a:ln>
        </p:spPr>
        <p:txBody>
          <a:bodyPr wrap="square" lIns="0" tIns="0" rIns="0" bIns="0" rtlCol="0"/>
          <a:lstStyle/>
          <a:p>
            <a:endParaRPr/>
          </a:p>
        </p:txBody>
      </p:sp>
      <p:sp>
        <p:nvSpPr>
          <p:cNvPr id="4" name="object 4"/>
          <p:cNvSpPr txBox="1"/>
          <p:nvPr/>
        </p:nvSpPr>
        <p:spPr>
          <a:xfrm>
            <a:off x="306327" y="846201"/>
            <a:ext cx="6160134" cy="2198679"/>
          </a:xfrm>
          <a:prstGeom prst="rect">
            <a:avLst/>
          </a:prstGeom>
        </p:spPr>
        <p:txBody>
          <a:bodyPr vert="horz" wrap="square" lIns="0" tIns="13335" rIns="0" bIns="0" rtlCol="0">
            <a:spAutoFit/>
          </a:bodyPr>
          <a:lstStyle/>
          <a:p>
            <a:pPr marL="12700" marR="43815" algn="just">
              <a:spcBef>
                <a:spcPts val="105"/>
              </a:spcBef>
            </a:pPr>
            <a:r>
              <a:rPr sz="1600" spc="-5" dirty="0">
                <a:latin typeface="Calibri Light"/>
                <a:cs typeface="Calibri Light"/>
              </a:rPr>
              <a:t>River </a:t>
            </a:r>
            <a:r>
              <a:rPr sz="1600" spc="5" dirty="0">
                <a:latin typeface="Calibri Light"/>
                <a:cs typeface="Calibri Light"/>
              </a:rPr>
              <a:t>landscapes </a:t>
            </a:r>
            <a:r>
              <a:rPr sz="1600" dirty="0">
                <a:latin typeface="Calibri Light"/>
                <a:cs typeface="Calibri Light"/>
              </a:rPr>
              <a:t>in the </a:t>
            </a:r>
            <a:r>
              <a:rPr sz="1600" spc="5" dirty="0">
                <a:latin typeface="Calibri Light"/>
                <a:cs typeface="Calibri Light"/>
              </a:rPr>
              <a:t>UK </a:t>
            </a:r>
            <a:r>
              <a:rPr sz="1600" dirty="0">
                <a:latin typeface="Calibri Light"/>
                <a:cs typeface="Calibri Light"/>
              </a:rPr>
              <a:t>can be managed using </a:t>
            </a:r>
            <a:r>
              <a:rPr sz="1600" spc="-15" dirty="0">
                <a:latin typeface="Calibri Light"/>
                <a:cs typeface="Calibri Light"/>
              </a:rPr>
              <a:t>different</a:t>
            </a:r>
            <a:r>
              <a:rPr sz="1600" spc="-229" dirty="0">
                <a:latin typeface="Calibri Light"/>
                <a:cs typeface="Calibri Light"/>
              </a:rPr>
              <a:t> </a:t>
            </a:r>
            <a:r>
              <a:rPr sz="1600" spc="-10" dirty="0">
                <a:latin typeface="Calibri Light"/>
                <a:cs typeface="Calibri Light"/>
              </a:rPr>
              <a:t>strategies.  </a:t>
            </a:r>
            <a:r>
              <a:rPr sz="1600" dirty="0">
                <a:latin typeface="Calibri Light"/>
                <a:cs typeface="Calibri Light"/>
              </a:rPr>
              <a:t>These </a:t>
            </a:r>
            <a:r>
              <a:rPr sz="1600" spc="-5" dirty="0">
                <a:latin typeface="Calibri Light"/>
                <a:cs typeface="Calibri Light"/>
              </a:rPr>
              <a:t>are </a:t>
            </a:r>
            <a:r>
              <a:rPr sz="1600" spc="5" dirty="0">
                <a:latin typeface="Calibri Light"/>
                <a:cs typeface="Calibri Light"/>
              </a:rPr>
              <a:t>known as </a:t>
            </a:r>
            <a:r>
              <a:rPr sz="1600" spc="-5" dirty="0">
                <a:latin typeface="Calibri Light"/>
                <a:cs typeface="Calibri Light"/>
              </a:rPr>
              <a:t>hard </a:t>
            </a:r>
            <a:r>
              <a:rPr sz="1600" spc="5" dirty="0">
                <a:latin typeface="Calibri Light"/>
                <a:cs typeface="Calibri Light"/>
              </a:rPr>
              <a:t>and </a:t>
            </a:r>
            <a:r>
              <a:rPr sz="1600" dirty="0">
                <a:latin typeface="Calibri Light"/>
                <a:cs typeface="Calibri Light"/>
              </a:rPr>
              <a:t>soft engineering. </a:t>
            </a:r>
            <a:r>
              <a:rPr sz="1600" dirty="0">
                <a:latin typeface="Calibri Light"/>
                <a:cs typeface="Calibri Light"/>
              </a:rPr>
              <a:t>These </a:t>
            </a:r>
            <a:r>
              <a:rPr sz="1600" spc="-10" dirty="0">
                <a:latin typeface="Calibri Light"/>
                <a:cs typeface="Calibri Light"/>
              </a:rPr>
              <a:t>strategies have  </a:t>
            </a:r>
            <a:r>
              <a:rPr sz="1600" spc="5" dirty="0">
                <a:latin typeface="Calibri Light"/>
                <a:cs typeface="Calibri Light"/>
              </a:rPr>
              <a:t>both </a:t>
            </a:r>
            <a:r>
              <a:rPr sz="1600" spc="-5" dirty="0">
                <a:latin typeface="Calibri Light"/>
                <a:cs typeface="Calibri Light"/>
              </a:rPr>
              <a:t>positives </a:t>
            </a:r>
            <a:r>
              <a:rPr sz="1600" spc="5" dirty="0">
                <a:latin typeface="Calibri Light"/>
                <a:cs typeface="Calibri Light"/>
              </a:rPr>
              <a:t>and </a:t>
            </a:r>
            <a:r>
              <a:rPr sz="1600" spc="-10" dirty="0">
                <a:latin typeface="Calibri Light"/>
                <a:cs typeface="Calibri Light"/>
              </a:rPr>
              <a:t>negatives </a:t>
            </a:r>
            <a:r>
              <a:rPr sz="1600" spc="-15" dirty="0">
                <a:latin typeface="Calibri Light"/>
                <a:cs typeface="Calibri Light"/>
              </a:rPr>
              <a:t>to </a:t>
            </a:r>
            <a:r>
              <a:rPr sz="1600" dirty="0">
                <a:latin typeface="Calibri Light"/>
                <a:cs typeface="Calibri Light"/>
              </a:rPr>
              <a:t>people </a:t>
            </a:r>
            <a:r>
              <a:rPr sz="1600" spc="5" dirty="0">
                <a:latin typeface="Calibri Light"/>
                <a:cs typeface="Calibri Light"/>
              </a:rPr>
              <a:t>and </a:t>
            </a:r>
            <a:r>
              <a:rPr sz="1600" dirty="0">
                <a:latin typeface="Calibri Light"/>
                <a:cs typeface="Calibri Light"/>
              </a:rPr>
              <a:t>the</a:t>
            </a:r>
            <a:r>
              <a:rPr sz="1600" spc="-105" dirty="0">
                <a:latin typeface="Calibri Light"/>
                <a:cs typeface="Calibri Light"/>
              </a:rPr>
              <a:t> </a:t>
            </a:r>
            <a:r>
              <a:rPr sz="1600" spc="-5" dirty="0">
                <a:latin typeface="Calibri Light"/>
                <a:cs typeface="Calibri Light"/>
              </a:rPr>
              <a:t>environment</a:t>
            </a:r>
            <a:r>
              <a:rPr sz="1600" spc="-5" dirty="0" smtClean="0">
                <a:latin typeface="Calibri Light"/>
                <a:cs typeface="Calibri Light"/>
              </a:rPr>
              <a:t>.</a:t>
            </a:r>
            <a:r>
              <a:rPr lang="en-GB" sz="1600" spc="-5" dirty="0" smtClean="0">
                <a:latin typeface="Calibri Light"/>
                <a:cs typeface="Calibri Light"/>
              </a:rPr>
              <a:t>  Read about these strategies </a:t>
            </a:r>
            <a:r>
              <a:rPr lang="en-GB" sz="1600" spc="-5" dirty="0" smtClean="0">
                <a:latin typeface="Calibri Light"/>
                <a:cs typeface="Calibri Light"/>
                <a:hlinkClick r:id="rId2"/>
              </a:rPr>
              <a:t>here</a:t>
            </a:r>
            <a:r>
              <a:rPr lang="en-GB" sz="1600" spc="-5" dirty="0" smtClean="0">
                <a:latin typeface="Calibri Light"/>
                <a:cs typeface="Calibri Light"/>
              </a:rPr>
              <a:t> and watch this </a:t>
            </a:r>
            <a:r>
              <a:rPr lang="en-GB" sz="1600" spc="-5" dirty="0" smtClean="0">
                <a:latin typeface="Calibri Light"/>
                <a:cs typeface="Calibri Light"/>
                <a:hlinkClick r:id="rId3"/>
              </a:rPr>
              <a:t>video</a:t>
            </a:r>
            <a:r>
              <a:rPr lang="en-GB" sz="1600" spc="-5" dirty="0" smtClean="0">
                <a:latin typeface="Calibri Light"/>
                <a:cs typeface="Calibri Light"/>
              </a:rPr>
              <a:t> before attempting the tasks below.</a:t>
            </a:r>
            <a:endParaRPr sz="1600" dirty="0" smtClean="0">
              <a:latin typeface="Calibri Light"/>
              <a:cs typeface="Calibri Light"/>
            </a:endParaRPr>
          </a:p>
          <a:p>
            <a:pPr>
              <a:lnSpc>
                <a:spcPct val="100000"/>
              </a:lnSpc>
            </a:pPr>
            <a:endParaRPr sz="1600" dirty="0" smtClean="0">
              <a:latin typeface="Calibri Light"/>
              <a:cs typeface="Calibri Light"/>
            </a:endParaRPr>
          </a:p>
          <a:p>
            <a:pPr>
              <a:lnSpc>
                <a:spcPct val="100000"/>
              </a:lnSpc>
            </a:pPr>
            <a:endParaRPr sz="1400" dirty="0">
              <a:latin typeface="Calibri Light"/>
              <a:cs typeface="Calibri Light"/>
            </a:endParaRPr>
          </a:p>
          <a:p>
            <a:pPr marL="2050414" marR="5080"/>
            <a:r>
              <a:rPr sz="1600" dirty="0">
                <a:latin typeface="Calibri Light"/>
                <a:cs typeface="Calibri Light"/>
              </a:rPr>
              <a:t>1. Study </a:t>
            </a:r>
            <a:r>
              <a:rPr sz="1600" spc="-5" dirty="0">
                <a:latin typeface="Calibri Light"/>
                <a:cs typeface="Calibri Light"/>
              </a:rPr>
              <a:t>Figure </a:t>
            </a:r>
            <a:r>
              <a:rPr sz="1600" dirty="0">
                <a:latin typeface="Calibri Light"/>
                <a:cs typeface="Calibri Light"/>
              </a:rPr>
              <a:t>6, </a:t>
            </a:r>
            <a:r>
              <a:rPr sz="1600" spc="5" dirty="0">
                <a:latin typeface="Calibri Light"/>
                <a:cs typeface="Calibri Light"/>
              </a:rPr>
              <a:t>which </a:t>
            </a:r>
            <a:r>
              <a:rPr sz="1600" spc="-5" dirty="0">
                <a:latin typeface="Calibri Light"/>
                <a:cs typeface="Calibri Light"/>
              </a:rPr>
              <a:t>shows </a:t>
            </a:r>
            <a:r>
              <a:rPr sz="1600" dirty="0">
                <a:latin typeface="Calibri Light"/>
                <a:cs typeface="Calibri Light"/>
              </a:rPr>
              <a:t>a</a:t>
            </a:r>
            <a:r>
              <a:rPr sz="1600" spc="-135" dirty="0">
                <a:latin typeface="Calibri Light"/>
                <a:cs typeface="Calibri Light"/>
              </a:rPr>
              <a:t> </a:t>
            </a:r>
            <a:r>
              <a:rPr sz="1600" spc="-5" dirty="0">
                <a:latin typeface="Calibri Light"/>
                <a:cs typeface="Calibri Light"/>
              </a:rPr>
              <a:t>photograph  </a:t>
            </a:r>
            <a:r>
              <a:rPr sz="1600" dirty="0">
                <a:latin typeface="Calibri Light"/>
                <a:cs typeface="Calibri Light"/>
              </a:rPr>
              <a:t>of a </a:t>
            </a:r>
            <a:r>
              <a:rPr sz="1600" spc="-5" dirty="0">
                <a:latin typeface="Calibri Light"/>
                <a:cs typeface="Calibri Light"/>
              </a:rPr>
              <a:t>river </a:t>
            </a:r>
            <a:r>
              <a:rPr sz="1600" dirty="0">
                <a:latin typeface="Calibri Light"/>
                <a:cs typeface="Calibri Light"/>
              </a:rPr>
              <a:t>management </a:t>
            </a:r>
            <a:r>
              <a:rPr sz="1600" spc="-25" dirty="0">
                <a:latin typeface="Calibri Light"/>
                <a:cs typeface="Calibri Light"/>
              </a:rPr>
              <a:t>strategy. </a:t>
            </a:r>
            <a:r>
              <a:rPr sz="1600" dirty="0">
                <a:latin typeface="Calibri Light"/>
                <a:cs typeface="Calibri Light"/>
              </a:rPr>
              <a:t>What is  shown in </a:t>
            </a:r>
            <a:r>
              <a:rPr sz="1600" spc="-5" dirty="0">
                <a:latin typeface="Calibri Light"/>
                <a:cs typeface="Calibri Light"/>
              </a:rPr>
              <a:t>Figure </a:t>
            </a:r>
            <a:r>
              <a:rPr sz="1600" dirty="0">
                <a:latin typeface="Calibri Light"/>
                <a:cs typeface="Calibri Light"/>
              </a:rPr>
              <a:t>6?</a:t>
            </a:r>
            <a:r>
              <a:rPr sz="1600" spc="-85" dirty="0">
                <a:latin typeface="Calibri Light"/>
                <a:cs typeface="Calibri Light"/>
              </a:rPr>
              <a:t> </a:t>
            </a:r>
            <a:r>
              <a:rPr sz="1600" dirty="0">
                <a:latin typeface="Calibri Light"/>
                <a:cs typeface="Calibri Light"/>
              </a:rPr>
              <a:t>[1]</a:t>
            </a:r>
          </a:p>
        </p:txBody>
      </p:sp>
      <p:sp>
        <p:nvSpPr>
          <p:cNvPr id="5" name="object 5"/>
          <p:cNvSpPr txBox="1"/>
          <p:nvPr/>
        </p:nvSpPr>
        <p:spPr>
          <a:xfrm>
            <a:off x="2422019" y="3018538"/>
            <a:ext cx="1237615" cy="1002665"/>
          </a:xfrm>
          <a:prstGeom prst="rect">
            <a:avLst/>
          </a:prstGeom>
        </p:spPr>
        <p:txBody>
          <a:bodyPr vert="horz" wrap="square" lIns="0" tIns="13335" rIns="0" bIns="0" rtlCol="0">
            <a:spAutoFit/>
          </a:bodyPr>
          <a:lstStyle/>
          <a:p>
            <a:pPr marL="12700" marR="458470">
              <a:spcBef>
                <a:spcPts val="105"/>
              </a:spcBef>
            </a:pPr>
            <a:r>
              <a:rPr sz="1600" dirty="0">
                <a:latin typeface="Calibri Light"/>
                <a:cs typeface="Calibri Light"/>
              </a:rPr>
              <a:t>A</a:t>
            </a:r>
            <a:r>
              <a:rPr sz="1600" spc="-90" dirty="0">
                <a:latin typeface="Calibri Light"/>
                <a:cs typeface="Calibri Light"/>
              </a:rPr>
              <a:t> </a:t>
            </a:r>
            <a:r>
              <a:rPr sz="1600" spc="-5" dirty="0">
                <a:latin typeface="Calibri Light"/>
                <a:cs typeface="Calibri Light"/>
              </a:rPr>
              <a:t>Groyne  </a:t>
            </a:r>
            <a:r>
              <a:rPr sz="1600" dirty="0">
                <a:latin typeface="Calibri Light"/>
                <a:cs typeface="Calibri Light"/>
              </a:rPr>
              <a:t>B</a:t>
            </a:r>
            <a:r>
              <a:rPr sz="1600" spc="-65" dirty="0">
                <a:latin typeface="Calibri Light"/>
                <a:cs typeface="Calibri Light"/>
              </a:rPr>
              <a:t> </a:t>
            </a:r>
            <a:r>
              <a:rPr sz="1600" spc="10" dirty="0">
                <a:latin typeface="Calibri Light"/>
                <a:cs typeface="Calibri Light"/>
              </a:rPr>
              <a:t>Dam</a:t>
            </a:r>
            <a:endParaRPr sz="1600">
              <a:latin typeface="Calibri Light"/>
              <a:cs typeface="Calibri Light"/>
            </a:endParaRPr>
          </a:p>
          <a:p>
            <a:pPr marL="12700"/>
            <a:r>
              <a:rPr sz="1600" spc="5" dirty="0">
                <a:latin typeface="Calibri Light"/>
                <a:cs typeface="Calibri Light"/>
              </a:rPr>
              <a:t>C</a:t>
            </a:r>
            <a:r>
              <a:rPr sz="1600" spc="-85" dirty="0">
                <a:latin typeface="Calibri Light"/>
                <a:cs typeface="Calibri Light"/>
              </a:rPr>
              <a:t> </a:t>
            </a:r>
            <a:r>
              <a:rPr sz="1600" spc="-15" dirty="0">
                <a:latin typeface="Calibri Light"/>
                <a:cs typeface="Calibri Light"/>
              </a:rPr>
              <a:t>Afforestation</a:t>
            </a:r>
            <a:endParaRPr sz="1600">
              <a:latin typeface="Calibri Light"/>
              <a:cs typeface="Calibri Light"/>
            </a:endParaRPr>
          </a:p>
          <a:p>
            <a:pPr marL="12700">
              <a:spcBef>
                <a:spcPts val="5"/>
              </a:spcBef>
            </a:pPr>
            <a:r>
              <a:rPr sz="1600" dirty="0">
                <a:latin typeface="Calibri Light"/>
                <a:cs typeface="Calibri Light"/>
              </a:rPr>
              <a:t>D Flood</a:t>
            </a:r>
            <a:r>
              <a:rPr sz="1600" spc="-90" dirty="0">
                <a:latin typeface="Calibri Light"/>
                <a:cs typeface="Calibri Light"/>
              </a:rPr>
              <a:t> </a:t>
            </a:r>
            <a:r>
              <a:rPr sz="1600" spc="-10" dirty="0">
                <a:latin typeface="Calibri Light"/>
                <a:cs typeface="Calibri Light"/>
              </a:rPr>
              <a:t>Wall</a:t>
            </a:r>
            <a:endParaRPr sz="1600">
              <a:latin typeface="Calibri Light"/>
              <a:cs typeface="Calibri Light"/>
            </a:endParaRPr>
          </a:p>
        </p:txBody>
      </p:sp>
      <p:sp>
        <p:nvSpPr>
          <p:cNvPr id="6" name="object 6"/>
          <p:cNvSpPr txBox="1"/>
          <p:nvPr/>
        </p:nvSpPr>
        <p:spPr>
          <a:xfrm>
            <a:off x="560323" y="3434841"/>
            <a:ext cx="1344930" cy="391160"/>
          </a:xfrm>
          <a:prstGeom prst="rect">
            <a:avLst/>
          </a:prstGeom>
        </p:spPr>
        <p:txBody>
          <a:bodyPr vert="horz" wrap="square" lIns="0" tIns="12700" rIns="0" bIns="0" rtlCol="0">
            <a:spAutoFit/>
          </a:bodyPr>
          <a:lstStyle/>
          <a:p>
            <a:pPr marL="12700" marR="5080">
              <a:spcBef>
                <a:spcPts val="100"/>
              </a:spcBef>
            </a:pPr>
            <a:r>
              <a:rPr sz="1200" spc="-5" dirty="0">
                <a:latin typeface="Calibri Light"/>
                <a:cs typeface="Calibri Light"/>
              </a:rPr>
              <a:t>Figure </a:t>
            </a:r>
            <a:r>
              <a:rPr sz="1200" dirty="0">
                <a:latin typeface="Calibri Light"/>
                <a:cs typeface="Calibri Light"/>
              </a:rPr>
              <a:t>6 a river  </a:t>
            </a:r>
            <a:r>
              <a:rPr sz="1200" spc="-10" dirty="0">
                <a:latin typeface="Calibri Light"/>
                <a:cs typeface="Calibri Light"/>
              </a:rPr>
              <a:t>management</a:t>
            </a:r>
            <a:r>
              <a:rPr sz="1200" spc="-155" dirty="0">
                <a:latin typeface="Calibri Light"/>
                <a:cs typeface="Calibri Light"/>
              </a:rPr>
              <a:t> </a:t>
            </a:r>
            <a:r>
              <a:rPr sz="1200" spc="-10" dirty="0">
                <a:latin typeface="Calibri Light"/>
                <a:cs typeface="Calibri Light"/>
              </a:rPr>
              <a:t>strategy</a:t>
            </a:r>
            <a:endParaRPr sz="1200">
              <a:latin typeface="Calibri Light"/>
              <a:cs typeface="Calibri Light"/>
            </a:endParaRPr>
          </a:p>
        </p:txBody>
      </p:sp>
      <p:sp>
        <p:nvSpPr>
          <p:cNvPr id="7" name="object 7"/>
          <p:cNvSpPr txBox="1"/>
          <p:nvPr/>
        </p:nvSpPr>
        <p:spPr>
          <a:xfrm>
            <a:off x="560325" y="4173982"/>
            <a:ext cx="5508625" cy="514350"/>
          </a:xfrm>
          <a:prstGeom prst="rect">
            <a:avLst/>
          </a:prstGeom>
        </p:spPr>
        <p:txBody>
          <a:bodyPr vert="horz" wrap="square" lIns="0" tIns="13335" rIns="0" bIns="0" rtlCol="0">
            <a:spAutoFit/>
          </a:bodyPr>
          <a:lstStyle/>
          <a:p>
            <a:pPr marL="12700" marR="5080">
              <a:spcBef>
                <a:spcPts val="105"/>
              </a:spcBef>
            </a:pPr>
            <a:r>
              <a:rPr sz="1600" dirty="0">
                <a:latin typeface="Calibri Light"/>
                <a:cs typeface="Calibri Light"/>
              </a:rPr>
              <a:t>2. </a:t>
            </a:r>
            <a:r>
              <a:rPr sz="1600" spc="-5" dirty="0">
                <a:latin typeface="Calibri Light"/>
                <a:cs typeface="Calibri Light"/>
              </a:rPr>
              <a:t>How </a:t>
            </a:r>
            <a:r>
              <a:rPr sz="1600" dirty="0">
                <a:latin typeface="Calibri Light"/>
                <a:cs typeface="Calibri Light"/>
              </a:rPr>
              <a:t>does the management </a:t>
            </a:r>
            <a:r>
              <a:rPr sz="1600" spc="-15" dirty="0">
                <a:latin typeface="Calibri Light"/>
                <a:cs typeface="Calibri Light"/>
              </a:rPr>
              <a:t>strategy </a:t>
            </a:r>
            <a:r>
              <a:rPr sz="1600" spc="-5" dirty="0">
                <a:latin typeface="Calibri Light"/>
                <a:cs typeface="Calibri Light"/>
              </a:rPr>
              <a:t>benefit </a:t>
            </a:r>
            <a:r>
              <a:rPr sz="1600" dirty="0">
                <a:latin typeface="Calibri Light"/>
                <a:cs typeface="Calibri Light"/>
              </a:rPr>
              <a:t>the </a:t>
            </a:r>
            <a:r>
              <a:rPr sz="1600" spc="-10" dirty="0">
                <a:latin typeface="Calibri Light"/>
                <a:cs typeface="Calibri Light"/>
              </a:rPr>
              <a:t>river</a:t>
            </a:r>
            <a:r>
              <a:rPr sz="1600" spc="-145" dirty="0">
                <a:latin typeface="Calibri Light"/>
                <a:cs typeface="Calibri Light"/>
              </a:rPr>
              <a:t> </a:t>
            </a:r>
            <a:r>
              <a:rPr sz="1600" spc="5" dirty="0">
                <a:latin typeface="Calibri Light"/>
                <a:cs typeface="Calibri Light"/>
              </a:rPr>
              <a:t>landscape?  </a:t>
            </a:r>
            <a:r>
              <a:rPr sz="1600" dirty="0">
                <a:latin typeface="Calibri Light"/>
                <a:cs typeface="Calibri Light"/>
              </a:rPr>
              <a:t>[2]</a:t>
            </a:r>
            <a:endParaRPr sz="1600">
              <a:latin typeface="Calibri Light"/>
              <a:cs typeface="Calibri Light"/>
            </a:endParaRPr>
          </a:p>
        </p:txBody>
      </p:sp>
      <p:grpSp>
        <p:nvGrpSpPr>
          <p:cNvPr id="8" name="object 8"/>
          <p:cNvGrpSpPr/>
          <p:nvPr/>
        </p:nvGrpSpPr>
        <p:grpSpPr>
          <a:xfrm>
            <a:off x="481585" y="2157983"/>
            <a:ext cx="5661025" cy="6903720"/>
            <a:chOff x="481583" y="2157983"/>
            <a:chExt cx="5661025" cy="6903720"/>
          </a:xfrm>
        </p:grpSpPr>
        <p:sp>
          <p:nvSpPr>
            <p:cNvPr id="9" name="object 9"/>
            <p:cNvSpPr/>
            <p:nvPr/>
          </p:nvSpPr>
          <p:spPr>
            <a:xfrm>
              <a:off x="573023" y="4909834"/>
              <a:ext cx="5569585" cy="0"/>
            </a:xfrm>
            <a:custGeom>
              <a:avLst/>
              <a:gdLst/>
              <a:ahLst/>
              <a:cxnLst/>
              <a:rect l="l" t="t" r="r" b="b"/>
              <a:pathLst>
                <a:path w="5569585">
                  <a:moveTo>
                    <a:pt x="0" y="0"/>
                  </a:moveTo>
                  <a:lnTo>
                    <a:pt x="1609342" y="0"/>
                  </a:lnTo>
                </a:path>
                <a:path w="5569585">
                  <a:moveTo>
                    <a:pt x="1612205" y="0"/>
                  </a:moveTo>
                  <a:lnTo>
                    <a:pt x="1913957" y="0"/>
                  </a:lnTo>
                </a:path>
                <a:path w="5569585">
                  <a:moveTo>
                    <a:pt x="1916820" y="0"/>
                  </a:moveTo>
                  <a:lnTo>
                    <a:pt x="2218572" y="0"/>
                  </a:lnTo>
                </a:path>
                <a:path w="5569585">
                  <a:moveTo>
                    <a:pt x="2221435" y="0"/>
                  </a:moveTo>
                  <a:lnTo>
                    <a:pt x="2523187" y="0"/>
                  </a:lnTo>
                </a:path>
                <a:path w="5569585">
                  <a:moveTo>
                    <a:pt x="2526050" y="0"/>
                  </a:moveTo>
                  <a:lnTo>
                    <a:pt x="2827802" y="0"/>
                  </a:lnTo>
                </a:path>
                <a:path w="5569585">
                  <a:moveTo>
                    <a:pt x="2830665" y="0"/>
                  </a:moveTo>
                  <a:lnTo>
                    <a:pt x="3132417" y="0"/>
                  </a:lnTo>
                </a:path>
                <a:path w="5569585">
                  <a:moveTo>
                    <a:pt x="3135280" y="0"/>
                  </a:moveTo>
                  <a:lnTo>
                    <a:pt x="3437032" y="0"/>
                  </a:lnTo>
                </a:path>
                <a:path w="5569585">
                  <a:moveTo>
                    <a:pt x="3439895" y="0"/>
                  </a:moveTo>
                  <a:lnTo>
                    <a:pt x="3741647" y="0"/>
                  </a:lnTo>
                </a:path>
                <a:path w="5569585">
                  <a:moveTo>
                    <a:pt x="3744510" y="0"/>
                  </a:moveTo>
                  <a:lnTo>
                    <a:pt x="4046262" y="0"/>
                  </a:lnTo>
                </a:path>
                <a:path w="5569585">
                  <a:moveTo>
                    <a:pt x="4049125" y="0"/>
                  </a:moveTo>
                  <a:lnTo>
                    <a:pt x="4350877" y="0"/>
                  </a:lnTo>
                </a:path>
                <a:path w="5569585">
                  <a:moveTo>
                    <a:pt x="4353740" y="0"/>
                  </a:moveTo>
                  <a:lnTo>
                    <a:pt x="4655492" y="0"/>
                  </a:lnTo>
                </a:path>
                <a:path w="5569585">
                  <a:moveTo>
                    <a:pt x="4658355" y="0"/>
                  </a:moveTo>
                  <a:lnTo>
                    <a:pt x="4960107" y="0"/>
                  </a:lnTo>
                </a:path>
                <a:path w="5569585">
                  <a:moveTo>
                    <a:pt x="4962970" y="0"/>
                  </a:moveTo>
                  <a:lnTo>
                    <a:pt x="5264722" y="0"/>
                  </a:lnTo>
                </a:path>
                <a:path w="5569585">
                  <a:moveTo>
                    <a:pt x="5267585" y="0"/>
                  </a:moveTo>
                  <a:lnTo>
                    <a:pt x="5569337" y="0"/>
                  </a:lnTo>
                </a:path>
              </a:pathLst>
            </a:custGeom>
            <a:ln w="10385">
              <a:solidFill>
                <a:srgbClr val="000000"/>
              </a:solidFill>
            </a:ln>
          </p:spPr>
          <p:txBody>
            <a:bodyPr wrap="square" lIns="0" tIns="0" rIns="0" bIns="0" rtlCol="0"/>
            <a:lstStyle/>
            <a:p>
              <a:endParaRPr/>
            </a:p>
          </p:txBody>
        </p:sp>
        <p:sp>
          <p:nvSpPr>
            <p:cNvPr id="10" name="object 10"/>
            <p:cNvSpPr/>
            <p:nvPr/>
          </p:nvSpPr>
          <p:spPr>
            <a:xfrm>
              <a:off x="573023" y="5154008"/>
              <a:ext cx="5569585" cy="1707514"/>
            </a:xfrm>
            <a:custGeom>
              <a:avLst/>
              <a:gdLst/>
              <a:ahLst/>
              <a:cxnLst/>
              <a:rect l="l" t="t" r="r" b="b"/>
              <a:pathLst>
                <a:path w="5569585" h="1707515">
                  <a:moveTo>
                    <a:pt x="0" y="0"/>
                  </a:moveTo>
                  <a:lnTo>
                    <a:pt x="1609352" y="0"/>
                  </a:lnTo>
                </a:path>
                <a:path w="5569585" h="1707515">
                  <a:moveTo>
                    <a:pt x="1612211" y="0"/>
                  </a:moveTo>
                  <a:lnTo>
                    <a:pt x="1913964" y="0"/>
                  </a:lnTo>
                </a:path>
                <a:path w="5569585" h="1707515">
                  <a:moveTo>
                    <a:pt x="1916823" y="0"/>
                  </a:moveTo>
                  <a:lnTo>
                    <a:pt x="2218577" y="0"/>
                  </a:lnTo>
                </a:path>
                <a:path w="5569585" h="1707515">
                  <a:moveTo>
                    <a:pt x="2221436" y="0"/>
                  </a:moveTo>
                  <a:lnTo>
                    <a:pt x="2523189" y="0"/>
                  </a:lnTo>
                </a:path>
                <a:path w="5569585" h="1707515">
                  <a:moveTo>
                    <a:pt x="2526048" y="0"/>
                  </a:moveTo>
                  <a:lnTo>
                    <a:pt x="2827802" y="0"/>
                  </a:lnTo>
                </a:path>
                <a:path w="5569585" h="1707515">
                  <a:moveTo>
                    <a:pt x="2830661" y="0"/>
                  </a:moveTo>
                  <a:lnTo>
                    <a:pt x="3132415" y="0"/>
                  </a:lnTo>
                </a:path>
                <a:path w="5569585" h="1707515">
                  <a:moveTo>
                    <a:pt x="3135274" y="0"/>
                  </a:moveTo>
                  <a:lnTo>
                    <a:pt x="3437027" y="0"/>
                  </a:lnTo>
                </a:path>
                <a:path w="5569585" h="1707515">
                  <a:moveTo>
                    <a:pt x="3439886" y="0"/>
                  </a:moveTo>
                  <a:lnTo>
                    <a:pt x="3741640" y="0"/>
                  </a:lnTo>
                </a:path>
                <a:path w="5569585" h="1707515">
                  <a:moveTo>
                    <a:pt x="3744499" y="0"/>
                  </a:moveTo>
                  <a:lnTo>
                    <a:pt x="4046252" y="0"/>
                  </a:lnTo>
                </a:path>
                <a:path w="5569585" h="1707515">
                  <a:moveTo>
                    <a:pt x="4049111" y="0"/>
                  </a:moveTo>
                  <a:lnTo>
                    <a:pt x="4350865" y="0"/>
                  </a:lnTo>
                </a:path>
                <a:path w="5569585" h="1707515">
                  <a:moveTo>
                    <a:pt x="4353724" y="0"/>
                  </a:moveTo>
                  <a:lnTo>
                    <a:pt x="4655477" y="0"/>
                  </a:lnTo>
                </a:path>
                <a:path w="5569585" h="1707515">
                  <a:moveTo>
                    <a:pt x="4658336" y="0"/>
                  </a:moveTo>
                  <a:lnTo>
                    <a:pt x="4960090" y="0"/>
                  </a:lnTo>
                </a:path>
                <a:path w="5569585" h="1707515">
                  <a:moveTo>
                    <a:pt x="4962949" y="0"/>
                  </a:moveTo>
                  <a:lnTo>
                    <a:pt x="5264702" y="0"/>
                  </a:lnTo>
                </a:path>
                <a:path w="5569585" h="1707515">
                  <a:moveTo>
                    <a:pt x="5267561" y="0"/>
                  </a:moveTo>
                  <a:lnTo>
                    <a:pt x="5569315" y="0"/>
                  </a:lnTo>
                </a:path>
                <a:path w="5569585" h="1707515">
                  <a:moveTo>
                    <a:pt x="0" y="243840"/>
                  </a:moveTo>
                  <a:lnTo>
                    <a:pt x="1609352" y="243840"/>
                  </a:lnTo>
                </a:path>
                <a:path w="5569585" h="1707515">
                  <a:moveTo>
                    <a:pt x="1612211" y="243840"/>
                  </a:moveTo>
                  <a:lnTo>
                    <a:pt x="1913964" y="243840"/>
                  </a:lnTo>
                </a:path>
                <a:path w="5569585" h="1707515">
                  <a:moveTo>
                    <a:pt x="1916823" y="243840"/>
                  </a:moveTo>
                  <a:lnTo>
                    <a:pt x="2218577" y="243840"/>
                  </a:lnTo>
                </a:path>
                <a:path w="5569585" h="1707515">
                  <a:moveTo>
                    <a:pt x="2221436" y="243840"/>
                  </a:moveTo>
                  <a:lnTo>
                    <a:pt x="2523189" y="243840"/>
                  </a:lnTo>
                </a:path>
                <a:path w="5569585" h="1707515">
                  <a:moveTo>
                    <a:pt x="2526048" y="243840"/>
                  </a:moveTo>
                  <a:lnTo>
                    <a:pt x="2827802" y="243840"/>
                  </a:lnTo>
                </a:path>
                <a:path w="5569585" h="1707515">
                  <a:moveTo>
                    <a:pt x="2830661" y="243840"/>
                  </a:moveTo>
                  <a:lnTo>
                    <a:pt x="3132415" y="243840"/>
                  </a:lnTo>
                </a:path>
                <a:path w="5569585" h="1707515">
                  <a:moveTo>
                    <a:pt x="3135274" y="243840"/>
                  </a:moveTo>
                  <a:lnTo>
                    <a:pt x="3437027" y="243840"/>
                  </a:lnTo>
                </a:path>
                <a:path w="5569585" h="1707515">
                  <a:moveTo>
                    <a:pt x="3439886" y="243840"/>
                  </a:moveTo>
                  <a:lnTo>
                    <a:pt x="3741640" y="243840"/>
                  </a:lnTo>
                </a:path>
                <a:path w="5569585" h="1707515">
                  <a:moveTo>
                    <a:pt x="3744499" y="243840"/>
                  </a:moveTo>
                  <a:lnTo>
                    <a:pt x="4046252" y="243840"/>
                  </a:lnTo>
                </a:path>
                <a:path w="5569585" h="1707515">
                  <a:moveTo>
                    <a:pt x="4049111" y="243840"/>
                  </a:moveTo>
                  <a:lnTo>
                    <a:pt x="4350865" y="243840"/>
                  </a:lnTo>
                </a:path>
                <a:path w="5569585" h="1707515">
                  <a:moveTo>
                    <a:pt x="4353724" y="243840"/>
                  </a:moveTo>
                  <a:lnTo>
                    <a:pt x="4655477" y="243840"/>
                  </a:lnTo>
                </a:path>
                <a:path w="5569585" h="1707515">
                  <a:moveTo>
                    <a:pt x="4658336" y="243840"/>
                  </a:moveTo>
                  <a:lnTo>
                    <a:pt x="4960090" y="243840"/>
                  </a:lnTo>
                </a:path>
                <a:path w="5569585" h="1707515">
                  <a:moveTo>
                    <a:pt x="4962949" y="243840"/>
                  </a:moveTo>
                  <a:lnTo>
                    <a:pt x="5264702" y="243840"/>
                  </a:lnTo>
                </a:path>
                <a:path w="5569585" h="1707515">
                  <a:moveTo>
                    <a:pt x="5267561" y="243840"/>
                  </a:moveTo>
                  <a:lnTo>
                    <a:pt x="5569315" y="243840"/>
                  </a:lnTo>
                </a:path>
                <a:path w="5569585" h="1707515">
                  <a:moveTo>
                    <a:pt x="0" y="1219454"/>
                  </a:moveTo>
                  <a:lnTo>
                    <a:pt x="1609352" y="1219454"/>
                  </a:lnTo>
                </a:path>
                <a:path w="5569585" h="1707515">
                  <a:moveTo>
                    <a:pt x="1612211" y="1219454"/>
                  </a:moveTo>
                  <a:lnTo>
                    <a:pt x="1913964" y="1219454"/>
                  </a:lnTo>
                </a:path>
                <a:path w="5569585" h="1707515">
                  <a:moveTo>
                    <a:pt x="1916823" y="1219454"/>
                  </a:moveTo>
                  <a:lnTo>
                    <a:pt x="2218577" y="1219454"/>
                  </a:lnTo>
                </a:path>
                <a:path w="5569585" h="1707515">
                  <a:moveTo>
                    <a:pt x="2221436" y="1219454"/>
                  </a:moveTo>
                  <a:lnTo>
                    <a:pt x="2523189" y="1219454"/>
                  </a:lnTo>
                </a:path>
                <a:path w="5569585" h="1707515">
                  <a:moveTo>
                    <a:pt x="2526048" y="1219454"/>
                  </a:moveTo>
                  <a:lnTo>
                    <a:pt x="2827802" y="1219454"/>
                  </a:lnTo>
                </a:path>
                <a:path w="5569585" h="1707515">
                  <a:moveTo>
                    <a:pt x="2830661" y="1219454"/>
                  </a:moveTo>
                  <a:lnTo>
                    <a:pt x="3132415" y="1219454"/>
                  </a:lnTo>
                </a:path>
                <a:path w="5569585" h="1707515">
                  <a:moveTo>
                    <a:pt x="3135274" y="1219454"/>
                  </a:moveTo>
                  <a:lnTo>
                    <a:pt x="3437027" y="1219454"/>
                  </a:lnTo>
                </a:path>
                <a:path w="5569585" h="1707515">
                  <a:moveTo>
                    <a:pt x="3439886" y="1219454"/>
                  </a:moveTo>
                  <a:lnTo>
                    <a:pt x="3741640" y="1219454"/>
                  </a:lnTo>
                </a:path>
                <a:path w="5569585" h="1707515">
                  <a:moveTo>
                    <a:pt x="3744499" y="1219454"/>
                  </a:moveTo>
                  <a:lnTo>
                    <a:pt x="4046252" y="1219454"/>
                  </a:lnTo>
                </a:path>
                <a:path w="5569585" h="1707515">
                  <a:moveTo>
                    <a:pt x="4049111" y="1219454"/>
                  </a:moveTo>
                  <a:lnTo>
                    <a:pt x="4350865" y="1219454"/>
                  </a:lnTo>
                </a:path>
                <a:path w="5569585" h="1707515">
                  <a:moveTo>
                    <a:pt x="4353724" y="1219454"/>
                  </a:moveTo>
                  <a:lnTo>
                    <a:pt x="4655477" y="1219454"/>
                  </a:lnTo>
                </a:path>
                <a:path w="5569585" h="1707515">
                  <a:moveTo>
                    <a:pt x="4658336" y="1219454"/>
                  </a:moveTo>
                  <a:lnTo>
                    <a:pt x="4960090" y="1219454"/>
                  </a:lnTo>
                </a:path>
                <a:path w="5569585" h="1707515">
                  <a:moveTo>
                    <a:pt x="4962949" y="1219454"/>
                  </a:moveTo>
                  <a:lnTo>
                    <a:pt x="5264702" y="1219454"/>
                  </a:lnTo>
                </a:path>
                <a:path w="5569585" h="1707515">
                  <a:moveTo>
                    <a:pt x="5267561" y="1219454"/>
                  </a:moveTo>
                  <a:lnTo>
                    <a:pt x="5569315" y="1219454"/>
                  </a:lnTo>
                </a:path>
                <a:path w="5569585" h="1707515">
                  <a:moveTo>
                    <a:pt x="0" y="1463294"/>
                  </a:moveTo>
                  <a:lnTo>
                    <a:pt x="1609352" y="1463294"/>
                  </a:lnTo>
                </a:path>
                <a:path w="5569585" h="1707515">
                  <a:moveTo>
                    <a:pt x="1612211" y="1463294"/>
                  </a:moveTo>
                  <a:lnTo>
                    <a:pt x="1913964" y="1463294"/>
                  </a:lnTo>
                </a:path>
                <a:path w="5569585" h="1707515">
                  <a:moveTo>
                    <a:pt x="1916823" y="1463294"/>
                  </a:moveTo>
                  <a:lnTo>
                    <a:pt x="2218577" y="1463294"/>
                  </a:lnTo>
                </a:path>
                <a:path w="5569585" h="1707515">
                  <a:moveTo>
                    <a:pt x="2221436" y="1463294"/>
                  </a:moveTo>
                  <a:lnTo>
                    <a:pt x="2523189" y="1463294"/>
                  </a:lnTo>
                </a:path>
                <a:path w="5569585" h="1707515">
                  <a:moveTo>
                    <a:pt x="2526048" y="1463294"/>
                  </a:moveTo>
                  <a:lnTo>
                    <a:pt x="2827802" y="1463294"/>
                  </a:lnTo>
                </a:path>
                <a:path w="5569585" h="1707515">
                  <a:moveTo>
                    <a:pt x="2830661" y="1463294"/>
                  </a:moveTo>
                  <a:lnTo>
                    <a:pt x="3132415" y="1463294"/>
                  </a:lnTo>
                </a:path>
                <a:path w="5569585" h="1707515">
                  <a:moveTo>
                    <a:pt x="3135274" y="1463294"/>
                  </a:moveTo>
                  <a:lnTo>
                    <a:pt x="3437027" y="1463294"/>
                  </a:lnTo>
                </a:path>
                <a:path w="5569585" h="1707515">
                  <a:moveTo>
                    <a:pt x="3439886" y="1463294"/>
                  </a:moveTo>
                  <a:lnTo>
                    <a:pt x="3741640" y="1463294"/>
                  </a:lnTo>
                </a:path>
                <a:path w="5569585" h="1707515">
                  <a:moveTo>
                    <a:pt x="3744499" y="1463294"/>
                  </a:moveTo>
                  <a:lnTo>
                    <a:pt x="4046252" y="1463294"/>
                  </a:lnTo>
                </a:path>
                <a:path w="5569585" h="1707515">
                  <a:moveTo>
                    <a:pt x="4049111" y="1463294"/>
                  </a:moveTo>
                  <a:lnTo>
                    <a:pt x="4350865" y="1463294"/>
                  </a:lnTo>
                </a:path>
                <a:path w="5569585" h="1707515">
                  <a:moveTo>
                    <a:pt x="4353724" y="1463294"/>
                  </a:moveTo>
                  <a:lnTo>
                    <a:pt x="4655477" y="1463294"/>
                  </a:lnTo>
                </a:path>
                <a:path w="5569585" h="1707515">
                  <a:moveTo>
                    <a:pt x="4658336" y="1463294"/>
                  </a:moveTo>
                  <a:lnTo>
                    <a:pt x="4960090" y="1463294"/>
                  </a:lnTo>
                </a:path>
                <a:path w="5569585" h="1707515">
                  <a:moveTo>
                    <a:pt x="4962949" y="1463294"/>
                  </a:moveTo>
                  <a:lnTo>
                    <a:pt x="5264702" y="1463294"/>
                  </a:lnTo>
                </a:path>
                <a:path w="5569585" h="1707515">
                  <a:moveTo>
                    <a:pt x="5267561" y="1463294"/>
                  </a:moveTo>
                  <a:lnTo>
                    <a:pt x="5569315" y="1463294"/>
                  </a:lnTo>
                </a:path>
                <a:path w="5569585" h="1707515">
                  <a:moveTo>
                    <a:pt x="0" y="1707133"/>
                  </a:moveTo>
                  <a:lnTo>
                    <a:pt x="1609352" y="1707133"/>
                  </a:lnTo>
                </a:path>
                <a:path w="5569585" h="1707515">
                  <a:moveTo>
                    <a:pt x="1612211" y="1707133"/>
                  </a:moveTo>
                  <a:lnTo>
                    <a:pt x="1913964" y="1707133"/>
                  </a:lnTo>
                </a:path>
                <a:path w="5569585" h="1707515">
                  <a:moveTo>
                    <a:pt x="1916823" y="1707133"/>
                  </a:moveTo>
                  <a:lnTo>
                    <a:pt x="2218577" y="1707133"/>
                  </a:lnTo>
                </a:path>
                <a:path w="5569585" h="1707515">
                  <a:moveTo>
                    <a:pt x="2221436" y="1707133"/>
                  </a:moveTo>
                  <a:lnTo>
                    <a:pt x="2523189" y="1707133"/>
                  </a:lnTo>
                </a:path>
                <a:path w="5569585" h="1707515">
                  <a:moveTo>
                    <a:pt x="2526048" y="1707133"/>
                  </a:moveTo>
                  <a:lnTo>
                    <a:pt x="2827802" y="1707133"/>
                  </a:lnTo>
                </a:path>
                <a:path w="5569585" h="1707515">
                  <a:moveTo>
                    <a:pt x="2830661" y="1707133"/>
                  </a:moveTo>
                  <a:lnTo>
                    <a:pt x="3132415" y="1707133"/>
                  </a:lnTo>
                </a:path>
                <a:path w="5569585" h="1707515">
                  <a:moveTo>
                    <a:pt x="3135274" y="1707133"/>
                  </a:moveTo>
                  <a:lnTo>
                    <a:pt x="3437027" y="1707133"/>
                  </a:lnTo>
                </a:path>
                <a:path w="5569585" h="1707515">
                  <a:moveTo>
                    <a:pt x="3439886" y="1707133"/>
                  </a:moveTo>
                  <a:lnTo>
                    <a:pt x="3741640" y="1707133"/>
                  </a:lnTo>
                </a:path>
                <a:path w="5569585" h="1707515">
                  <a:moveTo>
                    <a:pt x="3744499" y="1707133"/>
                  </a:moveTo>
                  <a:lnTo>
                    <a:pt x="4046252" y="1707133"/>
                  </a:lnTo>
                </a:path>
                <a:path w="5569585" h="1707515">
                  <a:moveTo>
                    <a:pt x="4049111" y="1707133"/>
                  </a:moveTo>
                  <a:lnTo>
                    <a:pt x="4350865" y="1707133"/>
                  </a:lnTo>
                </a:path>
                <a:path w="5569585" h="1707515">
                  <a:moveTo>
                    <a:pt x="4353724" y="1707133"/>
                  </a:moveTo>
                  <a:lnTo>
                    <a:pt x="4655477" y="1707133"/>
                  </a:lnTo>
                </a:path>
                <a:path w="5569585" h="1707515">
                  <a:moveTo>
                    <a:pt x="4658336" y="1707133"/>
                  </a:moveTo>
                  <a:lnTo>
                    <a:pt x="4960090" y="1707133"/>
                  </a:lnTo>
                </a:path>
                <a:path w="5569585" h="1707515">
                  <a:moveTo>
                    <a:pt x="4962949" y="1707133"/>
                  </a:moveTo>
                  <a:lnTo>
                    <a:pt x="5264702" y="1707133"/>
                  </a:lnTo>
                </a:path>
                <a:path w="5569585" h="1707515">
                  <a:moveTo>
                    <a:pt x="5267561" y="1707133"/>
                  </a:moveTo>
                  <a:lnTo>
                    <a:pt x="5569315" y="1707133"/>
                  </a:lnTo>
                </a:path>
              </a:pathLst>
            </a:custGeom>
            <a:ln w="10370">
              <a:solidFill>
                <a:srgbClr val="000000"/>
              </a:solidFill>
            </a:ln>
          </p:spPr>
          <p:txBody>
            <a:bodyPr wrap="square" lIns="0" tIns="0" rIns="0" bIns="0" rtlCol="0"/>
            <a:lstStyle/>
            <a:p>
              <a:endParaRPr/>
            </a:p>
          </p:txBody>
        </p:sp>
        <p:sp>
          <p:nvSpPr>
            <p:cNvPr id="11" name="object 11"/>
            <p:cNvSpPr/>
            <p:nvPr/>
          </p:nvSpPr>
          <p:spPr>
            <a:xfrm>
              <a:off x="573023" y="7105029"/>
              <a:ext cx="5569585" cy="0"/>
            </a:xfrm>
            <a:custGeom>
              <a:avLst/>
              <a:gdLst/>
              <a:ahLst/>
              <a:cxnLst/>
              <a:rect l="l" t="t" r="r" b="b"/>
              <a:pathLst>
                <a:path w="5569585">
                  <a:moveTo>
                    <a:pt x="0" y="0"/>
                  </a:moveTo>
                  <a:lnTo>
                    <a:pt x="1609342" y="0"/>
                  </a:lnTo>
                </a:path>
                <a:path w="5569585">
                  <a:moveTo>
                    <a:pt x="1612205" y="0"/>
                  </a:moveTo>
                  <a:lnTo>
                    <a:pt x="1913957" y="0"/>
                  </a:lnTo>
                </a:path>
                <a:path w="5569585">
                  <a:moveTo>
                    <a:pt x="1916820" y="0"/>
                  </a:moveTo>
                  <a:lnTo>
                    <a:pt x="2218572" y="0"/>
                  </a:lnTo>
                </a:path>
                <a:path w="5569585">
                  <a:moveTo>
                    <a:pt x="2221435" y="0"/>
                  </a:moveTo>
                  <a:lnTo>
                    <a:pt x="2523187" y="0"/>
                  </a:lnTo>
                </a:path>
                <a:path w="5569585">
                  <a:moveTo>
                    <a:pt x="2526050" y="0"/>
                  </a:moveTo>
                  <a:lnTo>
                    <a:pt x="2827802" y="0"/>
                  </a:lnTo>
                </a:path>
                <a:path w="5569585">
                  <a:moveTo>
                    <a:pt x="2830665" y="0"/>
                  </a:moveTo>
                  <a:lnTo>
                    <a:pt x="3132417" y="0"/>
                  </a:lnTo>
                </a:path>
                <a:path w="5569585">
                  <a:moveTo>
                    <a:pt x="3135280" y="0"/>
                  </a:moveTo>
                  <a:lnTo>
                    <a:pt x="3437032" y="0"/>
                  </a:lnTo>
                </a:path>
                <a:path w="5569585">
                  <a:moveTo>
                    <a:pt x="3439895" y="0"/>
                  </a:moveTo>
                  <a:lnTo>
                    <a:pt x="3741647" y="0"/>
                  </a:lnTo>
                </a:path>
                <a:path w="5569585">
                  <a:moveTo>
                    <a:pt x="3744510" y="0"/>
                  </a:moveTo>
                  <a:lnTo>
                    <a:pt x="4046262" y="0"/>
                  </a:lnTo>
                </a:path>
                <a:path w="5569585">
                  <a:moveTo>
                    <a:pt x="4049125" y="0"/>
                  </a:moveTo>
                  <a:lnTo>
                    <a:pt x="4350877" y="0"/>
                  </a:lnTo>
                </a:path>
                <a:path w="5569585">
                  <a:moveTo>
                    <a:pt x="4353740" y="0"/>
                  </a:moveTo>
                  <a:lnTo>
                    <a:pt x="4655492" y="0"/>
                  </a:lnTo>
                </a:path>
                <a:path w="5569585">
                  <a:moveTo>
                    <a:pt x="4658355" y="0"/>
                  </a:moveTo>
                  <a:lnTo>
                    <a:pt x="4960107" y="0"/>
                  </a:lnTo>
                </a:path>
                <a:path w="5569585">
                  <a:moveTo>
                    <a:pt x="4962970" y="0"/>
                  </a:moveTo>
                  <a:lnTo>
                    <a:pt x="5264722" y="0"/>
                  </a:lnTo>
                </a:path>
                <a:path w="5569585">
                  <a:moveTo>
                    <a:pt x="5267585" y="0"/>
                  </a:moveTo>
                  <a:lnTo>
                    <a:pt x="5569337" y="0"/>
                  </a:lnTo>
                </a:path>
              </a:pathLst>
            </a:custGeom>
            <a:ln w="10385">
              <a:solidFill>
                <a:srgbClr val="000000"/>
              </a:solidFill>
            </a:ln>
          </p:spPr>
          <p:txBody>
            <a:bodyPr wrap="square" lIns="0" tIns="0" rIns="0" bIns="0" rtlCol="0"/>
            <a:lstStyle/>
            <a:p>
              <a:endParaRPr/>
            </a:p>
          </p:txBody>
        </p:sp>
        <p:sp>
          <p:nvSpPr>
            <p:cNvPr id="12" name="object 12"/>
            <p:cNvSpPr/>
            <p:nvPr/>
          </p:nvSpPr>
          <p:spPr>
            <a:xfrm>
              <a:off x="573023" y="7836883"/>
              <a:ext cx="5569585" cy="0"/>
            </a:xfrm>
            <a:custGeom>
              <a:avLst/>
              <a:gdLst/>
              <a:ahLst/>
              <a:cxnLst/>
              <a:rect l="l" t="t" r="r" b="b"/>
              <a:pathLst>
                <a:path w="5569585">
                  <a:moveTo>
                    <a:pt x="0" y="0"/>
                  </a:moveTo>
                  <a:lnTo>
                    <a:pt x="1609352" y="0"/>
                  </a:lnTo>
                </a:path>
                <a:path w="5569585">
                  <a:moveTo>
                    <a:pt x="1612211" y="0"/>
                  </a:moveTo>
                  <a:lnTo>
                    <a:pt x="1913964" y="0"/>
                  </a:lnTo>
                </a:path>
                <a:path w="5569585">
                  <a:moveTo>
                    <a:pt x="1916823" y="0"/>
                  </a:moveTo>
                  <a:lnTo>
                    <a:pt x="2218577" y="0"/>
                  </a:lnTo>
                </a:path>
                <a:path w="5569585">
                  <a:moveTo>
                    <a:pt x="2221436" y="0"/>
                  </a:moveTo>
                  <a:lnTo>
                    <a:pt x="2523189" y="0"/>
                  </a:lnTo>
                </a:path>
                <a:path w="5569585">
                  <a:moveTo>
                    <a:pt x="2526048" y="0"/>
                  </a:moveTo>
                  <a:lnTo>
                    <a:pt x="2827802" y="0"/>
                  </a:lnTo>
                </a:path>
                <a:path w="5569585">
                  <a:moveTo>
                    <a:pt x="2830661" y="0"/>
                  </a:moveTo>
                  <a:lnTo>
                    <a:pt x="3132415" y="0"/>
                  </a:lnTo>
                </a:path>
                <a:path w="5569585">
                  <a:moveTo>
                    <a:pt x="3135274" y="0"/>
                  </a:moveTo>
                  <a:lnTo>
                    <a:pt x="3437027" y="0"/>
                  </a:lnTo>
                </a:path>
                <a:path w="5569585">
                  <a:moveTo>
                    <a:pt x="3439886" y="0"/>
                  </a:moveTo>
                  <a:lnTo>
                    <a:pt x="3741640" y="0"/>
                  </a:lnTo>
                </a:path>
                <a:path w="5569585">
                  <a:moveTo>
                    <a:pt x="3744499" y="0"/>
                  </a:moveTo>
                  <a:lnTo>
                    <a:pt x="4046252" y="0"/>
                  </a:lnTo>
                </a:path>
                <a:path w="5569585">
                  <a:moveTo>
                    <a:pt x="4049111" y="0"/>
                  </a:moveTo>
                  <a:lnTo>
                    <a:pt x="4350865" y="0"/>
                  </a:lnTo>
                </a:path>
                <a:path w="5569585">
                  <a:moveTo>
                    <a:pt x="4353724" y="0"/>
                  </a:moveTo>
                  <a:lnTo>
                    <a:pt x="4655477" y="0"/>
                  </a:lnTo>
                </a:path>
                <a:path w="5569585">
                  <a:moveTo>
                    <a:pt x="4658336" y="0"/>
                  </a:moveTo>
                  <a:lnTo>
                    <a:pt x="4960090" y="0"/>
                  </a:lnTo>
                </a:path>
                <a:path w="5569585">
                  <a:moveTo>
                    <a:pt x="4962949" y="0"/>
                  </a:moveTo>
                  <a:lnTo>
                    <a:pt x="5264702" y="0"/>
                  </a:lnTo>
                </a:path>
                <a:path w="5569585">
                  <a:moveTo>
                    <a:pt x="5267561" y="0"/>
                  </a:moveTo>
                  <a:lnTo>
                    <a:pt x="5569315" y="0"/>
                  </a:lnTo>
                </a:path>
              </a:pathLst>
            </a:custGeom>
            <a:ln w="10370">
              <a:solidFill>
                <a:srgbClr val="000000"/>
              </a:solidFill>
            </a:ln>
          </p:spPr>
          <p:txBody>
            <a:bodyPr wrap="square" lIns="0" tIns="0" rIns="0" bIns="0" rtlCol="0"/>
            <a:lstStyle/>
            <a:p>
              <a:endParaRPr/>
            </a:p>
          </p:txBody>
        </p:sp>
        <p:sp>
          <p:nvSpPr>
            <p:cNvPr id="13" name="object 13"/>
            <p:cNvSpPr/>
            <p:nvPr/>
          </p:nvSpPr>
          <p:spPr>
            <a:xfrm>
              <a:off x="573023" y="8080770"/>
              <a:ext cx="5569585" cy="0"/>
            </a:xfrm>
            <a:custGeom>
              <a:avLst/>
              <a:gdLst/>
              <a:ahLst/>
              <a:cxnLst/>
              <a:rect l="l" t="t" r="r" b="b"/>
              <a:pathLst>
                <a:path w="5569585">
                  <a:moveTo>
                    <a:pt x="0" y="0"/>
                  </a:moveTo>
                  <a:lnTo>
                    <a:pt x="1609342" y="0"/>
                  </a:lnTo>
                </a:path>
                <a:path w="5569585">
                  <a:moveTo>
                    <a:pt x="1612205" y="0"/>
                  </a:moveTo>
                  <a:lnTo>
                    <a:pt x="1913957" y="0"/>
                  </a:lnTo>
                </a:path>
                <a:path w="5569585">
                  <a:moveTo>
                    <a:pt x="1916820" y="0"/>
                  </a:moveTo>
                  <a:lnTo>
                    <a:pt x="2218572" y="0"/>
                  </a:lnTo>
                </a:path>
                <a:path w="5569585">
                  <a:moveTo>
                    <a:pt x="2221435" y="0"/>
                  </a:moveTo>
                  <a:lnTo>
                    <a:pt x="2523187" y="0"/>
                  </a:lnTo>
                </a:path>
                <a:path w="5569585">
                  <a:moveTo>
                    <a:pt x="2526050" y="0"/>
                  </a:moveTo>
                  <a:lnTo>
                    <a:pt x="2827802" y="0"/>
                  </a:lnTo>
                </a:path>
                <a:path w="5569585">
                  <a:moveTo>
                    <a:pt x="2830665" y="0"/>
                  </a:moveTo>
                  <a:lnTo>
                    <a:pt x="3132417" y="0"/>
                  </a:lnTo>
                </a:path>
                <a:path w="5569585">
                  <a:moveTo>
                    <a:pt x="3135280" y="0"/>
                  </a:moveTo>
                  <a:lnTo>
                    <a:pt x="3437032" y="0"/>
                  </a:lnTo>
                </a:path>
                <a:path w="5569585">
                  <a:moveTo>
                    <a:pt x="3439895" y="0"/>
                  </a:moveTo>
                  <a:lnTo>
                    <a:pt x="3741647" y="0"/>
                  </a:lnTo>
                </a:path>
                <a:path w="5569585">
                  <a:moveTo>
                    <a:pt x="3744510" y="0"/>
                  </a:moveTo>
                  <a:lnTo>
                    <a:pt x="4046262" y="0"/>
                  </a:lnTo>
                </a:path>
                <a:path w="5569585">
                  <a:moveTo>
                    <a:pt x="4049125" y="0"/>
                  </a:moveTo>
                  <a:lnTo>
                    <a:pt x="4350877" y="0"/>
                  </a:lnTo>
                </a:path>
                <a:path w="5569585">
                  <a:moveTo>
                    <a:pt x="4353740" y="0"/>
                  </a:moveTo>
                  <a:lnTo>
                    <a:pt x="4655492" y="0"/>
                  </a:lnTo>
                </a:path>
                <a:path w="5569585">
                  <a:moveTo>
                    <a:pt x="4658355" y="0"/>
                  </a:moveTo>
                  <a:lnTo>
                    <a:pt x="4960107" y="0"/>
                  </a:lnTo>
                </a:path>
                <a:path w="5569585">
                  <a:moveTo>
                    <a:pt x="4962970" y="0"/>
                  </a:moveTo>
                  <a:lnTo>
                    <a:pt x="5264722" y="0"/>
                  </a:lnTo>
                </a:path>
                <a:path w="5569585">
                  <a:moveTo>
                    <a:pt x="5267585" y="0"/>
                  </a:moveTo>
                  <a:lnTo>
                    <a:pt x="5569337" y="0"/>
                  </a:lnTo>
                </a:path>
              </a:pathLst>
            </a:custGeom>
            <a:ln w="10385">
              <a:solidFill>
                <a:srgbClr val="000000"/>
              </a:solidFill>
            </a:ln>
          </p:spPr>
          <p:txBody>
            <a:bodyPr wrap="square" lIns="0" tIns="0" rIns="0" bIns="0" rtlCol="0"/>
            <a:lstStyle/>
            <a:p>
              <a:endParaRPr/>
            </a:p>
          </p:txBody>
        </p:sp>
        <p:sp>
          <p:nvSpPr>
            <p:cNvPr id="14" name="object 14"/>
            <p:cNvSpPr/>
            <p:nvPr/>
          </p:nvSpPr>
          <p:spPr>
            <a:xfrm>
              <a:off x="573023" y="8812497"/>
              <a:ext cx="5569585" cy="0"/>
            </a:xfrm>
            <a:custGeom>
              <a:avLst/>
              <a:gdLst/>
              <a:ahLst/>
              <a:cxnLst/>
              <a:rect l="l" t="t" r="r" b="b"/>
              <a:pathLst>
                <a:path w="5569585">
                  <a:moveTo>
                    <a:pt x="0" y="0"/>
                  </a:moveTo>
                  <a:lnTo>
                    <a:pt x="1609352" y="0"/>
                  </a:lnTo>
                </a:path>
                <a:path w="5569585">
                  <a:moveTo>
                    <a:pt x="1612211" y="0"/>
                  </a:moveTo>
                  <a:lnTo>
                    <a:pt x="1913964" y="0"/>
                  </a:lnTo>
                </a:path>
                <a:path w="5569585">
                  <a:moveTo>
                    <a:pt x="1916823" y="0"/>
                  </a:moveTo>
                  <a:lnTo>
                    <a:pt x="2218577" y="0"/>
                  </a:lnTo>
                </a:path>
                <a:path w="5569585">
                  <a:moveTo>
                    <a:pt x="2221436" y="0"/>
                  </a:moveTo>
                  <a:lnTo>
                    <a:pt x="2523189" y="0"/>
                  </a:lnTo>
                </a:path>
                <a:path w="5569585">
                  <a:moveTo>
                    <a:pt x="2526048" y="0"/>
                  </a:moveTo>
                  <a:lnTo>
                    <a:pt x="2827802" y="0"/>
                  </a:lnTo>
                </a:path>
                <a:path w="5569585">
                  <a:moveTo>
                    <a:pt x="2830661" y="0"/>
                  </a:moveTo>
                  <a:lnTo>
                    <a:pt x="3132415" y="0"/>
                  </a:lnTo>
                </a:path>
                <a:path w="5569585">
                  <a:moveTo>
                    <a:pt x="3135274" y="0"/>
                  </a:moveTo>
                  <a:lnTo>
                    <a:pt x="3437027" y="0"/>
                  </a:lnTo>
                </a:path>
                <a:path w="5569585">
                  <a:moveTo>
                    <a:pt x="3439886" y="0"/>
                  </a:moveTo>
                  <a:lnTo>
                    <a:pt x="3741640" y="0"/>
                  </a:lnTo>
                </a:path>
                <a:path w="5569585">
                  <a:moveTo>
                    <a:pt x="3744499" y="0"/>
                  </a:moveTo>
                  <a:lnTo>
                    <a:pt x="4046252" y="0"/>
                  </a:lnTo>
                </a:path>
                <a:path w="5569585">
                  <a:moveTo>
                    <a:pt x="4049111" y="0"/>
                  </a:moveTo>
                  <a:lnTo>
                    <a:pt x="4350865" y="0"/>
                  </a:lnTo>
                </a:path>
                <a:path w="5569585">
                  <a:moveTo>
                    <a:pt x="4353724" y="0"/>
                  </a:moveTo>
                  <a:lnTo>
                    <a:pt x="4655477" y="0"/>
                  </a:lnTo>
                </a:path>
                <a:path w="5569585">
                  <a:moveTo>
                    <a:pt x="4658336" y="0"/>
                  </a:moveTo>
                  <a:lnTo>
                    <a:pt x="4960090" y="0"/>
                  </a:lnTo>
                </a:path>
                <a:path w="5569585">
                  <a:moveTo>
                    <a:pt x="4962949" y="0"/>
                  </a:moveTo>
                  <a:lnTo>
                    <a:pt x="5264702" y="0"/>
                  </a:lnTo>
                </a:path>
                <a:path w="5569585">
                  <a:moveTo>
                    <a:pt x="5267561" y="0"/>
                  </a:moveTo>
                  <a:lnTo>
                    <a:pt x="5569315" y="0"/>
                  </a:lnTo>
                </a:path>
              </a:pathLst>
            </a:custGeom>
            <a:ln w="10370">
              <a:solidFill>
                <a:srgbClr val="000000"/>
              </a:solidFill>
            </a:ln>
          </p:spPr>
          <p:txBody>
            <a:bodyPr wrap="square" lIns="0" tIns="0" rIns="0" bIns="0" rtlCol="0"/>
            <a:lstStyle/>
            <a:p>
              <a:endParaRPr/>
            </a:p>
          </p:txBody>
        </p:sp>
        <p:sp>
          <p:nvSpPr>
            <p:cNvPr id="15" name="object 15"/>
            <p:cNvSpPr/>
            <p:nvPr/>
          </p:nvSpPr>
          <p:spPr>
            <a:xfrm>
              <a:off x="573023" y="9056384"/>
              <a:ext cx="5569585" cy="0"/>
            </a:xfrm>
            <a:custGeom>
              <a:avLst/>
              <a:gdLst/>
              <a:ahLst/>
              <a:cxnLst/>
              <a:rect l="l" t="t" r="r" b="b"/>
              <a:pathLst>
                <a:path w="5569585">
                  <a:moveTo>
                    <a:pt x="0" y="0"/>
                  </a:moveTo>
                  <a:lnTo>
                    <a:pt x="1609342" y="0"/>
                  </a:lnTo>
                </a:path>
                <a:path w="5569585">
                  <a:moveTo>
                    <a:pt x="1612205" y="0"/>
                  </a:moveTo>
                  <a:lnTo>
                    <a:pt x="1913957" y="0"/>
                  </a:lnTo>
                </a:path>
                <a:path w="5569585">
                  <a:moveTo>
                    <a:pt x="1916820" y="0"/>
                  </a:moveTo>
                  <a:lnTo>
                    <a:pt x="2218572" y="0"/>
                  </a:lnTo>
                </a:path>
                <a:path w="5569585">
                  <a:moveTo>
                    <a:pt x="2221435" y="0"/>
                  </a:moveTo>
                  <a:lnTo>
                    <a:pt x="2523187" y="0"/>
                  </a:lnTo>
                </a:path>
                <a:path w="5569585">
                  <a:moveTo>
                    <a:pt x="2526050" y="0"/>
                  </a:moveTo>
                  <a:lnTo>
                    <a:pt x="2827802" y="0"/>
                  </a:lnTo>
                </a:path>
                <a:path w="5569585">
                  <a:moveTo>
                    <a:pt x="2830665" y="0"/>
                  </a:moveTo>
                  <a:lnTo>
                    <a:pt x="3132417" y="0"/>
                  </a:lnTo>
                </a:path>
                <a:path w="5569585">
                  <a:moveTo>
                    <a:pt x="3135280" y="0"/>
                  </a:moveTo>
                  <a:lnTo>
                    <a:pt x="3437032" y="0"/>
                  </a:lnTo>
                </a:path>
                <a:path w="5569585">
                  <a:moveTo>
                    <a:pt x="3439895" y="0"/>
                  </a:moveTo>
                  <a:lnTo>
                    <a:pt x="3741647" y="0"/>
                  </a:lnTo>
                </a:path>
                <a:path w="5569585">
                  <a:moveTo>
                    <a:pt x="3744510" y="0"/>
                  </a:moveTo>
                  <a:lnTo>
                    <a:pt x="4046262" y="0"/>
                  </a:lnTo>
                </a:path>
                <a:path w="5569585">
                  <a:moveTo>
                    <a:pt x="4049125" y="0"/>
                  </a:moveTo>
                  <a:lnTo>
                    <a:pt x="4350877" y="0"/>
                  </a:lnTo>
                </a:path>
                <a:path w="5569585">
                  <a:moveTo>
                    <a:pt x="4353740" y="0"/>
                  </a:moveTo>
                  <a:lnTo>
                    <a:pt x="4655492" y="0"/>
                  </a:lnTo>
                </a:path>
                <a:path w="5569585">
                  <a:moveTo>
                    <a:pt x="4658355" y="0"/>
                  </a:moveTo>
                  <a:lnTo>
                    <a:pt x="4960107" y="0"/>
                  </a:lnTo>
                </a:path>
                <a:path w="5569585">
                  <a:moveTo>
                    <a:pt x="4962970" y="0"/>
                  </a:moveTo>
                  <a:lnTo>
                    <a:pt x="5264722" y="0"/>
                  </a:lnTo>
                </a:path>
                <a:path w="5569585">
                  <a:moveTo>
                    <a:pt x="5267585" y="0"/>
                  </a:moveTo>
                  <a:lnTo>
                    <a:pt x="5569337" y="0"/>
                  </a:lnTo>
                </a:path>
              </a:pathLst>
            </a:custGeom>
            <a:ln w="10385">
              <a:solidFill>
                <a:srgbClr val="000000"/>
              </a:solidFill>
            </a:ln>
          </p:spPr>
          <p:txBody>
            <a:bodyPr wrap="square" lIns="0" tIns="0" rIns="0" bIns="0" rtlCol="0"/>
            <a:lstStyle/>
            <a:p>
              <a:endParaRPr/>
            </a:p>
          </p:txBody>
        </p:sp>
        <p:sp>
          <p:nvSpPr>
            <p:cNvPr id="16" name="object 16"/>
            <p:cNvSpPr/>
            <p:nvPr/>
          </p:nvSpPr>
          <p:spPr>
            <a:xfrm>
              <a:off x="481583" y="2157983"/>
              <a:ext cx="1645919" cy="1097279"/>
            </a:xfrm>
            <a:prstGeom prst="rect">
              <a:avLst/>
            </a:prstGeom>
            <a:blipFill>
              <a:blip r:embed="rId4" cstate="print"/>
              <a:stretch>
                <a:fillRect/>
              </a:stretch>
            </a:blipFill>
          </p:spPr>
          <p:txBody>
            <a:bodyPr wrap="square" lIns="0" tIns="0" rIns="0" bIns="0" rtlCol="0"/>
            <a:lstStyle/>
            <a:p>
              <a:endParaRPr/>
            </a:p>
          </p:txBody>
        </p:sp>
      </p:grpSp>
      <p:sp>
        <p:nvSpPr>
          <p:cNvPr id="17" name="object 17"/>
          <p:cNvSpPr txBox="1"/>
          <p:nvPr/>
        </p:nvSpPr>
        <p:spPr>
          <a:xfrm>
            <a:off x="560323" y="5637403"/>
            <a:ext cx="4770120" cy="514984"/>
          </a:xfrm>
          <a:prstGeom prst="rect">
            <a:avLst/>
          </a:prstGeom>
        </p:spPr>
        <p:txBody>
          <a:bodyPr vert="horz" wrap="square" lIns="0" tIns="13335" rIns="0" bIns="0" rtlCol="0">
            <a:spAutoFit/>
          </a:bodyPr>
          <a:lstStyle/>
          <a:p>
            <a:pPr marL="12700" marR="5080">
              <a:spcBef>
                <a:spcPts val="105"/>
              </a:spcBef>
            </a:pPr>
            <a:r>
              <a:rPr sz="1600" dirty="0">
                <a:latin typeface="Calibri Light"/>
                <a:cs typeface="Calibri Light"/>
              </a:rPr>
              <a:t>3. </a:t>
            </a:r>
            <a:r>
              <a:rPr sz="1600" spc="5" dirty="0">
                <a:latin typeface="Calibri Light"/>
                <a:cs typeface="Calibri Light"/>
              </a:rPr>
              <a:t>Explain how </a:t>
            </a:r>
            <a:r>
              <a:rPr sz="1600" dirty="0">
                <a:latin typeface="Calibri Light"/>
                <a:cs typeface="Calibri Light"/>
              </a:rPr>
              <a:t>the </a:t>
            </a:r>
            <a:r>
              <a:rPr sz="1600" spc="-10" dirty="0">
                <a:latin typeface="Calibri Light"/>
                <a:cs typeface="Calibri Light"/>
              </a:rPr>
              <a:t>river </a:t>
            </a:r>
            <a:r>
              <a:rPr sz="1600" dirty="0">
                <a:latin typeface="Calibri Light"/>
                <a:cs typeface="Calibri Light"/>
              </a:rPr>
              <a:t>management </a:t>
            </a:r>
            <a:r>
              <a:rPr sz="1600" spc="-15" dirty="0">
                <a:latin typeface="Calibri Light"/>
                <a:cs typeface="Calibri Light"/>
              </a:rPr>
              <a:t>strategy </a:t>
            </a:r>
            <a:r>
              <a:rPr sz="1600" spc="5" dirty="0">
                <a:latin typeface="Calibri Light"/>
                <a:cs typeface="Calibri Light"/>
              </a:rPr>
              <a:t>impacts</a:t>
            </a:r>
            <a:r>
              <a:rPr sz="1600" spc="-245" dirty="0">
                <a:latin typeface="Calibri Light"/>
                <a:cs typeface="Calibri Light"/>
              </a:rPr>
              <a:t> </a:t>
            </a:r>
            <a:r>
              <a:rPr sz="1600" dirty="0">
                <a:latin typeface="Calibri Light"/>
                <a:cs typeface="Calibri Light"/>
              </a:rPr>
              <a:t>the  </a:t>
            </a:r>
            <a:r>
              <a:rPr sz="1600" spc="-10" dirty="0">
                <a:latin typeface="Calibri Light"/>
                <a:cs typeface="Calibri Light"/>
              </a:rPr>
              <a:t>environment </a:t>
            </a:r>
            <a:r>
              <a:rPr sz="1600" spc="-20" dirty="0">
                <a:latin typeface="Calibri Light"/>
                <a:cs typeface="Calibri Light"/>
              </a:rPr>
              <a:t>negatively.</a:t>
            </a:r>
            <a:r>
              <a:rPr sz="1600" spc="-80" dirty="0">
                <a:latin typeface="Calibri Light"/>
                <a:cs typeface="Calibri Light"/>
              </a:rPr>
              <a:t> </a:t>
            </a:r>
            <a:r>
              <a:rPr sz="1600" dirty="0">
                <a:latin typeface="Calibri Light"/>
                <a:cs typeface="Calibri Light"/>
              </a:rPr>
              <a:t>[3]</a:t>
            </a:r>
            <a:endParaRPr sz="1600">
              <a:latin typeface="Calibri Light"/>
              <a:cs typeface="Calibri Light"/>
            </a:endParaRPr>
          </a:p>
        </p:txBody>
      </p:sp>
      <p:sp>
        <p:nvSpPr>
          <p:cNvPr id="18" name="object 18"/>
          <p:cNvSpPr txBox="1"/>
          <p:nvPr/>
        </p:nvSpPr>
        <p:spPr>
          <a:xfrm>
            <a:off x="560323" y="7344918"/>
            <a:ext cx="2575560" cy="259686"/>
          </a:xfrm>
          <a:prstGeom prst="rect">
            <a:avLst/>
          </a:prstGeom>
        </p:spPr>
        <p:txBody>
          <a:bodyPr vert="horz" wrap="square" lIns="0" tIns="13335" rIns="0" bIns="0" rtlCol="0">
            <a:spAutoFit/>
          </a:bodyPr>
          <a:lstStyle/>
          <a:p>
            <a:pPr marL="12700">
              <a:spcBef>
                <a:spcPts val="105"/>
              </a:spcBef>
            </a:pPr>
            <a:r>
              <a:rPr sz="1600" dirty="0">
                <a:latin typeface="Calibri Light"/>
                <a:cs typeface="Calibri Light"/>
              </a:rPr>
              <a:t>4. What is soft engineering?</a:t>
            </a:r>
            <a:r>
              <a:rPr sz="1600" spc="-150" dirty="0">
                <a:latin typeface="Calibri Light"/>
                <a:cs typeface="Calibri Light"/>
              </a:rPr>
              <a:t> </a:t>
            </a:r>
            <a:r>
              <a:rPr sz="1600" dirty="0">
                <a:latin typeface="Calibri Light"/>
                <a:cs typeface="Calibri Light"/>
              </a:rPr>
              <a:t>[1]</a:t>
            </a:r>
            <a:endParaRPr sz="1600">
              <a:latin typeface="Calibri Light"/>
              <a:cs typeface="Calibri Light"/>
            </a:endParaRPr>
          </a:p>
        </p:txBody>
      </p:sp>
      <p:sp>
        <p:nvSpPr>
          <p:cNvPr id="19" name="object 19"/>
          <p:cNvSpPr txBox="1"/>
          <p:nvPr/>
        </p:nvSpPr>
        <p:spPr>
          <a:xfrm>
            <a:off x="560323" y="8320531"/>
            <a:ext cx="2639060" cy="259686"/>
          </a:xfrm>
          <a:prstGeom prst="rect">
            <a:avLst/>
          </a:prstGeom>
        </p:spPr>
        <p:txBody>
          <a:bodyPr vert="horz" wrap="square" lIns="0" tIns="13335" rIns="0" bIns="0" rtlCol="0">
            <a:spAutoFit/>
          </a:bodyPr>
          <a:lstStyle/>
          <a:p>
            <a:pPr marL="12700">
              <a:spcBef>
                <a:spcPts val="105"/>
              </a:spcBef>
            </a:pPr>
            <a:r>
              <a:rPr sz="1600" dirty="0">
                <a:latin typeface="Calibri Light"/>
                <a:cs typeface="Calibri Light"/>
              </a:rPr>
              <a:t>5. What is </a:t>
            </a:r>
            <a:r>
              <a:rPr sz="1600" spc="-5" dirty="0">
                <a:latin typeface="Calibri Light"/>
                <a:cs typeface="Calibri Light"/>
              </a:rPr>
              <a:t>hard </a:t>
            </a:r>
            <a:r>
              <a:rPr sz="1600" dirty="0">
                <a:latin typeface="Calibri Light"/>
                <a:cs typeface="Calibri Light"/>
              </a:rPr>
              <a:t>engineering?</a:t>
            </a:r>
            <a:r>
              <a:rPr sz="1600" spc="-145" dirty="0">
                <a:latin typeface="Calibri Light"/>
                <a:cs typeface="Calibri Light"/>
              </a:rPr>
              <a:t> </a:t>
            </a:r>
            <a:r>
              <a:rPr sz="1600" dirty="0">
                <a:latin typeface="Calibri Light"/>
                <a:cs typeface="Calibri Light"/>
              </a:rPr>
              <a:t>[1]</a:t>
            </a:r>
            <a:endParaRPr sz="1600">
              <a:latin typeface="Calibri Light"/>
              <a:cs typeface="Calibri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4582" y="313690"/>
            <a:ext cx="2703830" cy="453390"/>
          </a:xfrm>
          <a:prstGeom prst="rect">
            <a:avLst/>
          </a:prstGeom>
        </p:spPr>
        <p:txBody>
          <a:bodyPr vert="horz" wrap="square" lIns="0" tIns="13335" rIns="0" bIns="0" rtlCol="0">
            <a:spAutoFit/>
          </a:bodyPr>
          <a:lstStyle/>
          <a:p>
            <a:pPr marL="12700">
              <a:spcBef>
                <a:spcPts val="105"/>
              </a:spcBef>
            </a:pPr>
            <a:r>
              <a:rPr spc="-10" dirty="0"/>
              <a:t>River</a:t>
            </a:r>
            <a:r>
              <a:rPr spc="-180" dirty="0"/>
              <a:t> </a:t>
            </a:r>
            <a:r>
              <a:rPr spc="-25" dirty="0"/>
              <a:t>Management</a:t>
            </a:r>
          </a:p>
        </p:txBody>
      </p:sp>
      <p:sp>
        <p:nvSpPr>
          <p:cNvPr id="3" name="object 3"/>
          <p:cNvSpPr/>
          <p:nvPr/>
        </p:nvSpPr>
        <p:spPr>
          <a:xfrm>
            <a:off x="306326" y="1943100"/>
            <a:ext cx="6160135" cy="7650480"/>
          </a:xfrm>
          <a:custGeom>
            <a:avLst/>
            <a:gdLst/>
            <a:ahLst/>
            <a:cxnLst/>
            <a:rect l="l" t="t" r="r" b="b"/>
            <a:pathLst>
              <a:path w="6160135" h="7650480">
                <a:moveTo>
                  <a:pt x="0" y="7650480"/>
                </a:moveTo>
                <a:lnTo>
                  <a:pt x="6160008" y="7650480"/>
                </a:lnTo>
                <a:lnTo>
                  <a:pt x="6160008" y="0"/>
                </a:lnTo>
                <a:lnTo>
                  <a:pt x="0" y="0"/>
                </a:lnTo>
                <a:lnTo>
                  <a:pt x="0" y="7650480"/>
                </a:lnTo>
                <a:close/>
              </a:path>
            </a:pathLst>
          </a:custGeom>
          <a:ln w="39624">
            <a:solidFill>
              <a:srgbClr val="FFC000"/>
            </a:solidFill>
          </a:ln>
        </p:spPr>
        <p:txBody>
          <a:bodyPr wrap="square" lIns="0" tIns="0" rIns="0" bIns="0" rtlCol="0"/>
          <a:lstStyle/>
          <a:p>
            <a:endParaRPr/>
          </a:p>
        </p:txBody>
      </p:sp>
      <p:sp>
        <p:nvSpPr>
          <p:cNvPr id="4" name="object 4"/>
          <p:cNvSpPr txBox="1"/>
          <p:nvPr/>
        </p:nvSpPr>
        <p:spPr>
          <a:xfrm>
            <a:off x="383844" y="846201"/>
            <a:ext cx="5706110" cy="1955164"/>
          </a:xfrm>
          <a:prstGeom prst="rect">
            <a:avLst/>
          </a:prstGeom>
        </p:spPr>
        <p:txBody>
          <a:bodyPr vert="horz" wrap="square" lIns="0" tIns="13335" rIns="0" bIns="0" rtlCol="0">
            <a:spAutoFit/>
          </a:bodyPr>
          <a:lstStyle/>
          <a:p>
            <a:pPr marL="12700" marR="43815" algn="just">
              <a:spcBef>
                <a:spcPts val="105"/>
              </a:spcBef>
            </a:pPr>
            <a:r>
              <a:rPr sz="1600" spc="-5" dirty="0">
                <a:latin typeface="Calibri Light"/>
                <a:cs typeface="Calibri Light"/>
              </a:rPr>
              <a:t>River </a:t>
            </a:r>
            <a:r>
              <a:rPr sz="1600" spc="5" dirty="0">
                <a:latin typeface="Calibri Light"/>
                <a:cs typeface="Calibri Light"/>
              </a:rPr>
              <a:t>landscapes </a:t>
            </a:r>
            <a:r>
              <a:rPr sz="1600" dirty="0">
                <a:latin typeface="Calibri Light"/>
                <a:cs typeface="Calibri Light"/>
              </a:rPr>
              <a:t>in the </a:t>
            </a:r>
            <a:r>
              <a:rPr sz="1600" spc="5" dirty="0">
                <a:latin typeface="Calibri Light"/>
                <a:cs typeface="Calibri Light"/>
              </a:rPr>
              <a:t>UK </a:t>
            </a:r>
            <a:r>
              <a:rPr sz="1600" dirty="0">
                <a:latin typeface="Calibri Light"/>
                <a:cs typeface="Calibri Light"/>
              </a:rPr>
              <a:t>can be managed using </a:t>
            </a:r>
            <a:r>
              <a:rPr sz="1600" spc="-15" dirty="0">
                <a:latin typeface="Calibri Light"/>
                <a:cs typeface="Calibri Light"/>
              </a:rPr>
              <a:t>different</a:t>
            </a:r>
            <a:r>
              <a:rPr sz="1600" spc="-229" dirty="0">
                <a:latin typeface="Calibri Light"/>
                <a:cs typeface="Calibri Light"/>
              </a:rPr>
              <a:t> </a:t>
            </a:r>
            <a:r>
              <a:rPr sz="1600" spc="-10" dirty="0">
                <a:latin typeface="Calibri Light"/>
                <a:cs typeface="Calibri Light"/>
              </a:rPr>
              <a:t>strategies.  </a:t>
            </a:r>
            <a:r>
              <a:rPr sz="1600" dirty="0">
                <a:latin typeface="Calibri Light"/>
                <a:cs typeface="Calibri Light"/>
              </a:rPr>
              <a:t>These </a:t>
            </a:r>
            <a:r>
              <a:rPr sz="1600" spc="-5" dirty="0">
                <a:latin typeface="Calibri Light"/>
                <a:cs typeface="Calibri Light"/>
              </a:rPr>
              <a:t>are </a:t>
            </a:r>
            <a:r>
              <a:rPr sz="1600" spc="5" dirty="0">
                <a:latin typeface="Calibri Light"/>
                <a:cs typeface="Calibri Light"/>
              </a:rPr>
              <a:t>known as </a:t>
            </a:r>
            <a:r>
              <a:rPr sz="1600" spc="-5" dirty="0">
                <a:latin typeface="Calibri Light"/>
                <a:cs typeface="Calibri Light"/>
              </a:rPr>
              <a:t>hard </a:t>
            </a:r>
            <a:r>
              <a:rPr sz="1600" spc="5" dirty="0">
                <a:latin typeface="Calibri Light"/>
                <a:cs typeface="Calibri Light"/>
              </a:rPr>
              <a:t>and </a:t>
            </a:r>
            <a:r>
              <a:rPr sz="1600" dirty="0">
                <a:latin typeface="Calibri Light"/>
                <a:cs typeface="Calibri Light"/>
              </a:rPr>
              <a:t>soft engineering. These </a:t>
            </a:r>
            <a:r>
              <a:rPr sz="1600" spc="-10" dirty="0">
                <a:latin typeface="Calibri Light"/>
                <a:cs typeface="Calibri Light"/>
              </a:rPr>
              <a:t>strategies have  </a:t>
            </a:r>
            <a:r>
              <a:rPr sz="1600" spc="5" dirty="0">
                <a:latin typeface="Calibri Light"/>
                <a:cs typeface="Calibri Light"/>
              </a:rPr>
              <a:t>both </a:t>
            </a:r>
            <a:r>
              <a:rPr sz="1600" spc="-5" dirty="0">
                <a:latin typeface="Calibri Light"/>
                <a:cs typeface="Calibri Light"/>
              </a:rPr>
              <a:t>positives </a:t>
            </a:r>
            <a:r>
              <a:rPr sz="1600" spc="5" dirty="0">
                <a:latin typeface="Calibri Light"/>
                <a:cs typeface="Calibri Light"/>
              </a:rPr>
              <a:t>and </a:t>
            </a:r>
            <a:r>
              <a:rPr sz="1600" spc="-10" dirty="0">
                <a:latin typeface="Calibri Light"/>
                <a:cs typeface="Calibri Light"/>
              </a:rPr>
              <a:t>negatives </a:t>
            </a:r>
            <a:r>
              <a:rPr sz="1600" spc="-15" dirty="0">
                <a:latin typeface="Calibri Light"/>
                <a:cs typeface="Calibri Light"/>
              </a:rPr>
              <a:t>to </a:t>
            </a:r>
            <a:r>
              <a:rPr sz="1600" dirty="0">
                <a:latin typeface="Calibri Light"/>
                <a:cs typeface="Calibri Light"/>
              </a:rPr>
              <a:t>people </a:t>
            </a:r>
            <a:r>
              <a:rPr sz="1600" spc="5" dirty="0">
                <a:latin typeface="Calibri Light"/>
                <a:cs typeface="Calibri Light"/>
              </a:rPr>
              <a:t>and </a:t>
            </a:r>
            <a:r>
              <a:rPr sz="1600" dirty="0">
                <a:latin typeface="Calibri Light"/>
                <a:cs typeface="Calibri Light"/>
              </a:rPr>
              <a:t>the</a:t>
            </a:r>
            <a:r>
              <a:rPr sz="1600" spc="-105" dirty="0">
                <a:latin typeface="Calibri Light"/>
                <a:cs typeface="Calibri Light"/>
              </a:rPr>
              <a:t> </a:t>
            </a:r>
            <a:r>
              <a:rPr sz="1600" spc="-5" dirty="0">
                <a:latin typeface="Calibri Light"/>
                <a:cs typeface="Calibri Light"/>
              </a:rPr>
              <a:t>environment.</a:t>
            </a:r>
            <a:endParaRPr sz="1600">
              <a:latin typeface="Calibri Light"/>
              <a:cs typeface="Calibri Light"/>
            </a:endParaRPr>
          </a:p>
          <a:p>
            <a:pPr>
              <a:lnSpc>
                <a:spcPct val="100000"/>
              </a:lnSpc>
            </a:pPr>
            <a:endParaRPr sz="1600">
              <a:latin typeface="Calibri Light"/>
              <a:cs typeface="Calibri Light"/>
            </a:endParaRPr>
          </a:p>
          <a:p>
            <a:pPr>
              <a:lnSpc>
                <a:spcPct val="100000"/>
              </a:lnSpc>
            </a:pPr>
            <a:endParaRPr sz="1400">
              <a:latin typeface="Calibri Light"/>
              <a:cs typeface="Calibri Light"/>
            </a:endParaRPr>
          </a:p>
          <a:p>
            <a:pPr marL="2050414" marR="5080"/>
            <a:r>
              <a:rPr sz="1600" dirty="0">
                <a:latin typeface="Calibri Light"/>
                <a:cs typeface="Calibri Light"/>
              </a:rPr>
              <a:t>1. Study </a:t>
            </a:r>
            <a:r>
              <a:rPr sz="1600" spc="-5" dirty="0">
                <a:latin typeface="Calibri Light"/>
                <a:cs typeface="Calibri Light"/>
              </a:rPr>
              <a:t>Figure </a:t>
            </a:r>
            <a:r>
              <a:rPr sz="1600" dirty="0">
                <a:latin typeface="Calibri Light"/>
                <a:cs typeface="Calibri Light"/>
              </a:rPr>
              <a:t>7, </a:t>
            </a:r>
            <a:r>
              <a:rPr sz="1600" spc="5" dirty="0">
                <a:latin typeface="Calibri Light"/>
                <a:cs typeface="Calibri Light"/>
              </a:rPr>
              <a:t>which </a:t>
            </a:r>
            <a:r>
              <a:rPr sz="1600" spc="-5" dirty="0">
                <a:latin typeface="Calibri Light"/>
                <a:cs typeface="Calibri Light"/>
              </a:rPr>
              <a:t>shows </a:t>
            </a:r>
            <a:r>
              <a:rPr sz="1600" dirty="0">
                <a:latin typeface="Calibri Light"/>
                <a:cs typeface="Calibri Light"/>
              </a:rPr>
              <a:t>a</a:t>
            </a:r>
            <a:r>
              <a:rPr sz="1600" spc="-135" dirty="0">
                <a:latin typeface="Calibri Light"/>
                <a:cs typeface="Calibri Light"/>
              </a:rPr>
              <a:t> </a:t>
            </a:r>
            <a:r>
              <a:rPr sz="1600" spc="-5" dirty="0">
                <a:latin typeface="Calibri Light"/>
                <a:cs typeface="Calibri Light"/>
              </a:rPr>
              <a:t>photograph  </a:t>
            </a:r>
            <a:r>
              <a:rPr sz="1600" dirty="0">
                <a:latin typeface="Calibri Light"/>
                <a:cs typeface="Calibri Light"/>
              </a:rPr>
              <a:t>of a </a:t>
            </a:r>
            <a:r>
              <a:rPr sz="1600" spc="-5" dirty="0">
                <a:latin typeface="Calibri Light"/>
                <a:cs typeface="Calibri Light"/>
              </a:rPr>
              <a:t>river </a:t>
            </a:r>
            <a:r>
              <a:rPr sz="1600" dirty="0">
                <a:latin typeface="Calibri Light"/>
                <a:cs typeface="Calibri Light"/>
              </a:rPr>
              <a:t>management </a:t>
            </a:r>
            <a:r>
              <a:rPr sz="1600" spc="-25" dirty="0">
                <a:latin typeface="Calibri Light"/>
                <a:cs typeface="Calibri Light"/>
              </a:rPr>
              <a:t>strategy. </a:t>
            </a:r>
            <a:r>
              <a:rPr sz="1600" dirty="0">
                <a:latin typeface="Calibri Light"/>
                <a:cs typeface="Calibri Light"/>
              </a:rPr>
              <a:t>What is  shown in </a:t>
            </a:r>
            <a:r>
              <a:rPr sz="1600" spc="-5" dirty="0">
                <a:latin typeface="Calibri Light"/>
                <a:cs typeface="Calibri Light"/>
              </a:rPr>
              <a:t>Figure </a:t>
            </a:r>
            <a:r>
              <a:rPr sz="1600" dirty="0">
                <a:latin typeface="Calibri Light"/>
                <a:cs typeface="Calibri Light"/>
              </a:rPr>
              <a:t>7?</a:t>
            </a:r>
            <a:r>
              <a:rPr sz="1600" spc="-85" dirty="0">
                <a:latin typeface="Calibri Light"/>
                <a:cs typeface="Calibri Light"/>
              </a:rPr>
              <a:t> </a:t>
            </a:r>
            <a:r>
              <a:rPr sz="1600" dirty="0">
                <a:latin typeface="Calibri Light"/>
                <a:cs typeface="Calibri Light"/>
              </a:rPr>
              <a:t>[1]</a:t>
            </a:r>
            <a:endParaRPr sz="1600">
              <a:latin typeface="Calibri Light"/>
              <a:cs typeface="Calibri Light"/>
            </a:endParaRPr>
          </a:p>
        </p:txBody>
      </p:sp>
      <p:sp>
        <p:nvSpPr>
          <p:cNvPr id="5" name="object 5"/>
          <p:cNvSpPr txBox="1"/>
          <p:nvPr/>
        </p:nvSpPr>
        <p:spPr>
          <a:xfrm>
            <a:off x="2422019" y="3018538"/>
            <a:ext cx="1287145" cy="1002665"/>
          </a:xfrm>
          <a:prstGeom prst="rect">
            <a:avLst/>
          </a:prstGeom>
        </p:spPr>
        <p:txBody>
          <a:bodyPr vert="horz" wrap="square" lIns="0" tIns="13335" rIns="0" bIns="0" rtlCol="0">
            <a:spAutoFit/>
          </a:bodyPr>
          <a:lstStyle/>
          <a:p>
            <a:pPr marL="12700" marR="5080">
              <a:spcBef>
                <a:spcPts val="105"/>
              </a:spcBef>
            </a:pPr>
            <a:r>
              <a:rPr sz="1600" dirty="0">
                <a:latin typeface="Calibri Light"/>
                <a:cs typeface="Calibri Light"/>
              </a:rPr>
              <a:t>A </a:t>
            </a:r>
            <a:r>
              <a:rPr sz="1600" spc="-15" dirty="0">
                <a:latin typeface="Calibri Light"/>
                <a:cs typeface="Calibri Light"/>
              </a:rPr>
              <a:t>Afforestation  </a:t>
            </a:r>
            <a:r>
              <a:rPr sz="1600" dirty="0">
                <a:latin typeface="Calibri Light"/>
                <a:cs typeface="Calibri Light"/>
              </a:rPr>
              <a:t>B</a:t>
            </a:r>
            <a:r>
              <a:rPr sz="1600" spc="-80" dirty="0">
                <a:latin typeface="Calibri Light"/>
                <a:cs typeface="Calibri Light"/>
              </a:rPr>
              <a:t> </a:t>
            </a:r>
            <a:r>
              <a:rPr sz="1600" spc="-15" dirty="0">
                <a:latin typeface="Calibri Light"/>
                <a:cs typeface="Calibri Light"/>
              </a:rPr>
              <a:t>Deforestation  </a:t>
            </a:r>
            <a:r>
              <a:rPr sz="1600" spc="5" dirty="0">
                <a:latin typeface="Calibri Light"/>
                <a:cs typeface="Calibri Light"/>
              </a:rPr>
              <a:t>C </a:t>
            </a:r>
            <a:r>
              <a:rPr sz="1600" spc="-5" dirty="0">
                <a:latin typeface="Calibri Light"/>
                <a:cs typeface="Calibri Light"/>
              </a:rPr>
              <a:t>Aplantation  </a:t>
            </a:r>
            <a:r>
              <a:rPr sz="1600" dirty="0">
                <a:latin typeface="Calibri Light"/>
                <a:cs typeface="Calibri Light"/>
              </a:rPr>
              <a:t>D</a:t>
            </a:r>
            <a:r>
              <a:rPr sz="1600" spc="-50" dirty="0">
                <a:latin typeface="Calibri Light"/>
                <a:cs typeface="Calibri Light"/>
              </a:rPr>
              <a:t> </a:t>
            </a:r>
            <a:r>
              <a:rPr sz="1600" spc="-10" dirty="0">
                <a:latin typeface="Calibri Light"/>
                <a:cs typeface="Calibri Light"/>
              </a:rPr>
              <a:t>Levee</a:t>
            </a:r>
            <a:endParaRPr sz="1600">
              <a:latin typeface="Calibri Light"/>
              <a:cs typeface="Calibri Light"/>
            </a:endParaRPr>
          </a:p>
        </p:txBody>
      </p:sp>
      <p:sp>
        <p:nvSpPr>
          <p:cNvPr id="6" name="object 6"/>
          <p:cNvSpPr txBox="1"/>
          <p:nvPr/>
        </p:nvSpPr>
        <p:spPr>
          <a:xfrm>
            <a:off x="560323" y="3434841"/>
            <a:ext cx="1344930" cy="391160"/>
          </a:xfrm>
          <a:prstGeom prst="rect">
            <a:avLst/>
          </a:prstGeom>
        </p:spPr>
        <p:txBody>
          <a:bodyPr vert="horz" wrap="square" lIns="0" tIns="12700" rIns="0" bIns="0" rtlCol="0">
            <a:spAutoFit/>
          </a:bodyPr>
          <a:lstStyle/>
          <a:p>
            <a:pPr marL="12700" marR="5080">
              <a:spcBef>
                <a:spcPts val="100"/>
              </a:spcBef>
            </a:pPr>
            <a:r>
              <a:rPr sz="1200" spc="-5" dirty="0">
                <a:latin typeface="Calibri Light"/>
                <a:cs typeface="Calibri Light"/>
              </a:rPr>
              <a:t>Figure </a:t>
            </a:r>
            <a:r>
              <a:rPr sz="1200" dirty="0">
                <a:latin typeface="Calibri Light"/>
                <a:cs typeface="Calibri Light"/>
              </a:rPr>
              <a:t>7 a river  </a:t>
            </a:r>
            <a:r>
              <a:rPr sz="1200" spc="-10" dirty="0">
                <a:latin typeface="Calibri Light"/>
                <a:cs typeface="Calibri Light"/>
              </a:rPr>
              <a:t>management</a:t>
            </a:r>
            <a:r>
              <a:rPr sz="1200" spc="-155" dirty="0">
                <a:latin typeface="Calibri Light"/>
                <a:cs typeface="Calibri Light"/>
              </a:rPr>
              <a:t> </a:t>
            </a:r>
            <a:r>
              <a:rPr sz="1200" spc="-10" dirty="0">
                <a:latin typeface="Calibri Light"/>
                <a:cs typeface="Calibri Light"/>
              </a:rPr>
              <a:t>strategy</a:t>
            </a:r>
            <a:endParaRPr sz="1200">
              <a:latin typeface="Calibri Light"/>
              <a:cs typeface="Calibri Light"/>
            </a:endParaRPr>
          </a:p>
        </p:txBody>
      </p:sp>
      <p:sp>
        <p:nvSpPr>
          <p:cNvPr id="7" name="object 7"/>
          <p:cNvSpPr txBox="1"/>
          <p:nvPr/>
        </p:nvSpPr>
        <p:spPr>
          <a:xfrm>
            <a:off x="560325" y="4173982"/>
            <a:ext cx="5508625" cy="514350"/>
          </a:xfrm>
          <a:prstGeom prst="rect">
            <a:avLst/>
          </a:prstGeom>
        </p:spPr>
        <p:txBody>
          <a:bodyPr vert="horz" wrap="square" lIns="0" tIns="13335" rIns="0" bIns="0" rtlCol="0">
            <a:spAutoFit/>
          </a:bodyPr>
          <a:lstStyle/>
          <a:p>
            <a:pPr marL="12700" marR="5080">
              <a:spcBef>
                <a:spcPts val="105"/>
              </a:spcBef>
            </a:pPr>
            <a:r>
              <a:rPr sz="1600" dirty="0">
                <a:latin typeface="Calibri Light"/>
                <a:cs typeface="Calibri Light"/>
              </a:rPr>
              <a:t>2. </a:t>
            </a:r>
            <a:r>
              <a:rPr sz="1600" spc="-5" dirty="0">
                <a:latin typeface="Calibri Light"/>
                <a:cs typeface="Calibri Light"/>
              </a:rPr>
              <a:t>How </a:t>
            </a:r>
            <a:r>
              <a:rPr sz="1600" dirty="0">
                <a:latin typeface="Calibri Light"/>
                <a:cs typeface="Calibri Light"/>
              </a:rPr>
              <a:t>does the management </a:t>
            </a:r>
            <a:r>
              <a:rPr sz="1600" spc="-15" dirty="0">
                <a:latin typeface="Calibri Light"/>
                <a:cs typeface="Calibri Light"/>
              </a:rPr>
              <a:t>strategy </a:t>
            </a:r>
            <a:r>
              <a:rPr sz="1600" spc="-5" dirty="0">
                <a:latin typeface="Calibri Light"/>
                <a:cs typeface="Calibri Light"/>
              </a:rPr>
              <a:t>benefit </a:t>
            </a:r>
            <a:r>
              <a:rPr sz="1600" dirty="0">
                <a:latin typeface="Calibri Light"/>
                <a:cs typeface="Calibri Light"/>
              </a:rPr>
              <a:t>the </a:t>
            </a:r>
            <a:r>
              <a:rPr sz="1600" spc="-10" dirty="0">
                <a:latin typeface="Calibri Light"/>
                <a:cs typeface="Calibri Light"/>
              </a:rPr>
              <a:t>river</a:t>
            </a:r>
            <a:r>
              <a:rPr sz="1600" spc="-145" dirty="0">
                <a:latin typeface="Calibri Light"/>
                <a:cs typeface="Calibri Light"/>
              </a:rPr>
              <a:t> </a:t>
            </a:r>
            <a:r>
              <a:rPr sz="1600" spc="5" dirty="0">
                <a:latin typeface="Calibri Light"/>
                <a:cs typeface="Calibri Light"/>
              </a:rPr>
              <a:t>landscape?  </a:t>
            </a:r>
            <a:r>
              <a:rPr sz="1600" dirty="0">
                <a:latin typeface="Calibri Light"/>
                <a:cs typeface="Calibri Light"/>
              </a:rPr>
              <a:t>[2]</a:t>
            </a:r>
            <a:endParaRPr sz="1600">
              <a:latin typeface="Calibri Light"/>
              <a:cs typeface="Calibri Light"/>
            </a:endParaRPr>
          </a:p>
        </p:txBody>
      </p:sp>
      <p:grpSp>
        <p:nvGrpSpPr>
          <p:cNvPr id="8" name="object 8"/>
          <p:cNvGrpSpPr/>
          <p:nvPr/>
        </p:nvGrpSpPr>
        <p:grpSpPr>
          <a:xfrm>
            <a:off x="481585" y="2157983"/>
            <a:ext cx="5661025" cy="6903720"/>
            <a:chOff x="481583" y="2157983"/>
            <a:chExt cx="5661025" cy="6903720"/>
          </a:xfrm>
        </p:grpSpPr>
        <p:sp>
          <p:nvSpPr>
            <p:cNvPr id="9" name="object 9"/>
            <p:cNvSpPr/>
            <p:nvPr/>
          </p:nvSpPr>
          <p:spPr>
            <a:xfrm>
              <a:off x="573023" y="4909834"/>
              <a:ext cx="5569585" cy="0"/>
            </a:xfrm>
            <a:custGeom>
              <a:avLst/>
              <a:gdLst/>
              <a:ahLst/>
              <a:cxnLst/>
              <a:rect l="l" t="t" r="r" b="b"/>
              <a:pathLst>
                <a:path w="5569585">
                  <a:moveTo>
                    <a:pt x="0" y="0"/>
                  </a:moveTo>
                  <a:lnTo>
                    <a:pt x="1609342" y="0"/>
                  </a:lnTo>
                </a:path>
                <a:path w="5569585">
                  <a:moveTo>
                    <a:pt x="1612205" y="0"/>
                  </a:moveTo>
                  <a:lnTo>
                    <a:pt x="1913957" y="0"/>
                  </a:lnTo>
                </a:path>
                <a:path w="5569585">
                  <a:moveTo>
                    <a:pt x="1916820" y="0"/>
                  </a:moveTo>
                  <a:lnTo>
                    <a:pt x="2218572" y="0"/>
                  </a:lnTo>
                </a:path>
                <a:path w="5569585">
                  <a:moveTo>
                    <a:pt x="2221435" y="0"/>
                  </a:moveTo>
                  <a:lnTo>
                    <a:pt x="2523187" y="0"/>
                  </a:lnTo>
                </a:path>
                <a:path w="5569585">
                  <a:moveTo>
                    <a:pt x="2526050" y="0"/>
                  </a:moveTo>
                  <a:lnTo>
                    <a:pt x="2827802" y="0"/>
                  </a:lnTo>
                </a:path>
                <a:path w="5569585">
                  <a:moveTo>
                    <a:pt x="2830665" y="0"/>
                  </a:moveTo>
                  <a:lnTo>
                    <a:pt x="3132417" y="0"/>
                  </a:lnTo>
                </a:path>
                <a:path w="5569585">
                  <a:moveTo>
                    <a:pt x="3135280" y="0"/>
                  </a:moveTo>
                  <a:lnTo>
                    <a:pt x="3437032" y="0"/>
                  </a:lnTo>
                </a:path>
                <a:path w="5569585">
                  <a:moveTo>
                    <a:pt x="3439895" y="0"/>
                  </a:moveTo>
                  <a:lnTo>
                    <a:pt x="3741647" y="0"/>
                  </a:lnTo>
                </a:path>
                <a:path w="5569585">
                  <a:moveTo>
                    <a:pt x="3744510" y="0"/>
                  </a:moveTo>
                  <a:lnTo>
                    <a:pt x="4046262" y="0"/>
                  </a:lnTo>
                </a:path>
                <a:path w="5569585">
                  <a:moveTo>
                    <a:pt x="4049125" y="0"/>
                  </a:moveTo>
                  <a:lnTo>
                    <a:pt x="4350877" y="0"/>
                  </a:lnTo>
                </a:path>
                <a:path w="5569585">
                  <a:moveTo>
                    <a:pt x="4353740" y="0"/>
                  </a:moveTo>
                  <a:lnTo>
                    <a:pt x="4655492" y="0"/>
                  </a:lnTo>
                </a:path>
                <a:path w="5569585">
                  <a:moveTo>
                    <a:pt x="4658355" y="0"/>
                  </a:moveTo>
                  <a:lnTo>
                    <a:pt x="4960107" y="0"/>
                  </a:lnTo>
                </a:path>
                <a:path w="5569585">
                  <a:moveTo>
                    <a:pt x="4962970" y="0"/>
                  </a:moveTo>
                  <a:lnTo>
                    <a:pt x="5264722" y="0"/>
                  </a:lnTo>
                </a:path>
                <a:path w="5569585">
                  <a:moveTo>
                    <a:pt x="5267585" y="0"/>
                  </a:moveTo>
                  <a:lnTo>
                    <a:pt x="5569337" y="0"/>
                  </a:lnTo>
                </a:path>
              </a:pathLst>
            </a:custGeom>
            <a:ln w="10385">
              <a:solidFill>
                <a:srgbClr val="000000"/>
              </a:solidFill>
            </a:ln>
          </p:spPr>
          <p:txBody>
            <a:bodyPr wrap="square" lIns="0" tIns="0" rIns="0" bIns="0" rtlCol="0"/>
            <a:lstStyle/>
            <a:p>
              <a:endParaRPr/>
            </a:p>
          </p:txBody>
        </p:sp>
        <p:sp>
          <p:nvSpPr>
            <p:cNvPr id="10" name="object 10"/>
            <p:cNvSpPr/>
            <p:nvPr/>
          </p:nvSpPr>
          <p:spPr>
            <a:xfrm>
              <a:off x="573023" y="5154008"/>
              <a:ext cx="5569585" cy="1707514"/>
            </a:xfrm>
            <a:custGeom>
              <a:avLst/>
              <a:gdLst/>
              <a:ahLst/>
              <a:cxnLst/>
              <a:rect l="l" t="t" r="r" b="b"/>
              <a:pathLst>
                <a:path w="5569585" h="1707515">
                  <a:moveTo>
                    <a:pt x="0" y="0"/>
                  </a:moveTo>
                  <a:lnTo>
                    <a:pt x="1609352" y="0"/>
                  </a:lnTo>
                </a:path>
                <a:path w="5569585" h="1707515">
                  <a:moveTo>
                    <a:pt x="1612211" y="0"/>
                  </a:moveTo>
                  <a:lnTo>
                    <a:pt x="1913964" y="0"/>
                  </a:lnTo>
                </a:path>
                <a:path w="5569585" h="1707515">
                  <a:moveTo>
                    <a:pt x="1916823" y="0"/>
                  </a:moveTo>
                  <a:lnTo>
                    <a:pt x="2218577" y="0"/>
                  </a:lnTo>
                </a:path>
                <a:path w="5569585" h="1707515">
                  <a:moveTo>
                    <a:pt x="2221436" y="0"/>
                  </a:moveTo>
                  <a:lnTo>
                    <a:pt x="2523189" y="0"/>
                  </a:lnTo>
                </a:path>
                <a:path w="5569585" h="1707515">
                  <a:moveTo>
                    <a:pt x="2526048" y="0"/>
                  </a:moveTo>
                  <a:lnTo>
                    <a:pt x="2827802" y="0"/>
                  </a:lnTo>
                </a:path>
                <a:path w="5569585" h="1707515">
                  <a:moveTo>
                    <a:pt x="2830661" y="0"/>
                  </a:moveTo>
                  <a:lnTo>
                    <a:pt x="3132415" y="0"/>
                  </a:lnTo>
                </a:path>
                <a:path w="5569585" h="1707515">
                  <a:moveTo>
                    <a:pt x="3135274" y="0"/>
                  </a:moveTo>
                  <a:lnTo>
                    <a:pt x="3437027" y="0"/>
                  </a:lnTo>
                </a:path>
                <a:path w="5569585" h="1707515">
                  <a:moveTo>
                    <a:pt x="3439886" y="0"/>
                  </a:moveTo>
                  <a:lnTo>
                    <a:pt x="3741640" y="0"/>
                  </a:lnTo>
                </a:path>
                <a:path w="5569585" h="1707515">
                  <a:moveTo>
                    <a:pt x="3744499" y="0"/>
                  </a:moveTo>
                  <a:lnTo>
                    <a:pt x="4046252" y="0"/>
                  </a:lnTo>
                </a:path>
                <a:path w="5569585" h="1707515">
                  <a:moveTo>
                    <a:pt x="4049111" y="0"/>
                  </a:moveTo>
                  <a:lnTo>
                    <a:pt x="4350865" y="0"/>
                  </a:lnTo>
                </a:path>
                <a:path w="5569585" h="1707515">
                  <a:moveTo>
                    <a:pt x="4353724" y="0"/>
                  </a:moveTo>
                  <a:lnTo>
                    <a:pt x="4655477" y="0"/>
                  </a:lnTo>
                </a:path>
                <a:path w="5569585" h="1707515">
                  <a:moveTo>
                    <a:pt x="4658336" y="0"/>
                  </a:moveTo>
                  <a:lnTo>
                    <a:pt x="4960090" y="0"/>
                  </a:lnTo>
                </a:path>
                <a:path w="5569585" h="1707515">
                  <a:moveTo>
                    <a:pt x="4962949" y="0"/>
                  </a:moveTo>
                  <a:lnTo>
                    <a:pt x="5264702" y="0"/>
                  </a:lnTo>
                </a:path>
                <a:path w="5569585" h="1707515">
                  <a:moveTo>
                    <a:pt x="5267561" y="0"/>
                  </a:moveTo>
                  <a:lnTo>
                    <a:pt x="5569315" y="0"/>
                  </a:lnTo>
                </a:path>
                <a:path w="5569585" h="1707515">
                  <a:moveTo>
                    <a:pt x="0" y="243840"/>
                  </a:moveTo>
                  <a:lnTo>
                    <a:pt x="1609352" y="243840"/>
                  </a:lnTo>
                </a:path>
                <a:path w="5569585" h="1707515">
                  <a:moveTo>
                    <a:pt x="1612211" y="243840"/>
                  </a:moveTo>
                  <a:lnTo>
                    <a:pt x="1913964" y="243840"/>
                  </a:lnTo>
                </a:path>
                <a:path w="5569585" h="1707515">
                  <a:moveTo>
                    <a:pt x="1916823" y="243840"/>
                  </a:moveTo>
                  <a:lnTo>
                    <a:pt x="2218577" y="243840"/>
                  </a:lnTo>
                </a:path>
                <a:path w="5569585" h="1707515">
                  <a:moveTo>
                    <a:pt x="2221436" y="243840"/>
                  </a:moveTo>
                  <a:lnTo>
                    <a:pt x="2523189" y="243840"/>
                  </a:lnTo>
                </a:path>
                <a:path w="5569585" h="1707515">
                  <a:moveTo>
                    <a:pt x="2526048" y="243840"/>
                  </a:moveTo>
                  <a:lnTo>
                    <a:pt x="2827802" y="243840"/>
                  </a:lnTo>
                </a:path>
                <a:path w="5569585" h="1707515">
                  <a:moveTo>
                    <a:pt x="2830661" y="243840"/>
                  </a:moveTo>
                  <a:lnTo>
                    <a:pt x="3132415" y="243840"/>
                  </a:lnTo>
                </a:path>
                <a:path w="5569585" h="1707515">
                  <a:moveTo>
                    <a:pt x="3135274" y="243840"/>
                  </a:moveTo>
                  <a:lnTo>
                    <a:pt x="3437027" y="243840"/>
                  </a:lnTo>
                </a:path>
                <a:path w="5569585" h="1707515">
                  <a:moveTo>
                    <a:pt x="3439886" y="243840"/>
                  </a:moveTo>
                  <a:lnTo>
                    <a:pt x="3741640" y="243840"/>
                  </a:lnTo>
                </a:path>
                <a:path w="5569585" h="1707515">
                  <a:moveTo>
                    <a:pt x="3744499" y="243840"/>
                  </a:moveTo>
                  <a:lnTo>
                    <a:pt x="4046252" y="243840"/>
                  </a:lnTo>
                </a:path>
                <a:path w="5569585" h="1707515">
                  <a:moveTo>
                    <a:pt x="4049111" y="243840"/>
                  </a:moveTo>
                  <a:lnTo>
                    <a:pt x="4350865" y="243840"/>
                  </a:lnTo>
                </a:path>
                <a:path w="5569585" h="1707515">
                  <a:moveTo>
                    <a:pt x="4353724" y="243840"/>
                  </a:moveTo>
                  <a:lnTo>
                    <a:pt x="4655477" y="243840"/>
                  </a:lnTo>
                </a:path>
                <a:path w="5569585" h="1707515">
                  <a:moveTo>
                    <a:pt x="4658336" y="243840"/>
                  </a:moveTo>
                  <a:lnTo>
                    <a:pt x="4960090" y="243840"/>
                  </a:lnTo>
                </a:path>
                <a:path w="5569585" h="1707515">
                  <a:moveTo>
                    <a:pt x="4962949" y="243840"/>
                  </a:moveTo>
                  <a:lnTo>
                    <a:pt x="5264702" y="243840"/>
                  </a:lnTo>
                </a:path>
                <a:path w="5569585" h="1707515">
                  <a:moveTo>
                    <a:pt x="5267561" y="243840"/>
                  </a:moveTo>
                  <a:lnTo>
                    <a:pt x="5569315" y="243840"/>
                  </a:lnTo>
                </a:path>
                <a:path w="5569585" h="1707515">
                  <a:moveTo>
                    <a:pt x="0" y="1219454"/>
                  </a:moveTo>
                  <a:lnTo>
                    <a:pt x="1609352" y="1219454"/>
                  </a:lnTo>
                </a:path>
                <a:path w="5569585" h="1707515">
                  <a:moveTo>
                    <a:pt x="1612211" y="1219454"/>
                  </a:moveTo>
                  <a:lnTo>
                    <a:pt x="1913964" y="1219454"/>
                  </a:lnTo>
                </a:path>
                <a:path w="5569585" h="1707515">
                  <a:moveTo>
                    <a:pt x="1916823" y="1219454"/>
                  </a:moveTo>
                  <a:lnTo>
                    <a:pt x="2218577" y="1219454"/>
                  </a:lnTo>
                </a:path>
                <a:path w="5569585" h="1707515">
                  <a:moveTo>
                    <a:pt x="2221436" y="1219454"/>
                  </a:moveTo>
                  <a:lnTo>
                    <a:pt x="2523189" y="1219454"/>
                  </a:lnTo>
                </a:path>
                <a:path w="5569585" h="1707515">
                  <a:moveTo>
                    <a:pt x="2526048" y="1219454"/>
                  </a:moveTo>
                  <a:lnTo>
                    <a:pt x="2827802" y="1219454"/>
                  </a:lnTo>
                </a:path>
                <a:path w="5569585" h="1707515">
                  <a:moveTo>
                    <a:pt x="2830661" y="1219454"/>
                  </a:moveTo>
                  <a:lnTo>
                    <a:pt x="3132415" y="1219454"/>
                  </a:lnTo>
                </a:path>
                <a:path w="5569585" h="1707515">
                  <a:moveTo>
                    <a:pt x="3135274" y="1219454"/>
                  </a:moveTo>
                  <a:lnTo>
                    <a:pt x="3437027" y="1219454"/>
                  </a:lnTo>
                </a:path>
                <a:path w="5569585" h="1707515">
                  <a:moveTo>
                    <a:pt x="3439886" y="1219454"/>
                  </a:moveTo>
                  <a:lnTo>
                    <a:pt x="3741640" y="1219454"/>
                  </a:lnTo>
                </a:path>
                <a:path w="5569585" h="1707515">
                  <a:moveTo>
                    <a:pt x="3744499" y="1219454"/>
                  </a:moveTo>
                  <a:lnTo>
                    <a:pt x="4046252" y="1219454"/>
                  </a:lnTo>
                </a:path>
                <a:path w="5569585" h="1707515">
                  <a:moveTo>
                    <a:pt x="4049111" y="1219454"/>
                  </a:moveTo>
                  <a:lnTo>
                    <a:pt x="4350865" y="1219454"/>
                  </a:lnTo>
                </a:path>
                <a:path w="5569585" h="1707515">
                  <a:moveTo>
                    <a:pt x="4353724" y="1219454"/>
                  </a:moveTo>
                  <a:lnTo>
                    <a:pt x="4655477" y="1219454"/>
                  </a:lnTo>
                </a:path>
                <a:path w="5569585" h="1707515">
                  <a:moveTo>
                    <a:pt x="4658336" y="1219454"/>
                  </a:moveTo>
                  <a:lnTo>
                    <a:pt x="4960090" y="1219454"/>
                  </a:lnTo>
                </a:path>
                <a:path w="5569585" h="1707515">
                  <a:moveTo>
                    <a:pt x="4962949" y="1219454"/>
                  </a:moveTo>
                  <a:lnTo>
                    <a:pt x="5264702" y="1219454"/>
                  </a:lnTo>
                </a:path>
                <a:path w="5569585" h="1707515">
                  <a:moveTo>
                    <a:pt x="5267561" y="1219454"/>
                  </a:moveTo>
                  <a:lnTo>
                    <a:pt x="5569315" y="1219454"/>
                  </a:lnTo>
                </a:path>
                <a:path w="5569585" h="1707515">
                  <a:moveTo>
                    <a:pt x="0" y="1463294"/>
                  </a:moveTo>
                  <a:lnTo>
                    <a:pt x="1609352" y="1463294"/>
                  </a:lnTo>
                </a:path>
                <a:path w="5569585" h="1707515">
                  <a:moveTo>
                    <a:pt x="1612211" y="1463294"/>
                  </a:moveTo>
                  <a:lnTo>
                    <a:pt x="1913964" y="1463294"/>
                  </a:lnTo>
                </a:path>
                <a:path w="5569585" h="1707515">
                  <a:moveTo>
                    <a:pt x="1916823" y="1463294"/>
                  </a:moveTo>
                  <a:lnTo>
                    <a:pt x="2218577" y="1463294"/>
                  </a:lnTo>
                </a:path>
                <a:path w="5569585" h="1707515">
                  <a:moveTo>
                    <a:pt x="2221436" y="1463294"/>
                  </a:moveTo>
                  <a:lnTo>
                    <a:pt x="2523189" y="1463294"/>
                  </a:lnTo>
                </a:path>
                <a:path w="5569585" h="1707515">
                  <a:moveTo>
                    <a:pt x="2526048" y="1463294"/>
                  </a:moveTo>
                  <a:lnTo>
                    <a:pt x="2827802" y="1463294"/>
                  </a:lnTo>
                </a:path>
                <a:path w="5569585" h="1707515">
                  <a:moveTo>
                    <a:pt x="2830661" y="1463294"/>
                  </a:moveTo>
                  <a:lnTo>
                    <a:pt x="3132415" y="1463294"/>
                  </a:lnTo>
                </a:path>
                <a:path w="5569585" h="1707515">
                  <a:moveTo>
                    <a:pt x="3135274" y="1463294"/>
                  </a:moveTo>
                  <a:lnTo>
                    <a:pt x="3437027" y="1463294"/>
                  </a:lnTo>
                </a:path>
                <a:path w="5569585" h="1707515">
                  <a:moveTo>
                    <a:pt x="3439886" y="1463294"/>
                  </a:moveTo>
                  <a:lnTo>
                    <a:pt x="3741640" y="1463294"/>
                  </a:lnTo>
                </a:path>
                <a:path w="5569585" h="1707515">
                  <a:moveTo>
                    <a:pt x="3744499" y="1463294"/>
                  </a:moveTo>
                  <a:lnTo>
                    <a:pt x="4046252" y="1463294"/>
                  </a:lnTo>
                </a:path>
                <a:path w="5569585" h="1707515">
                  <a:moveTo>
                    <a:pt x="4049111" y="1463294"/>
                  </a:moveTo>
                  <a:lnTo>
                    <a:pt x="4350865" y="1463294"/>
                  </a:lnTo>
                </a:path>
                <a:path w="5569585" h="1707515">
                  <a:moveTo>
                    <a:pt x="4353724" y="1463294"/>
                  </a:moveTo>
                  <a:lnTo>
                    <a:pt x="4655477" y="1463294"/>
                  </a:lnTo>
                </a:path>
                <a:path w="5569585" h="1707515">
                  <a:moveTo>
                    <a:pt x="4658336" y="1463294"/>
                  </a:moveTo>
                  <a:lnTo>
                    <a:pt x="4960090" y="1463294"/>
                  </a:lnTo>
                </a:path>
                <a:path w="5569585" h="1707515">
                  <a:moveTo>
                    <a:pt x="4962949" y="1463294"/>
                  </a:moveTo>
                  <a:lnTo>
                    <a:pt x="5264702" y="1463294"/>
                  </a:lnTo>
                </a:path>
                <a:path w="5569585" h="1707515">
                  <a:moveTo>
                    <a:pt x="5267561" y="1463294"/>
                  </a:moveTo>
                  <a:lnTo>
                    <a:pt x="5569315" y="1463294"/>
                  </a:lnTo>
                </a:path>
                <a:path w="5569585" h="1707515">
                  <a:moveTo>
                    <a:pt x="0" y="1707133"/>
                  </a:moveTo>
                  <a:lnTo>
                    <a:pt x="1609352" y="1707133"/>
                  </a:lnTo>
                </a:path>
                <a:path w="5569585" h="1707515">
                  <a:moveTo>
                    <a:pt x="1612211" y="1707133"/>
                  </a:moveTo>
                  <a:lnTo>
                    <a:pt x="1913964" y="1707133"/>
                  </a:lnTo>
                </a:path>
                <a:path w="5569585" h="1707515">
                  <a:moveTo>
                    <a:pt x="1916823" y="1707133"/>
                  </a:moveTo>
                  <a:lnTo>
                    <a:pt x="2218577" y="1707133"/>
                  </a:lnTo>
                </a:path>
                <a:path w="5569585" h="1707515">
                  <a:moveTo>
                    <a:pt x="2221436" y="1707133"/>
                  </a:moveTo>
                  <a:lnTo>
                    <a:pt x="2523189" y="1707133"/>
                  </a:lnTo>
                </a:path>
                <a:path w="5569585" h="1707515">
                  <a:moveTo>
                    <a:pt x="2526048" y="1707133"/>
                  </a:moveTo>
                  <a:lnTo>
                    <a:pt x="2827802" y="1707133"/>
                  </a:lnTo>
                </a:path>
                <a:path w="5569585" h="1707515">
                  <a:moveTo>
                    <a:pt x="2830661" y="1707133"/>
                  </a:moveTo>
                  <a:lnTo>
                    <a:pt x="3132415" y="1707133"/>
                  </a:lnTo>
                </a:path>
                <a:path w="5569585" h="1707515">
                  <a:moveTo>
                    <a:pt x="3135274" y="1707133"/>
                  </a:moveTo>
                  <a:lnTo>
                    <a:pt x="3437027" y="1707133"/>
                  </a:lnTo>
                </a:path>
                <a:path w="5569585" h="1707515">
                  <a:moveTo>
                    <a:pt x="3439886" y="1707133"/>
                  </a:moveTo>
                  <a:lnTo>
                    <a:pt x="3741640" y="1707133"/>
                  </a:lnTo>
                </a:path>
                <a:path w="5569585" h="1707515">
                  <a:moveTo>
                    <a:pt x="3744499" y="1707133"/>
                  </a:moveTo>
                  <a:lnTo>
                    <a:pt x="4046252" y="1707133"/>
                  </a:lnTo>
                </a:path>
                <a:path w="5569585" h="1707515">
                  <a:moveTo>
                    <a:pt x="4049111" y="1707133"/>
                  </a:moveTo>
                  <a:lnTo>
                    <a:pt x="4350865" y="1707133"/>
                  </a:lnTo>
                </a:path>
                <a:path w="5569585" h="1707515">
                  <a:moveTo>
                    <a:pt x="4353724" y="1707133"/>
                  </a:moveTo>
                  <a:lnTo>
                    <a:pt x="4655477" y="1707133"/>
                  </a:lnTo>
                </a:path>
                <a:path w="5569585" h="1707515">
                  <a:moveTo>
                    <a:pt x="4658336" y="1707133"/>
                  </a:moveTo>
                  <a:lnTo>
                    <a:pt x="4960090" y="1707133"/>
                  </a:lnTo>
                </a:path>
                <a:path w="5569585" h="1707515">
                  <a:moveTo>
                    <a:pt x="4962949" y="1707133"/>
                  </a:moveTo>
                  <a:lnTo>
                    <a:pt x="5264702" y="1707133"/>
                  </a:lnTo>
                </a:path>
                <a:path w="5569585" h="1707515">
                  <a:moveTo>
                    <a:pt x="5267561" y="1707133"/>
                  </a:moveTo>
                  <a:lnTo>
                    <a:pt x="5569315" y="1707133"/>
                  </a:lnTo>
                </a:path>
              </a:pathLst>
            </a:custGeom>
            <a:ln w="10370">
              <a:solidFill>
                <a:srgbClr val="000000"/>
              </a:solidFill>
            </a:ln>
          </p:spPr>
          <p:txBody>
            <a:bodyPr wrap="square" lIns="0" tIns="0" rIns="0" bIns="0" rtlCol="0"/>
            <a:lstStyle/>
            <a:p>
              <a:endParaRPr/>
            </a:p>
          </p:txBody>
        </p:sp>
        <p:sp>
          <p:nvSpPr>
            <p:cNvPr id="11" name="object 11"/>
            <p:cNvSpPr/>
            <p:nvPr/>
          </p:nvSpPr>
          <p:spPr>
            <a:xfrm>
              <a:off x="573023" y="7105029"/>
              <a:ext cx="5569585" cy="975994"/>
            </a:xfrm>
            <a:custGeom>
              <a:avLst/>
              <a:gdLst/>
              <a:ahLst/>
              <a:cxnLst/>
              <a:rect l="l" t="t" r="r" b="b"/>
              <a:pathLst>
                <a:path w="5569585" h="975995">
                  <a:moveTo>
                    <a:pt x="0" y="0"/>
                  </a:moveTo>
                  <a:lnTo>
                    <a:pt x="1609342" y="0"/>
                  </a:lnTo>
                </a:path>
                <a:path w="5569585" h="975995">
                  <a:moveTo>
                    <a:pt x="1612205" y="0"/>
                  </a:moveTo>
                  <a:lnTo>
                    <a:pt x="1913957" y="0"/>
                  </a:lnTo>
                </a:path>
                <a:path w="5569585" h="975995">
                  <a:moveTo>
                    <a:pt x="1916820" y="0"/>
                  </a:moveTo>
                  <a:lnTo>
                    <a:pt x="2218572" y="0"/>
                  </a:lnTo>
                </a:path>
                <a:path w="5569585" h="975995">
                  <a:moveTo>
                    <a:pt x="2221435" y="0"/>
                  </a:moveTo>
                  <a:lnTo>
                    <a:pt x="2523187" y="0"/>
                  </a:lnTo>
                </a:path>
                <a:path w="5569585" h="975995">
                  <a:moveTo>
                    <a:pt x="2526050" y="0"/>
                  </a:moveTo>
                  <a:lnTo>
                    <a:pt x="2827802" y="0"/>
                  </a:lnTo>
                </a:path>
                <a:path w="5569585" h="975995">
                  <a:moveTo>
                    <a:pt x="2830665" y="0"/>
                  </a:moveTo>
                  <a:lnTo>
                    <a:pt x="3132417" y="0"/>
                  </a:lnTo>
                </a:path>
                <a:path w="5569585" h="975995">
                  <a:moveTo>
                    <a:pt x="3135280" y="0"/>
                  </a:moveTo>
                  <a:lnTo>
                    <a:pt x="3437032" y="0"/>
                  </a:lnTo>
                </a:path>
                <a:path w="5569585" h="975995">
                  <a:moveTo>
                    <a:pt x="3439895" y="0"/>
                  </a:moveTo>
                  <a:lnTo>
                    <a:pt x="3741647" y="0"/>
                  </a:lnTo>
                </a:path>
                <a:path w="5569585" h="975995">
                  <a:moveTo>
                    <a:pt x="3744510" y="0"/>
                  </a:moveTo>
                  <a:lnTo>
                    <a:pt x="4046262" y="0"/>
                  </a:lnTo>
                </a:path>
                <a:path w="5569585" h="975995">
                  <a:moveTo>
                    <a:pt x="4049125" y="0"/>
                  </a:moveTo>
                  <a:lnTo>
                    <a:pt x="4350877" y="0"/>
                  </a:lnTo>
                </a:path>
                <a:path w="5569585" h="975995">
                  <a:moveTo>
                    <a:pt x="4353740" y="0"/>
                  </a:moveTo>
                  <a:lnTo>
                    <a:pt x="4655492" y="0"/>
                  </a:lnTo>
                </a:path>
                <a:path w="5569585" h="975995">
                  <a:moveTo>
                    <a:pt x="4658355" y="0"/>
                  </a:moveTo>
                  <a:lnTo>
                    <a:pt x="4960107" y="0"/>
                  </a:lnTo>
                </a:path>
                <a:path w="5569585" h="975995">
                  <a:moveTo>
                    <a:pt x="4962970" y="0"/>
                  </a:moveTo>
                  <a:lnTo>
                    <a:pt x="5264722" y="0"/>
                  </a:lnTo>
                </a:path>
                <a:path w="5569585" h="975995">
                  <a:moveTo>
                    <a:pt x="5267585" y="0"/>
                  </a:moveTo>
                  <a:lnTo>
                    <a:pt x="5569337" y="0"/>
                  </a:lnTo>
                </a:path>
                <a:path w="5569585" h="975995">
                  <a:moveTo>
                    <a:pt x="0" y="975741"/>
                  </a:moveTo>
                  <a:lnTo>
                    <a:pt x="1609342" y="975741"/>
                  </a:lnTo>
                </a:path>
                <a:path w="5569585" h="975995">
                  <a:moveTo>
                    <a:pt x="1612205" y="975741"/>
                  </a:moveTo>
                  <a:lnTo>
                    <a:pt x="1913957" y="975741"/>
                  </a:lnTo>
                </a:path>
                <a:path w="5569585" h="975995">
                  <a:moveTo>
                    <a:pt x="1916820" y="975741"/>
                  </a:moveTo>
                  <a:lnTo>
                    <a:pt x="2218572" y="975741"/>
                  </a:lnTo>
                </a:path>
                <a:path w="5569585" h="975995">
                  <a:moveTo>
                    <a:pt x="2221435" y="975741"/>
                  </a:moveTo>
                  <a:lnTo>
                    <a:pt x="2523187" y="975741"/>
                  </a:lnTo>
                </a:path>
                <a:path w="5569585" h="975995">
                  <a:moveTo>
                    <a:pt x="2526050" y="975741"/>
                  </a:moveTo>
                  <a:lnTo>
                    <a:pt x="2827802" y="975741"/>
                  </a:lnTo>
                </a:path>
                <a:path w="5569585" h="975995">
                  <a:moveTo>
                    <a:pt x="2830665" y="975741"/>
                  </a:moveTo>
                  <a:lnTo>
                    <a:pt x="3132417" y="975741"/>
                  </a:lnTo>
                </a:path>
                <a:path w="5569585" h="975995">
                  <a:moveTo>
                    <a:pt x="3135280" y="975741"/>
                  </a:moveTo>
                  <a:lnTo>
                    <a:pt x="3437032" y="975741"/>
                  </a:lnTo>
                </a:path>
                <a:path w="5569585" h="975995">
                  <a:moveTo>
                    <a:pt x="3439895" y="975741"/>
                  </a:moveTo>
                  <a:lnTo>
                    <a:pt x="3741647" y="975741"/>
                  </a:lnTo>
                </a:path>
                <a:path w="5569585" h="975995">
                  <a:moveTo>
                    <a:pt x="3744510" y="975741"/>
                  </a:moveTo>
                  <a:lnTo>
                    <a:pt x="4046262" y="975741"/>
                  </a:lnTo>
                </a:path>
                <a:path w="5569585" h="975995">
                  <a:moveTo>
                    <a:pt x="4049125" y="975741"/>
                  </a:moveTo>
                  <a:lnTo>
                    <a:pt x="4350877" y="975741"/>
                  </a:lnTo>
                </a:path>
                <a:path w="5569585" h="975995">
                  <a:moveTo>
                    <a:pt x="4353740" y="975741"/>
                  </a:moveTo>
                  <a:lnTo>
                    <a:pt x="4655492" y="975741"/>
                  </a:lnTo>
                </a:path>
                <a:path w="5569585" h="975995">
                  <a:moveTo>
                    <a:pt x="4658355" y="975741"/>
                  </a:moveTo>
                  <a:lnTo>
                    <a:pt x="4960107" y="975741"/>
                  </a:lnTo>
                </a:path>
                <a:path w="5569585" h="975995">
                  <a:moveTo>
                    <a:pt x="4962970" y="975741"/>
                  </a:moveTo>
                  <a:lnTo>
                    <a:pt x="5264722" y="975741"/>
                  </a:lnTo>
                </a:path>
                <a:path w="5569585" h="975995">
                  <a:moveTo>
                    <a:pt x="5267585" y="975741"/>
                  </a:moveTo>
                  <a:lnTo>
                    <a:pt x="5569337" y="975741"/>
                  </a:lnTo>
                </a:path>
              </a:pathLst>
            </a:custGeom>
            <a:ln w="10385">
              <a:solidFill>
                <a:srgbClr val="000000"/>
              </a:solidFill>
            </a:ln>
          </p:spPr>
          <p:txBody>
            <a:bodyPr wrap="square" lIns="0" tIns="0" rIns="0" bIns="0" rtlCol="0"/>
            <a:lstStyle/>
            <a:p>
              <a:endParaRPr/>
            </a:p>
          </p:txBody>
        </p:sp>
        <p:sp>
          <p:nvSpPr>
            <p:cNvPr id="12" name="object 12"/>
            <p:cNvSpPr/>
            <p:nvPr/>
          </p:nvSpPr>
          <p:spPr>
            <a:xfrm>
              <a:off x="573023" y="8324818"/>
              <a:ext cx="5569585" cy="487680"/>
            </a:xfrm>
            <a:custGeom>
              <a:avLst/>
              <a:gdLst/>
              <a:ahLst/>
              <a:cxnLst/>
              <a:rect l="l" t="t" r="r" b="b"/>
              <a:pathLst>
                <a:path w="5569585" h="487679">
                  <a:moveTo>
                    <a:pt x="0" y="0"/>
                  </a:moveTo>
                  <a:lnTo>
                    <a:pt x="1609352" y="0"/>
                  </a:lnTo>
                </a:path>
                <a:path w="5569585" h="487679">
                  <a:moveTo>
                    <a:pt x="1612211" y="0"/>
                  </a:moveTo>
                  <a:lnTo>
                    <a:pt x="1913964" y="0"/>
                  </a:lnTo>
                </a:path>
                <a:path w="5569585" h="487679">
                  <a:moveTo>
                    <a:pt x="1916823" y="0"/>
                  </a:moveTo>
                  <a:lnTo>
                    <a:pt x="2218577" y="0"/>
                  </a:lnTo>
                </a:path>
                <a:path w="5569585" h="487679">
                  <a:moveTo>
                    <a:pt x="2221436" y="0"/>
                  </a:moveTo>
                  <a:lnTo>
                    <a:pt x="2523189" y="0"/>
                  </a:lnTo>
                </a:path>
                <a:path w="5569585" h="487679">
                  <a:moveTo>
                    <a:pt x="2526048" y="0"/>
                  </a:moveTo>
                  <a:lnTo>
                    <a:pt x="2827802" y="0"/>
                  </a:lnTo>
                </a:path>
                <a:path w="5569585" h="487679">
                  <a:moveTo>
                    <a:pt x="2830661" y="0"/>
                  </a:moveTo>
                  <a:lnTo>
                    <a:pt x="3132415" y="0"/>
                  </a:lnTo>
                </a:path>
                <a:path w="5569585" h="487679">
                  <a:moveTo>
                    <a:pt x="3135274" y="0"/>
                  </a:moveTo>
                  <a:lnTo>
                    <a:pt x="3437027" y="0"/>
                  </a:lnTo>
                </a:path>
                <a:path w="5569585" h="487679">
                  <a:moveTo>
                    <a:pt x="3439886" y="0"/>
                  </a:moveTo>
                  <a:lnTo>
                    <a:pt x="3741640" y="0"/>
                  </a:lnTo>
                </a:path>
                <a:path w="5569585" h="487679">
                  <a:moveTo>
                    <a:pt x="3744499" y="0"/>
                  </a:moveTo>
                  <a:lnTo>
                    <a:pt x="4046252" y="0"/>
                  </a:lnTo>
                </a:path>
                <a:path w="5569585" h="487679">
                  <a:moveTo>
                    <a:pt x="4049111" y="0"/>
                  </a:moveTo>
                  <a:lnTo>
                    <a:pt x="4350865" y="0"/>
                  </a:lnTo>
                </a:path>
                <a:path w="5569585" h="487679">
                  <a:moveTo>
                    <a:pt x="4353724" y="0"/>
                  </a:moveTo>
                  <a:lnTo>
                    <a:pt x="4655477" y="0"/>
                  </a:lnTo>
                </a:path>
                <a:path w="5569585" h="487679">
                  <a:moveTo>
                    <a:pt x="4658336" y="0"/>
                  </a:moveTo>
                  <a:lnTo>
                    <a:pt x="4960090" y="0"/>
                  </a:lnTo>
                </a:path>
                <a:path w="5569585" h="487679">
                  <a:moveTo>
                    <a:pt x="4962949" y="0"/>
                  </a:moveTo>
                  <a:lnTo>
                    <a:pt x="5264702" y="0"/>
                  </a:lnTo>
                </a:path>
                <a:path w="5569585" h="487679">
                  <a:moveTo>
                    <a:pt x="5267561" y="0"/>
                  </a:moveTo>
                  <a:lnTo>
                    <a:pt x="5569315" y="0"/>
                  </a:lnTo>
                </a:path>
                <a:path w="5569585" h="487679">
                  <a:moveTo>
                    <a:pt x="0" y="243839"/>
                  </a:moveTo>
                  <a:lnTo>
                    <a:pt x="1609352" y="243839"/>
                  </a:lnTo>
                </a:path>
                <a:path w="5569585" h="487679">
                  <a:moveTo>
                    <a:pt x="1612211" y="243839"/>
                  </a:moveTo>
                  <a:lnTo>
                    <a:pt x="1913964" y="243839"/>
                  </a:lnTo>
                </a:path>
                <a:path w="5569585" h="487679">
                  <a:moveTo>
                    <a:pt x="1916823" y="243839"/>
                  </a:moveTo>
                  <a:lnTo>
                    <a:pt x="2218577" y="243839"/>
                  </a:lnTo>
                </a:path>
                <a:path w="5569585" h="487679">
                  <a:moveTo>
                    <a:pt x="2221436" y="243839"/>
                  </a:moveTo>
                  <a:lnTo>
                    <a:pt x="2523189" y="243839"/>
                  </a:lnTo>
                </a:path>
                <a:path w="5569585" h="487679">
                  <a:moveTo>
                    <a:pt x="2526048" y="243839"/>
                  </a:moveTo>
                  <a:lnTo>
                    <a:pt x="2827802" y="243839"/>
                  </a:lnTo>
                </a:path>
                <a:path w="5569585" h="487679">
                  <a:moveTo>
                    <a:pt x="2830661" y="243839"/>
                  </a:moveTo>
                  <a:lnTo>
                    <a:pt x="3132415" y="243839"/>
                  </a:lnTo>
                </a:path>
                <a:path w="5569585" h="487679">
                  <a:moveTo>
                    <a:pt x="3135274" y="243839"/>
                  </a:moveTo>
                  <a:lnTo>
                    <a:pt x="3437027" y="243839"/>
                  </a:lnTo>
                </a:path>
                <a:path w="5569585" h="487679">
                  <a:moveTo>
                    <a:pt x="3439886" y="243839"/>
                  </a:moveTo>
                  <a:lnTo>
                    <a:pt x="3741640" y="243839"/>
                  </a:lnTo>
                </a:path>
                <a:path w="5569585" h="487679">
                  <a:moveTo>
                    <a:pt x="3744499" y="243839"/>
                  </a:moveTo>
                  <a:lnTo>
                    <a:pt x="4046252" y="243839"/>
                  </a:lnTo>
                </a:path>
                <a:path w="5569585" h="487679">
                  <a:moveTo>
                    <a:pt x="4049111" y="243839"/>
                  </a:moveTo>
                  <a:lnTo>
                    <a:pt x="4350865" y="243839"/>
                  </a:lnTo>
                </a:path>
                <a:path w="5569585" h="487679">
                  <a:moveTo>
                    <a:pt x="4353724" y="243839"/>
                  </a:moveTo>
                  <a:lnTo>
                    <a:pt x="4655477" y="243839"/>
                  </a:lnTo>
                </a:path>
                <a:path w="5569585" h="487679">
                  <a:moveTo>
                    <a:pt x="4658336" y="243839"/>
                  </a:moveTo>
                  <a:lnTo>
                    <a:pt x="4960090" y="243839"/>
                  </a:lnTo>
                </a:path>
                <a:path w="5569585" h="487679">
                  <a:moveTo>
                    <a:pt x="4962949" y="243839"/>
                  </a:moveTo>
                  <a:lnTo>
                    <a:pt x="5264702" y="243839"/>
                  </a:lnTo>
                </a:path>
                <a:path w="5569585" h="487679">
                  <a:moveTo>
                    <a:pt x="5267561" y="243839"/>
                  </a:moveTo>
                  <a:lnTo>
                    <a:pt x="5569315" y="243839"/>
                  </a:lnTo>
                </a:path>
                <a:path w="5569585" h="487679">
                  <a:moveTo>
                    <a:pt x="0" y="487680"/>
                  </a:moveTo>
                  <a:lnTo>
                    <a:pt x="1609352" y="487680"/>
                  </a:lnTo>
                </a:path>
                <a:path w="5569585" h="487679">
                  <a:moveTo>
                    <a:pt x="1612211" y="487680"/>
                  </a:moveTo>
                  <a:lnTo>
                    <a:pt x="1913964" y="487680"/>
                  </a:lnTo>
                </a:path>
                <a:path w="5569585" h="487679">
                  <a:moveTo>
                    <a:pt x="1916823" y="487680"/>
                  </a:moveTo>
                  <a:lnTo>
                    <a:pt x="2218577" y="487680"/>
                  </a:lnTo>
                </a:path>
                <a:path w="5569585" h="487679">
                  <a:moveTo>
                    <a:pt x="2221436" y="487680"/>
                  </a:moveTo>
                  <a:lnTo>
                    <a:pt x="2523189" y="487680"/>
                  </a:lnTo>
                </a:path>
                <a:path w="5569585" h="487679">
                  <a:moveTo>
                    <a:pt x="2526048" y="487680"/>
                  </a:moveTo>
                  <a:lnTo>
                    <a:pt x="2827802" y="487680"/>
                  </a:lnTo>
                </a:path>
                <a:path w="5569585" h="487679">
                  <a:moveTo>
                    <a:pt x="2830661" y="487680"/>
                  </a:moveTo>
                  <a:lnTo>
                    <a:pt x="3132415" y="487680"/>
                  </a:lnTo>
                </a:path>
                <a:path w="5569585" h="487679">
                  <a:moveTo>
                    <a:pt x="3135274" y="487680"/>
                  </a:moveTo>
                  <a:lnTo>
                    <a:pt x="3437027" y="487680"/>
                  </a:lnTo>
                </a:path>
                <a:path w="5569585" h="487679">
                  <a:moveTo>
                    <a:pt x="3439886" y="487680"/>
                  </a:moveTo>
                  <a:lnTo>
                    <a:pt x="3741640" y="487680"/>
                  </a:lnTo>
                </a:path>
                <a:path w="5569585" h="487679">
                  <a:moveTo>
                    <a:pt x="3744499" y="487680"/>
                  </a:moveTo>
                  <a:lnTo>
                    <a:pt x="4046252" y="487680"/>
                  </a:lnTo>
                </a:path>
                <a:path w="5569585" h="487679">
                  <a:moveTo>
                    <a:pt x="4049111" y="487680"/>
                  </a:moveTo>
                  <a:lnTo>
                    <a:pt x="4350865" y="487680"/>
                  </a:lnTo>
                </a:path>
                <a:path w="5569585" h="487679">
                  <a:moveTo>
                    <a:pt x="4353724" y="487680"/>
                  </a:moveTo>
                  <a:lnTo>
                    <a:pt x="4655477" y="487680"/>
                  </a:lnTo>
                </a:path>
                <a:path w="5569585" h="487679">
                  <a:moveTo>
                    <a:pt x="4658336" y="487680"/>
                  </a:moveTo>
                  <a:lnTo>
                    <a:pt x="4960090" y="487680"/>
                  </a:lnTo>
                </a:path>
                <a:path w="5569585" h="487679">
                  <a:moveTo>
                    <a:pt x="4962949" y="487680"/>
                  </a:moveTo>
                  <a:lnTo>
                    <a:pt x="5264702" y="487680"/>
                  </a:lnTo>
                </a:path>
                <a:path w="5569585" h="487679">
                  <a:moveTo>
                    <a:pt x="5267561" y="487680"/>
                  </a:moveTo>
                  <a:lnTo>
                    <a:pt x="5569315" y="487680"/>
                  </a:lnTo>
                </a:path>
              </a:pathLst>
            </a:custGeom>
            <a:ln w="10370">
              <a:solidFill>
                <a:srgbClr val="000000"/>
              </a:solidFill>
            </a:ln>
          </p:spPr>
          <p:txBody>
            <a:bodyPr wrap="square" lIns="0" tIns="0" rIns="0" bIns="0" rtlCol="0"/>
            <a:lstStyle/>
            <a:p>
              <a:endParaRPr/>
            </a:p>
          </p:txBody>
        </p:sp>
        <p:sp>
          <p:nvSpPr>
            <p:cNvPr id="13" name="object 13"/>
            <p:cNvSpPr/>
            <p:nvPr/>
          </p:nvSpPr>
          <p:spPr>
            <a:xfrm>
              <a:off x="573023" y="9056384"/>
              <a:ext cx="5569585" cy="0"/>
            </a:xfrm>
            <a:custGeom>
              <a:avLst/>
              <a:gdLst/>
              <a:ahLst/>
              <a:cxnLst/>
              <a:rect l="l" t="t" r="r" b="b"/>
              <a:pathLst>
                <a:path w="5569585">
                  <a:moveTo>
                    <a:pt x="0" y="0"/>
                  </a:moveTo>
                  <a:lnTo>
                    <a:pt x="1609342" y="0"/>
                  </a:lnTo>
                </a:path>
                <a:path w="5569585">
                  <a:moveTo>
                    <a:pt x="1612205" y="0"/>
                  </a:moveTo>
                  <a:lnTo>
                    <a:pt x="1913957" y="0"/>
                  </a:lnTo>
                </a:path>
                <a:path w="5569585">
                  <a:moveTo>
                    <a:pt x="1916820" y="0"/>
                  </a:moveTo>
                  <a:lnTo>
                    <a:pt x="2218572" y="0"/>
                  </a:lnTo>
                </a:path>
                <a:path w="5569585">
                  <a:moveTo>
                    <a:pt x="2221435" y="0"/>
                  </a:moveTo>
                  <a:lnTo>
                    <a:pt x="2523187" y="0"/>
                  </a:lnTo>
                </a:path>
                <a:path w="5569585">
                  <a:moveTo>
                    <a:pt x="2526050" y="0"/>
                  </a:moveTo>
                  <a:lnTo>
                    <a:pt x="2827802" y="0"/>
                  </a:lnTo>
                </a:path>
                <a:path w="5569585">
                  <a:moveTo>
                    <a:pt x="2830665" y="0"/>
                  </a:moveTo>
                  <a:lnTo>
                    <a:pt x="3132417" y="0"/>
                  </a:lnTo>
                </a:path>
                <a:path w="5569585">
                  <a:moveTo>
                    <a:pt x="3135280" y="0"/>
                  </a:moveTo>
                  <a:lnTo>
                    <a:pt x="3437032" y="0"/>
                  </a:lnTo>
                </a:path>
                <a:path w="5569585">
                  <a:moveTo>
                    <a:pt x="3439895" y="0"/>
                  </a:moveTo>
                  <a:lnTo>
                    <a:pt x="3741647" y="0"/>
                  </a:lnTo>
                </a:path>
                <a:path w="5569585">
                  <a:moveTo>
                    <a:pt x="3744510" y="0"/>
                  </a:moveTo>
                  <a:lnTo>
                    <a:pt x="4046262" y="0"/>
                  </a:lnTo>
                </a:path>
                <a:path w="5569585">
                  <a:moveTo>
                    <a:pt x="4049125" y="0"/>
                  </a:moveTo>
                  <a:lnTo>
                    <a:pt x="4350877" y="0"/>
                  </a:lnTo>
                </a:path>
                <a:path w="5569585">
                  <a:moveTo>
                    <a:pt x="4353740" y="0"/>
                  </a:moveTo>
                  <a:lnTo>
                    <a:pt x="4655492" y="0"/>
                  </a:lnTo>
                </a:path>
                <a:path w="5569585">
                  <a:moveTo>
                    <a:pt x="4658355" y="0"/>
                  </a:moveTo>
                  <a:lnTo>
                    <a:pt x="4960107" y="0"/>
                  </a:lnTo>
                </a:path>
                <a:path w="5569585">
                  <a:moveTo>
                    <a:pt x="4962970" y="0"/>
                  </a:moveTo>
                  <a:lnTo>
                    <a:pt x="5264722" y="0"/>
                  </a:lnTo>
                </a:path>
                <a:path w="5569585">
                  <a:moveTo>
                    <a:pt x="5267585" y="0"/>
                  </a:moveTo>
                  <a:lnTo>
                    <a:pt x="5569337" y="0"/>
                  </a:lnTo>
                </a:path>
              </a:pathLst>
            </a:custGeom>
            <a:ln w="10385">
              <a:solidFill>
                <a:srgbClr val="000000"/>
              </a:solidFill>
            </a:ln>
          </p:spPr>
          <p:txBody>
            <a:bodyPr wrap="square" lIns="0" tIns="0" rIns="0" bIns="0" rtlCol="0"/>
            <a:lstStyle/>
            <a:p>
              <a:endParaRPr/>
            </a:p>
          </p:txBody>
        </p:sp>
        <p:sp>
          <p:nvSpPr>
            <p:cNvPr id="14" name="object 14"/>
            <p:cNvSpPr/>
            <p:nvPr/>
          </p:nvSpPr>
          <p:spPr>
            <a:xfrm>
              <a:off x="481583" y="2157983"/>
              <a:ext cx="1783079" cy="1185672"/>
            </a:xfrm>
            <a:prstGeom prst="rect">
              <a:avLst/>
            </a:prstGeom>
            <a:blipFill>
              <a:blip r:embed="rId2" cstate="print"/>
              <a:stretch>
                <a:fillRect/>
              </a:stretch>
            </a:blipFill>
          </p:spPr>
          <p:txBody>
            <a:bodyPr wrap="square" lIns="0" tIns="0" rIns="0" bIns="0" rtlCol="0"/>
            <a:lstStyle/>
            <a:p>
              <a:endParaRPr/>
            </a:p>
          </p:txBody>
        </p:sp>
      </p:grpSp>
      <p:sp>
        <p:nvSpPr>
          <p:cNvPr id="15" name="object 15"/>
          <p:cNvSpPr txBox="1"/>
          <p:nvPr/>
        </p:nvSpPr>
        <p:spPr>
          <a:xfrm>
            <a:off x="560323" y="5637403"/>
            <a:ext cx="5055870" cy="514984"/>
          </a:xfrm>
          <a:prstGeom prst="rect">
            <a:avLst/>
          </a:prstGeom>
        </p:spPr>
        <p:txBody>
          <a:bodyPr vert="horz" wrap="square" lIns="0" tIns="13335" rIns="0" bIns="0" rtlCol="0">
            <a:spAutoFit/>
          </a:bodyPr>
          <a:lstStyle/>
          <a:p>
            <a:pPr marL="12700" marR="5080">
              <a:spcBef>
                <a:spcPts val="105"/>
              </a:spcBef>
            </a:pPr>
            <a:r>
              <a:rPr sz="1600" dirty="0">
                <a:latin typeface="Calibri Light"/>
                <a:cs typeface="Calibri Light"/>
              </a:rPr>
              <a:t>3. </a:t>
            </a:r>
            <a:r>
              <a:rPr sz="1600" spc="-5" dirty="0">
                <a:latin typeface="Calibri Light"/>
                <a:cs typeface="Calibri Light"/>
              </a:rPr>
              <a:t>How might </a:t>
            </a:r>
            <a:r>
              <a:rPr sz="1600" dirty="0">
                <a:latin typeface="Calibri Light"/>
                <a:cs typeface="Calibri Light"/>
              </a:rPr>
              <a:t>the management </a:t>
            </a:r>
            <a:r>
              <a:rPr sz="1600" spc="-15" dirty="0">
                <a:latin typeface="Calibri Light"/>
                <a:cs typeface="Calibri Light"/>
              </a:rPr>
              <a:t>strategy </a:t>
            </a:r>
            <a:r>
              <a:rPr sz="1600" spc="5" dirty="0">
                <a:latin typeface="Calibri Light"/>
                <a:cs typeface="Calibri Light"/>
              </a:rPr>
              <a:t>not </a:t>
            </a:r>
            <a:r>
              <a:rPr sz="1600" spc="-5" dirty="0">
                <a:latin typeface="Calibri Light"/>
                <a:cs typeface="Calibri Light"/>
              </a:rPr>
              <a:t>reduce </a:t>
            </a:r>
            <a:r>
              <a:rPr sz="1600" dirty="0">
                <a:latin typeface="Calibri Light"/>
                <a:cs typeface="Calibri Light"/>
              </a:rPr>
              <a:t>the risk</a:t>
            </a:r>
            <a:r>
              <a:rPr sz="1600" spc="-170" dirty="0">
                <a:latin typeface="Calibri Light"/>
                <a:cs typeface="Calibri Light"/>
              </a:rPr>
              <a:t> </a:t>
            </a:r>
            <a:r>
              <a:rPr sz="1600" spc="-5" dirty="0">
                <a:latin typeface="Calibri Light"/>
                <a:cs typeface="Calibri Light"/>
              </a:rPr>
              <a:t>of  </a:t>
            </a:r>
            <a:r>
              <a:rPr sz="1600" dirty="0">
                <a:latin typeface="Calibri Light"/>
                <a:cs typeface="Calibri Light"/>
              </a:rPr>
              <a:t>flooding?</a:t>
            </a:r>
            <a:r>
              <a:rPr sz="1600" spc="-35" dirty="0">
                <a:latin typeface="Calibri Light"/>
                <a:cs typeface="Calibri Light"/>
              </a:rPr>
              <a:t> </a:t>
            </a:r>
            <a:r>
              <a:rPr sz="1600" dirty="0">
                <a:latin typeface="Calibri Light"/>
                <a:cs typeface="Calibri Light"/>
              </a:rPr>
              <a:t>[2]</a:t>
            </a:r>
            <a:endParaRPr sz="1600">
              <a:latin typeface="Calibri Light"/>
              <a:cs typeface="Calibri Light"/>
            </a:endParaRPr>
          </a:p>
        </p:txBody>
      </p:sp>
      <p:sp>
        <p:nvSpPr>
          <p:cNvPr id="16" name="object 16"/>
          <p:cNvSpPr txBox="1"/>
          <p:nvPr/>
        </p:nvSpPr>
        <p:spPr>
          <a:xfrm>
            <a:off x="560325" y="7344918"/>
            <a:ext cx="4752975" cy="514350"/>
          </a:xfrm>
          <a:prstGeom prst="rect">
            <a:avLst/>
          </a:prstGeom>
        </p:spPr>
        <p:txBody>
          <a:bodyPr vert="horz" wrap="square" lIns="0" tIns="13335" rIns="0" bIns="0" rtlCol="0">
            <a:spAutoFit/>
          </a:bodyPr>
          <a:lstStyle/>
          <a:p>
            <a:pPr marL="12700" marR="5080">
              <a:spcBef>
                <a:spcPts val="105"/>
              </a:spcBef>
            </a:pPr>
            <a:r>
              <a:rPr sz="1600" dirty="0">
                <a:latin typeface="Calibri Light"/>
                <a:cs typeface="Calibri Light"/>
              </a:rPr>
              <a:t>4. </a:t>
            </a:r>
            <a:r>
              <a:rPr sz="1600" spc="5" dirty="0">
                <a:latin typeface="Calibri Light"/>
                <a:cs typeface="Calibri Light"/>
              </a:rPr>
              <a:t>Explain </a:t>
            </a:r>
            <a:r>
              <a:rPr sz="1600" dirty="0">
                <a:latin typeface="Calibri Light"/>
                <a:cs typeface="Calibri Light"/>
              </a:rPr>
              <a:t>the </a:t>
            </a:r>
            <a:r>
              <a:rPr sz="1600" spc="-5" dirty="0">
                <a:latin typeface="Calibri Light"/>
                <a:cs typeface="Calibri Light"/>
              </a:rPr>
              <a:t>advantages </a:t>
            </a:r>
            <a:r>
              <a:rPr sz="1600" spc="5" dirty="0">
                <a:latin typeface="Calibri Light"/>
                <a:cs typeface="Calibri Light"/>
              </a:rPr>
              <a:t>and </a:t>
            </a:r>
            <a:r>
              <a:rPr sz="1600" spc="-5" dirty="0">
                <a:latin typeface="Calibri Light"/>
                <a:cs typeface="Calibri Light"/>
              </a:rPr>
              <a:t>disadvantages </a:t>
            </a:r>
            <a:r>
              <a:rPr sz="1600" dirty="0">
                <a:latin typeface="Calibri Light"/>
                <a:cs typeface="Calibri Light"/>
              </a:rPr>
              <a:t>of using</a:t>
            </a:r>
            <a:r>
              <a:rPr sz="1600" spc="-200" dirty="0">
                <a:latin typeface="Calibri Light"/>
                <a:cs typeface="Calibri Light"/>
              </a:rPr>
              <a:t> </a:t>
            </a:r>
            <a:r>
              <a:rPr sz="1600" spc="-5" dirty="0">
                <a:latin typeface="Calibri Light"/>
                <a:cs typeface="Calibri Light"/>
              </a:rPr>
              <a:t>hard  </a:t>
            </a:r>
            <a:r>
              <a:rPr sz="1600" dirty="0">
                <a:latin typeface="Calibri Light"/>
                <a:cs typeface="Calibri Light"/>
              </a:rPr>
              <a:t>engineering </a:t>
            </a:r>
            <a:r>
              <a:rPr sz="1600" spc="-10" dirty="0">
                <a:latin typeface="Calibri Light"/>
                <a:cs typeface="Calibri Light"/>
              </a:rPr>
              <a:t>strategies </a:t>
            </a:r>
            <a:r>
              <a:rPr sz="1600" spc="-15" dirty="0">
                <a:latin typeface="Calibri Light"/>
                <a:cs typeface="Calibri Light"/>
              </a:rPr>
              <a:t>to </a:t>
            </a:r>
            <a:r>
              <a:rPr sz="1600" spc="-5" dirty="0">
                <a:latin typeface="Calibri Light"/>
                <a:cs typeface="Calibri Light"/>
              </a:rPr>
              <a:t>protect </a:t>
            </a:r>
            <a:r>
              <a:rPr sz="1600" dirty="0">
                <a:latin typeface="Calibri Light"/>
                <a:cs typeface="Calibri Light"/>
              </a:rPr>
              <a:t>a </a:t>
            </a:r>
            <a:r>
              <a:rPr sz="1600" spc="-35" dirty="0">
                <a:latin typeface="Calibri Light"/>
                <a:cs typeface="Calibri Light"/>
              </a:rPr>
              <a:t>river.</a:t>
            </a:r>
            <a:r>
              <a:rPr sz="1600" spc="-100" dirty="0">
                <a:latin typeface="Calibri Light"/>
                <a:cs typeface="Calibri Light"/>
              </a:rPr>
              <a:t> </a:t>
            </a:r>
            <a:r>
              <a:rPr sz="1600" dirty="0">
                <a:latin typeface="Calibri Light"/>
                <a:cs typeface="Calibri Light"/>
              </a:rPr>
              <a:t>[4]</a:t>
            </a:r>
            <a:endParaRPr sz="1600">
              <a:latin typeface="Calibri Light"/>
              <a:cs typeface="Calibri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46" y="313690"/>
            <a:ext cx="6169353" cy="444352"/>
          </a:xfrm>
          <a:prstGeom prst="rect">
            <a:avLst/>
          </a:prstGeom>
          <a:solidFill>
            <a:schemeClr val="accent5">
              <a:lumMod val="40000"/>
              <a:lumOff val="60000"/>
            </a:schemeClr>
          </a:solidFill>
        </p:spPr>
        <p:txBody>
          <a:bodyPr vert="horz" wrap="square" lIns="0" tIns="13335" rIns="0" bIns="0" rtlCol="0">
            <a:spAutoFit/>
          </a:bodyPr>
          <a:lstStyle/>
          <a:p>
            <a:pPr marL="12700">
              <a:spcBef>
                <a:spcPts val="105"/>
              </a:spcBef>
            </a:pPr>
            <a:r>
              <a:rPr lang="en-GB" spc="-10" dirty="0" smtClean="0"/>
              <a:t>Lesson 7: The Kielder -</a:t>
            </a:r>
            <a:r>
              <a:rPr spc="-10" dirty="0" smtClean="0"/>
              <a:t> </a:t>
            </a:r>
            <a:r>
              <a:rPr spc="-25" dirty="0"/>
              <a:t>Providing</a:t>
            </a:r>
            <a:r>
              <a:rPr spc="-235" dirty="0"/>
              <a:t> </a:t>
            </a:r>
            <a:r>
              <a:rPr spc="-40" dirty="0"/>
              <a:t>Water</a:t>
            </a:r>
          </a:p>
        </p:txBody>
      </p:sp>
      <p:sp>
        <p:nvSpPr>
          <p:cNvPr id="3" name="object 3"/>
          <p:cNvSpPr/>
          <p:nvPr/>
        </p:nvSpPr>
        <p:spPr>
          <a:xfrm>
            <a:off x="306326" y="1943100"/>
            <a:ext cx="6160135" cy="7650480"/>
          </a:xfrm>
          <a:custGeom>
            <a:avLst/>
            <a:gdLst/>
            <a:ahLst/>
            <a:cxnLst/>
            <a:rect l="l" t="t" r="r" b="b"/>
            <a:pathLst>
              <a:path w="6160135" h="7650480">
                <a:moveTo>
                  <a:pt x="0" y="7650480"/>
                </a:moveTo>
                <a:lnTo>
                  <a:pt x="6160008" y="7650480"/>
                </a:lnTo>
                <a:lnTo>
                  <a:pt x="6160008" y="0"/>
                </a:lnTo>
                <a:lnTo>
                  <a:pt x="0" y="0"/>
                </a:lnTo>
                <a:lnTo>
                  <a:pt x="0" y="7650480"/>
                </a:lnTo>
                <a:close/>
              </a:path>
            </a:pathLst>
          </a:custGeom>
          <a:ln w="39624">
            <a:solidFill>
              <a:srgbClr val="FFC000"/>
            </a:solidFill>
          </a:ln>
        </p:spPr>
        <p:txBody>
          <a:bodyPr wrap="square" lIns="0" tIns="0" rIns="0" bIns="0" rtlCol="0"/>
          <a:lstStyle/>
          <a:p>
            <a:endParaRPr/>
          </a:p>
        </p:txBody>
      </p:sp>
      <p:sp>
        <p:nvSpPr>
          <p:cNvPr id="4" name="object 4"/>
          <p:cNvSpPr txBox="1"/>
          <p:nvPr/>
        </p:nvSpPr>
        <p:spPr>
          <a:xfrm>
            <a:off x="306326" y="846201"/>
            <a:ext cx="6246873" cy="1706236"/>
          </a:xfrm>
          <a:prstGeom prst="rect">
            <a:avLst/>
          </a:prstGeom>
        </p:spPr>
        <p:txBody>
          <a:bodyPr vert="horz" wrap="square" lIns="0" tIns="13335" rIns="0" bIns="0" rtlCol="0">
            <a:spAutoFit/>
          </a:bodyPr>
          <a:lstStyle/>
          <a:p>
            <a:pPr marL="12700" marR="5080">
              <a:spcBef>
                <a:spcPts val="105"/>
              </a:spcBef>
            </a:pPr>
            <a:r>
              <a:rPr sz="1600" spc="-5" dirty="0">
                <a:latin typeface="Calibri Light"/>
                <a:cs typeface="Calibri Light"/>
              </a:rPr>
              <a:t>River </a:t>
            </a:r>
            <a:r>
              <a:rPr sz="1600" spc="5" dirty="0">
                <a:latin typeface="Calibri Light"/>
                <a:cs typeface="Calibri Light"/>
              </a:rPr>
              <a:t>landscapes </a:t>
            </a:r>
            <a:r>
              <a:rPr sz="1600" dirty="0">
                <a:latin typeface="Calibri Light"/>
                <a:cs typeface="Calibri Light"/>
              </a:rPr>
              <a:t>in the </a:t>
            </a:r>
            <a:r>
              <a:rPr sz="1600" spc="5" dirty="0">
                <a:latin typeface="Calibri Light"/>
                <a:cs typeface="Calibri Light"/>
              </a:rPr>
              <a:t>UK </a:t>
            </a:r>
            <a:r>
              <a:rPr sz="1600" spc="-10" dirty="0">
                <a:latin typeface="Calibri Light"/>
                <a:cs typeface="Calibri Light"/>
              </a:rPr>
              <a:t>have </a:t>
            </a:r>
            <a:r>
              <a:rPr sz="1600" dirty="0">
                <a:latin typeface="Calibri Light"/>
                <a:cs typeface="Calibri Light"/>
              </a:rPr>
              <a:t>been modified </a:t>
            </a:r>
            <a:r>
              <a:rPr sz="1600" spc="-15" dirty="0">
                <a:latin typeface="Calibri Light"/>
                <a:cs typeface="Calibri Light"/>
              </a:rPr>
              <a:t>to </a:t>
            </a:r>
            <a:r>
              <a:rPr sz="1600" spc="-5" dirty="0">
                <a:latin typeface="Calibri Light"/>
                <a:cs typeface="Calibri Light"/>
              </a:rPr>
              <a:t>provide </a:t>
            </a:r>
            <a:r>
              <a:rPr sz="1600" spc="-15" dirty="0">
                <a:latin typeface="Calibri Light"/>
                <a:cs typeface="Calibri Light"/>
              </a:rPr>
              <a:t>water </a:t>
            </a:r>
            <a:r>
              <a:rPr sz="1600" spc="-20" dirty="0">
                <a:latin typeface="Calibri Light"/>
                <a:cs typeface="Calibri Light"/>
              </a:rPr>
              <a:t>for  </a:t>
            </a:r>
            <a:r>
              <a:rPr sz="1600" spc="5" dirty="0">
                <a:latin typeface="Calibri Light"/>
                <a:cs typeface="Calibri Light"/>
              </a:rPr>
              <a:t>humans and </a:t>
            </a:r>
            <a:r>
              <a:rPr sz="1600" spc="-15" dirty="0">
                <a:latin typeface="Calibri Light"/>
                <a:cs typeface="Calibri Light"/>
              </a:rPr>
              <a:t>industry. </a:t>
            </a:r>
            <a:r>
              <a:rPr sz="1600" dirty="0">
                <a:latin typeface="Calibri Light"/>
                <a:cs typeface="Calibri Light"/>
              </a:rPr>
              <a:t>These modifications </a:t>
            </a:r>
            <a:r>
              <a:rPr sz="1600" spc="-15" dirty="0">
                <a:latin typeface="Calibri Light"/>
                <a:cs typeface="Calibri Light"/>
              </a:rPr>
              <a:t>to </a:t>
            </a:r>
            <a:r>
              <a:rPr sz="1600" spc="-5" dirty="0">
                <a:latin typeface="Calibri Light"/>
                <a:cs typeface="Calibri Light"/>
              </a:rPr>
              <a:t>provide </a:t>
            </a:r>
            <a:r>
              <a:rPr sz="1600" spc="-15" dirty="0">
                <a:latin typeface="Calibri Light"/>
                <a:cs typeface="Calibri Light"/>
              </a:rPr>
              <a:t>water </a:t>
            </a:r>
            <a:r>
              <a:rPr sz="1600" spc="-10" dirty="0">
                <a:latin typeface="Calibri Light"/>
                <a:cs typeface="Calibri Light"/>
              </a:rPr>
              <a:t>have  </a:t>
            </a:r>
            <a:r>
              <a:rPr sz="1600" spc="-5" dirty="0">
                <a:latin typeface="Calibri Light"/>
                <a:cs typeface="Calibri Light"/>
              </a:rPr>
              <a:t>positives </a:t>
            </a:r>
            <a:r>
              <a:rPr sz="1600" spc="5" dirty="0">
                <a:latin typeface="Calibri Light"/>
                <a:cs typeface="Calibri Light"/>
              </a:rPr>
              <a:t>and </a:t>
            </a:r>
            <a:r>
              <a:rPr sz="1600" spc="-10" dirty="0">
                <a:latin typeface="Calibri Light"/>
                <a:cs typeface="Calibri Light"/>
              </a:rPr>
              <a:t>negatives. </a:t>
            </a:r>
            <a:r>
              <a:rPr sz="1600" dirty="0">
                <a:latin typeface="Calibri Light"/>
                <a:cs typeface="Calibri Light"/>
              </a:rPr>
              <a:t>Kielder</a:t>
            </a:r>
            <a:r>
              <a:rPr sz="1600" dirty="0">
                <a:latin typeface="Calibri Light"/>
                <a:cs typeface="Calibri Light"/>
              </a:rPr>
              <a:t> </a:t>
            </a:r>
            <a:r>
              <a:rPr sz="1600" spc="-20" dirty="0">
                <a:latin typeface="Calibri Light"/>
                <a:cs typeface="Calibri Light"/>
              </a:rPr>
              <a:t>Water </a:t>
            </a:r>
            <a:r>
              <a:rPr sz="1600" dirty="0">
                <a:latin typeface="Calibri Light"/>
                <a:cs typeface="Calibri Light"/>
              </a:rPr>
              <a:t>in Northumberland, NE England is  </a:t>
            </a:r>
            <a:r>
              <a:rPr sz="1600" spc="5" dirty="0">
                <a:latin typeface="Calibri Light"/>
                <a:cs typeface="Calibri Light"/>
              </a:rPr>
              <a:t>an</a:t>
            </a:r>
            <a:r>
              <a:rPr sz="1600" spc="-30" dirty="0">
                <a:latin typeface="Calibri Light"/>
                <a:cs typeface="Calibri Light"/>
              </a:rPr>
              <a:t> </a:t>
            </a:r>
            <a:r>
              <a:rPr sz="1600" spc="-5" dirty="0">
                <a:latin typeface="Calibri Light"/>
                <a:cs typeface="Calibri Light"/>
              </a:rPr>
              <a:t>example</a:t>
            </a:r>
            <a:r>
              <a:rPr sz="1600" spc="-5" dirty="0" smtClean="0">
                <a:latin typeface="Calibri Light"/>
                <a:cs typeface="Calibri Light"/>
              </a:rPr>
              <a:t>.</a:t>
            </a:r>
            <a:r>
              <a:rPr lang="en-GB" sz="1600" spc="-5" dirty="0" smtClean="0">
                <a:latin typeface="Calibri Light"/>
                <a:cs typeface="Calibri Light"/>
              </a:rPr>
              <a:t>  Read over this </a:t>
            </a:r>
            <a:r>
              <a:rPr lang="en-GB" sz="1600" spc="-5" dirty="0" smtClean="0">
                <a:latin typeface="Calibri Light"/>
                <a:cs typeface="Calibri Light"/>
                <a:hlinkClick r:id="rId2"/>
              </a:rPr>
              <a:t>case study detail </a:t>
            </a:r>
            <a:r>
              <a:rPr lang="en-GB" sz="1600" spc="-5" dirty="0" smtClean="0">
                <a:latin typeface="Calibri Light"/>
                <a:cs typeface="Calibri Light"/>
              </a:rPr>
              <a:t>before attempting the tasks below.</a:t>
            </a:r>
            <a:endParaRPr sz="1600" dirty="0">
              <a:latin typeface="Calibri Light"/>
              <a:cs typeface="Calibri Light"/>
            </a:endParaRPr>
          </a:p>
          <a:p>
            <a:pPr>
              <a:spcBef>
                <a:spcPts val="35"/>
              </a:spcBef>
            </a:pPr>
            <a:endParaRPr sz="1400" dirty="0">
              <a:latin typeface="Calibri Light"/>
              <a:cs typeface="Calibri Light"/>
            </a:endParaRPr>
          </a:p>
          <a:p>
            <a:pPr marL="2050414" marR="228600" algn="just"/>
            <a:r>
              <a:rPr sz="1600" dirty="0">
                <a:latin typeface="Calibri Light"/>
                <a:cs typeface="Calibri Light"/>
              </a:rPr>
              <a:t>1. Study </a:t>
            </a:r>
            <a:r>
              <a:rPr sz="1600" spc="-5" dirty="0">
                <a:latin typeface="Calibri Light"/>
                <a:cs typeface="Calibri Light"/>
              </a:rPr>
              <a:t>Figure </a:t>
            </a:r>
            <a:r>
              <a:rPr sz="1600" dirty="0">
                <a:latin typeface="Calibri Light"/>
                <a:cs typeface="Calibri Light"/>
              </a:rPr>
              <a:t>8, </a:t>
            </a:r>
            <a:r>
              <a:rPr sz="1600" spc="5" dirty="0">
                <a:latin typeface="Calibri Light"/>
                <a:cs typeface="Calibri Light"/>
              </a:rPr>
              <a:t>which </a:t>
            </a:r>
            <a:r>
              <a:rPr sz="1600" spc="-5" dirty="0">
                <a:latin typeface="Calibri Light"/>
                <a:cs typeface="Calibri Light"/>
              </a:rPr>
              <a:t>shows </a:t>
            </a:r>
            <a:r>
              <a:rPr sz="1600" dirty="0">
                <a:latin typeface="Calibri Light"/>
                <a:cs typeface="Calibri Light"/>
              </a:rPr>
              <a:t>a</a:t>
            </a:r>
            <a:r>
              <a:rPr sz="1600" spc="-135" dirty="0">
                <a:latin typeface="Calibri Light"/>
                <a:cs typeface="Calibri Light"/>
              </a:rPr>
              <a:t> </a:t>
            </a:r>
            <a:r>
              <a:rPr sz="1600" spc="-5" dirty="0">
                <a:latin typeface="Calibri Light"/>
                <a:cs typeface="Calibri Light"/>
              </a:rPr>
              <a:t>photograph  </a:t>
            </a:r>
            <a:r>
              <a:rPr sz="1600" dirty="0">
                <a:latin typeface="Calibri Light"/>
                <a:cs typeface="Calibri Light"/>
              </a:rPr>
              <a:t>of Kielder </a:t>
            </a:r>
            <a:r>
              <a:rPr sz="1600" spc="-45" dirty="0">
                <a:latin typeface="Calibri Light"/>
                <a:cs typeface="Calibri Light"/>
              </a:rPr>
              <a:t>Water. </a:t>
            </a:r>
            <a:r>
              <a:rPr sz="1600" dirty="0">
                <a:latin typeface="Calibri Light"/>
                <a:cs typeface="Calibri Light"/>
              </a:rPr>
              <a:t>What is </a:t>
            </a:r>
            <a:r>
              <a:rPr sz="1600" spc="5" dirty="0">
                <a:latin typeface="Calibri Light"/>
                <a:cs typeface="Calibri Light"/>
              </a:rPr>
              <a:t>shown </a:t>
            </a:r>
            <a:r>
              <a:rPr sz="1600" dirty="0">
                <a:latin typeface="Calibri Light"/>
                <a:cs typeface="Calibri Light"/>
              </a:rPr>
              <a:t>in </a:t>
            </a:r>
            <a:r>
              <a:rPr sz="1600" spc="-5" dirty="0">
                <a:latin typeface="Calibri Light"/>
                <a:cs typeface="Calibri Light"/>
              </a:rPr>
              <a:t>Figure </a:t>
            </a:r>
            <a:r>
              <a:rPr sz="1600" dirty="0">
                <a:latin typeface="Calibri Light"/>
                <a:cs typeface="Calibri Light"/>
              </a:rPr>
              <a:t>8?  </a:t>
            </a:r>
            <a:r>
              <a:rPr sz="1600" dirty="0">
                <a:latin typeface="Calibri Light"/>
                <a:cs typeface="Calibri Light"/>
              </a:rPr>
              <a:t>[1]</a:t>
            </a:r>
          </a:p>
        </p:txBody>
      </p:sp>
      <p:sp>
        <p:nvSpPr>
          <p:cNvPr id="5" name="object 5"/>
          <p:cNvSpPr txBox="1"/>
          <p:nvPr/>
        </p:nvSpPr>
        <p:spPr>
          <a:xfrm>
            <a:off x="2377094" y="2693026"/>
            <a:ext cx="1042035" cy="1002665"/>
          </a:xfrm>
          <a:prstGeom prst="rect">
            <a:avLst/>
          </a:prstGeom>
        </p:spPr>
        <p:txBody>
          <a:bodyPr vert="horz" wrap="square" lIns="0" tIns="13335" rIns="0" bIns="0" rtlCol="0">
            <a:spAutoFit/>
          </a:bodyPr>
          <a:lstStyle/>
          <a:p>
            <a:pPr marL="12700" marR="95250">
              <a:spcBef>
                <a:spcPts val="105"/>
              </a:spcBef>
            </a:pPr>
            <a:r>
              <a:rPr sz="1600" dirty="0">
                <a:latin typeface="Calibri Light"/>
                <a:cs typeface="Calibri Light"/>
              </a:rPr>
              <a:t>A</a:t>
            </a:r>
            <a:r>
              <a:rPr sz="1600" spc="-100" dirty="0">
                <a:latin typeface="Calibri Light"/>
                <a:cs typeface="Calibri Light"/>
              </a:rPr>
              <a:t> </a:t>
            </a:r>
            <a:r>
              <a:rPr sz="1600" spc="-5" dirty="0">
                <a:latin typeface="Calibri Light"/>
                <a:cs typeface="Calibri Light"/>
              </a:rPr>
              <a:t>Reservoir  </a:t>
            </a:r>
            <a:r>
              <a:rPr sz="1600" dirty="0">
                <a:latin typeface="Calibri Light"/>
                <a:cs typeface="Calibri Light"/>
              </a:rPr>
              <a:t>B</a:t>
            </a:r>
            <a:r>
              <a:rPr sz="1600" spc="-60" dirty="0">
                <a:latin typeface="Calibri Light"/>
                <a:cs typeface="Calibri Light"/>
              </a:rPr>
              <a:t> </a:t>
            </a:r>
            <a:r>
              <a:rPr sz="1600" spc="-10" dirty="0">
                <a:latin typeface="Calibri Light"/>
                <a:cs typeface="Calibri Light"/>
              </a:rPr>
              <a:t>Levee</a:t>
            </a:r>
            <a:endParaRPr sz="1600" dirty="0">
              <a:latin typeface="Calibri Light"/>
              <a:cs typeface="Calibri Light"/>
            </a:endParaRPr>
          </a:p>
          <a:p>
            <a:pPr marL="12700"/>
            <a:r>
              <a:rPr sz="1600" spc="5" dirty="0">
                <a:latin typeface="Calibri Light"/>
                <a:cs typeface="Calibri Light"/>
              </a:rPr>
              <a:t>C </a:t>
            </a:r>
            <a:r>
              <a:rPr sz="1600" dirty="0">
                <a:latin typeface="Calibri Light"/>
                <a:cs typeface="Calibri Light"/>
              </a:rPr>
              <a:t>Flood</a:t>
            </a:r>
            <a:r>
              <a:rPr sz="1600" spc="-114" dirty="0">
                <a:latin typeface="Calibri Light"/>
                <a:cs typeface="Calibri Light"/>
              </a:rPr>
              <a:t> </a:t>
            </a:r>
            <a:r>
              <a:rPr sz="1600" spc="-10" dirty="0">
                <a:latin typeface="Calibri Light"/>
                <a:cs typeface="Calibri Light"/>
              </a:rPr>
              <a:t>Wall</a:t>
            </a:r>
            <a:endParaRPr sz="1600" dirty="0">
              <a:latin typeface="Calibri Light"/>
              <a:cs typeface="Calibri Light"/>
            </a:endParaRPr>
          </a:p>
          <a:p>
            <a:pPr marL="12700">
              <a:spcBef>
                <a:spcPts val="5"/>
              </a:spcBef>
            </a:pPr>
            <a:r>
              <a:rPr sz="1600" dirty="0">
                <a:latin typeface="Calibri Light"/>
                <a:cs typeface="Calibri Light"/>
              </a:rPr>
              <a:t>D</a:t>
            </a:r>
            <a:r>
              <a:rPr sz="1600" spc="-60" dirty="0">
                <a:latin typeface="Calibri Light"/>
                <a:cs typeface="Calibri Light"/>
              </a:rPr>
              <a:t> </a:t>
            </a:r>
            <a:r>
              <a:rPr sz="1600" spc="-5" dirty="0">
                <a:latin typeface="Calibri Light"/>
                <a:cs typeface="Calibri Light"/>
              </a:rPr>
              <a:t>Dredge</a:t>
            </a:r>
            <a:endParaRPr sz="1600" dirty="0">
              <a:latin typeface="Calibri Light"/>
              <a:cs typeface="Calibri Light"/>
            </a:endParaRPr>
          </a:p>
        </p:txBody>
      </p:sp>
      <p:sp>
        <p:nvSpPr>
          <p:cNvPr id="6" name="object 6"/>
          <p:cNvSpPr txBox="1"/>
          <p:nvPr/>
        </p:nvSpPr>
        <p:spPr>
          <a:xfrm>
            <a:off x="560323" y="3434841"/>
            <a:ext cx="1407160" cy="197490"/>
          </a:xfrm>
          <a:prstGeom prst="rect">
            <a:avLst/>
          </a:prstGeom>
        </p:spPr>
        <p:txBody>
          <a:bodyPr vert="horz" wrap="square" lIns="0" tIns="12700" rIns="0" bIns="0" rtlCol="0">
            <a:spAutoFit/>
          </a:bodyPr>
          <a:lstStyle/>
          <a:p>
            <a:pPr marL="12700">
              <a:spcBef>
                <a:spcPts val="100"/>
              </a:spcBef>
            </a:pPr>
            <a:r>
              <a:rPr sz="1200" spc="-5" dirty="0">
                <a:latin typeface="Calibri Light"/>
                <a:cs typeface="Calibri Light"/>
              </a:rPr>
              <a:t>Figure </a:t>
            </a:r>
            <a:r>
              <a:rPr sz="1200" dirty="0">
                <a:latin typeface="Calibri Light"/>
                <a:cs typeface="Calibri Light"/>
              </a:rPr>
              <a:t>8 Kielder</a:t>
            </a:r>
            <a:r>
              <a:rPr sz="1200" spc="30" dirty="0">
                <a:latin typeface="Calibri Light"/>
                <a:cs typeface="Calibri Light"/>
              </a:rPr>
              <a:t> </a:t>
            </a:r>
            <a:r>
              <a:rPr sz="1200" spc="-10" dirty="0">
                <a:latin typeface="Calibri Light"/>
                <a:cs typeface="Calibri Light"/>
              </a:rPr>
              <a:t>Water</a:t>
            </a:r>
            <a:endParaRPr sz="1200">
              <a:latin typeface="Calibri Light"/>
              <a:cs typeface="Calibri Light"/>
            </a:endParaRPr>
          </a:p>
        </p:txBody>
      </p:sp>
      <p:sp>
        <p:nvSpPr>
          <p:cNvPr id="7" name="object 7"/>
          <p:cNvSpPr/>
          <p:nvPr/>
        </p:nvSpPr>
        <p:spPr>
          <a:xfrm>
            <a:off x="466346" y="2188466"/>
            <a:ext cx="1700783" cy="113080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60325" y="4173984"/>
            <a:ext cx="5255895" cy="758825"/>
          </a:xfrm>
          <a:prstGeom prst="rect">
            <a:avLst/>
          </a:prstGeom>
        </p:spPr>
        <p:txBody>
          <a:bodyPr vert="horz" wrap="square" lIns="0" tIns="13335" rIns="0" bIns="0" rtlCol="0">
            <a:spAutoFit/>
          </a:bodyPr>
          <a:lstStyle/>
          <a:p>
            <a:pPr marL="12700" marR="5080" algn="just">
              <a:spcBef>
                <a:spcPts val="105"/>
              </a:spcBef>
            </a:pPr>
            <a:r>
              <a:rPr sz="1600" dirty="0">
                <a:latin typeface="Calibri Light"/>
                <a:cs typeface="Calibri Light"/>
              </a:rPr>
              <a:t>Kielder </a:t>
            </a:r>
            <a:r>
              <a:rPr sz="1600" spc="-20" dirty="0">
                <a:latin typeface="Calibri Light"/>
                <a:cs typeface="Calibri Light"/>
              </a:rPr>
              <a:t>Water </a:t>
            </a:r>
            <a:r>
              <a:rPr sz="1600" dirty="0">
                <a:latin typeface="Calibri Light"/>
                <a:cs typeface="Calibri Light"/>
              </a:rPr>
              <a:t>is a </a:t>
            </a:r>
            <a:r>
              <a:rPr sz="1600" spc="-10" dirty="0">
                <a:latin typeface="Calibri Light"/>
                <a:cs typeface="Calibri Light"/>
              </a:rPr>
              <a:t>reservoir located </a:t>
            </a:r>
            <a:r>
              <a:rPr sz="1600" dirty="0">
                <a:latin typeface="Calibri Light"/>
                <a:cs typeface="Calibri Light"/>
              </a:rPr>
              <a:t>in Northumberland. </a:t>
            </a:r>
            <a:r>
              <a:rPr sz="1600" spc="-5" dirty="0">
                <a:latin typeface="Calibri Light"/>
                <a:cs typeface="Calibri Light"/>
              </a:rPr>
              <a:t>It </a:t>
            </a:r>
            <a:r>
              <a:rPr sz="1600" spc="-10" dirty="0">
                <a:latin typeface="Calibri Light"/>
                <a:cs typeface="Calibri Light"/>
              </a:rPr>
              <a:t>took </a:t>
            </a:r>
            <a:r>
              <a:rPr sz="1600" dirty="0">
                <a:latin typeface="Calibri Light"/>
                <a:cs typeface="Calibri Light"/>
              </a:rPr>
              <a:t>7  </a:t>
            </a:r>
            <a:r>
              <a:rPr sz="1600" spc="-10" dirty="0">
                <a:latin typeface="Calibri Light"/>
                <a:cs typeface="Calibri Light"/>
              </a:rPr>
              <a:t>years </a:t>
            </a:r>
            <a:r>
              <a:rPr sz="1600" spc="-15" dirty="0">
                <a:latin typeface="Calibri Light"/>
                <a:cs typeface="Calibri Light"/>
              </a:rPr>
              <a:t>to </a:t>
            </a:r>
            <a:r>
              <a:rPr sz="1600" dirty="0">
                <a:latin typeface="Calibri Light"/>
                <a:cs typeface="Calibri Light"/>
              </a:rPr>
              <a:t>build. </a:t>
            </a:r>
            <a:r>
              <a:rPr sz="1600" spc="-10" dirty="0">
                <a:latin typeface="Calibri Light"/>
                <a:cs typeface="Calibri Light"/>
              </a:rPr>
              <a:t>It </a:t>
            </a:r>
            <a:r>
              <a:rPr sz="1600" spc="-5" dirty="0">
                <a:latin typeface="Calibri Light"/>
                <a:cs typeface="Calibri Light"/>
              </a:rPr>
              <a:t>was </a:t>
            </a:r>
            <a:r>
              <a:rPr sz="1600" dirty="0">
                <a:latin typeface="Calibri Light"/>
                <a:cs typeface="Calibri Light"/>
              </a:rPr>
              <a:t>built </a:t>
            </a:r>
            <a:r>
              <a:rPr sz="1600" spc="-15" dirty="0">
                <a:latin typeface="Calibri Light"/>
                <a:cs typeface="Calibri Light"/>
              </a:rPr>
              <a:t>to </a:t>
            </a:r>
            <a:r>
              <a:rPr sz="1600" spc="5" dirty="0">
                <a:latin typeface="Calibri Light"/>
                <a:cs typeface="Calibri Light"/>
              </a:rPr>
              <a:t>supply </a:t>
            </a:r>
            <a:r>
              <a:rPr sz="1600" spc="-5" dirty="0">
                <a:latin typeface="Calibri Light"/>
                <a:cs typeface="Calibri Light"/>
              </a:rPr>
              <a:t>heavy </a:t>
            </a:r>
            <a:r>
              <a:rPr sz="1600" dirty="0">
                <a:latin typeface="Calibri Light"/>
                <a:cs typeface="Calibri Light"/>
              </a:rPr>
              <a:t>industry on </a:t>
            </a:r>
            <a:r>
              <a:rPr sz="1600" spc="-20" dirty="0">
                <a:latin typeface="Calibri Light"/>
                <a:cs typeface="Calibri Light"/>
              </a:rPr>
              <a:t>Teesside </a:t>
            </a:r>
            <a:r>
              <a:rPr sz="1600" dirty="0">
                <a:latin typeface="Calibri Light"/>
                <a:cs typeface="Calibri Light"/>
              </a:rPr>
              <a:t>,  </a:t>
            </a:r>
            <a:r>
              <a:rPr sz="1600" spc="-10" dirty="0">
                <a:latin typeface="Calibri Light"/>
                <a:cs typeface="Calibri Light"/>
              </a:rPr>
              <a:t>Wearside </a:t>
            </a:r>
            <a:r>
              <a:rPr sz="1600" spc="5" dirty="0">
                <a:latin typeface="Calibri Light"/>
                <a:cs typeface="Calibri Light"/>
              </a:rPr>
              <a:t>and </a:t>
            </a:r>
            <a:r>
              <a:rPr sz="1600" spc="-10" dirty="0">
                <a:latin typeface="Calibri Light"/>
                <a:cs typeface="Calibri Light"/>
              </a:rPr>
              <a:t>Tyneside. </a:t>
            </a:r>
            <a:r>
              <a:rPr sz="1600" spc="-5" dirty="0">
                <a:latin typeface="Calibri Light"/>
                <a:cs typeface="Calibri Light"/>
              </a:rPr>
              <a:t>It </a:t>
            </a:r>
            <a:r>
              <a:rPr sz="1600" spc="5" dirty="0">
                <a:latin typeface="Calibri Light"/>
                <a:cs typeface="Calibri Light"/>
              </a:rPr>
              <a:t>has </a:t>
            </a:r>
            <a:r>
              <a:rPr sz="1600" dirty="0">
                <a:latin typeface="Calibri Light"/>
                <a:cs typeface="Calibri Light"/>
              </a:rPr>
              <a:t>a </a:t>
            </a:r>
            <a:r>
              <a:rPr sz="1600" spc="-5" dirty="0">
                <a:latin typeface="Calibri Light"/>
                <a:cs typeface="Calibri Light"/>
              </a:rPr>
              <a:t>1.2 </a:t>
            </a:r>
            <a:r>
              <a:rPr sz="1600" spc="5" dirty="0">
                <a:latin typeface="Calibri Light"/>
                <a:cs typeface="Calibri Light"/>
              </a:rPr>
              <a:t>km dam which </a:t>
            </a:r>
            <a:r>
              <a:rPr sz="1600" dirty="0">
                <a:latin typeface="Calibri Light"/>
                <a:cs typeface="Calibri Light"/>
              </a:rPr>
              <a:t>is </a:t>
            </a:r>
            <a:r>
              <a:rPr sz="1600" spc="5" dirty="0">
                <a:latin typeface="Calibri Light"/>
                <a:cs typeface="Calibri Light"/>
              </a:rPr>
              <a:t>50m</a:t>
            </a:r>
            <a:r>
              <a:rPr sz="1600" spc="-229" dirty="0">
                <a:latin typeface="Calibri Light"/>
                <a:cs typeface="Calibri Light"/>
              </a:rPr>
              <a:t> </a:t>
            </a:r>
            <a:r>
              <a:rPr sz="1600" dirty="0">
                <a:latin typeface="Calibri Light"/>
                <a:cs typeface="Calibri Light"/>
              </a:rPr>
              <a:t>high.</a:t>
            </a:r>
            <a:endParaRPr sz="1600">
              <a:latin typeface="Calibri Light"/>
              <a:cs typeface="Calibri Light"/>
            </a:endParaRPr>
          </a:p>
        </p:txBody>
      </p:sp>
      <p:sp>
        <p:nvSpPr>
          <p:cNvPr id="9" name="object 9"/>
          <p:cNvSpPr txBox="1"/>
          <p:nvPr/>
        </p:nvSpPr>
        <p:spPr>
          <a:xfrm>
            <a:off x="467868" y="5073398"/>
            <a:ext cx="5629910" cy="583493"/>
          </a:xfrm>
          <a:prstGeom prst="rect">
            <a:avLst/>
          </a:prstGeom>
          <a:ln w="39624">
            <a:solidFill>
              <a:srgbClr val="00AFEF"/>
            </a:solidFill>
          </a:ln>
        </p:spPr>
        <p:txBody>
          <a:bodyPr vert="horz" wrap="square" lIns="0" tIns="90170" rIns="0" bIns="0" rtlCol="0">
            <a:spAutoFit/>
          </a:bodyPr>
          <a:lstStyle/>
          <a:p>
            <a:pPr marL="104775" marR="605155">
              <a:spcBef>
                <a:spcPts val="710"/>
              </a:spcBef>
            </a:pPr>
            <a:r>
              <a:rPr sz="1600" spc="5" dirty="0">
                <a:latin typeface="Calibri Light"/>
                <a:cs typeface="Calibri Light"/>
              </a:rPr>
              <a:t>The</a:t>
            </a:r>
            <a:r>
              <a:rPr sz="1600" spc="-70" dirty="0">
                <a:latin typeface="Calibri Light"/>
                <a:cs typeface="Calibri Light"/>
              </a:rPr>
              <a:t> </a:t>
            </a:r>
            <a:r>
              <a:rPr sz="1600" spc="-10" dirty="0">
                <a:latin typeface="Calibri Light"/>
                <a:cs typeface="Calibri Light"/>
              </a:rPr>
              <a:t>impacts</a:t>
            </a:r>
            <a:r>
              <a:rPr sz="1600" spc="-100" dirty="0">
                <a:latin typeface="Calibri Light"/>
                <a:cs typeface="Calibri Light"/>
              </a:rPr>
              <a:t> </a:t>
            </a:r>
            <a:r>
              <a:rPr sz="1600" dirty="0">
                <a:latin typeface="Calibri Light"/>
                <a:cs typeface="Calibri Light"/>
              </a:rPr>
              <a:t>of</a:t>
            </a:r>
            <a:r>
              <a:rPr sz="1600" spc="-20" dirty="0">
                <a:latin typeface="Calibri Light"/>
                <a:cs typeface="Calibri Light"/>
              </a:rPr>
              <a:t> </a:t>
            </a:r>
            <a:r>
              <a:rPr sz="1600" spc="-10" dirty="0">
                <a:latin typeface="Calibri Light"/>
                <a:cs typeface="Calibri Light"/>
              </a:rPr>
              <a:t>Kielder</a:t>
            </a:r>
            <a:r>
              <a:rPr sz="1600" spc="-100" dirty="0">
                <a:latin typeface="Calibri Light"/>
                <a:cs typeface="Calibri Light"/>
              </a:rPr>
              <a:t> </a:t>
            </a:r>
            <a:r>
              <a:rPr sz="1600" spc="-20" dirty="0">
                <a:latin typeface="Calibri Light"/>
                <a:cs typeface="Calibri Light"/>
              </a:rPr>
              <a:t>Water</a:t>
            </a:r>
            <a:r>
              <a:rPr sz="1600" spc="-100" dirty="0">
                <a:latin typeface="Calibri Light"/>
                <a:cs typeface="Calibri Light"/>
              </a:rPr>
              <a:t> </a:t>
            </a:r>
            <a:r>
              <a:rPr sz="1600" spc="-5" dirty="0">
                <a:latin typeface="Calibri Light"/>
                <a:cs typeface="Calibri Light"/>
              </a:rPr>
              <a:t>are</a:t>
            </a:r>
            <a:r>
              <a:rPr sz="1600" spc="-75" dirty="0">
                <a:latin typeface="Calibri Light"/>
                <a:cs typeface="Calibri Light"/>
              </a:rPr>
              <a:t> </a:t>
            </a:r>
            <a:r>
              <a:rPr sz="1600" spc="-5" dirty="0">
                <a:latin typeface="Calibri Light"/>
                <a:cs typeface="Calibri Light"/>
              </a:rPr>
              <a:t>noted</a:t>
            </a:r>
            <a:r>
              <a:rPr sz="1600" spc="-100" dirty="0">
                <a:latin typeface="Calibri Light"/>
                <a:cs typeface="Calibri Light"/>
              </a:rPr>
              <a:t> </a:t>
            </a:r>
            <a:r>
              <a:rPr sz="1600" spc="-20" dirty="0">
                <a:latin typeface="Calibri Light"/>
                <a:cs typeface="Calibri Light"/>
              </a:rPr>
              <a:t>below.</a:t>
            </a:r>
            <a:r>
              <a:rPr sz="1600" spc="-80" dirty="0">
                <a:latin typeface="Calibri Light"/>
                <a:cs typeface="Calibri Light"/>
              </a:rPr>
              <a:t> </a:t>
            </a:r>
            <a:r>
              <a:rPr sz="1600" spc="-15" dirty="0">
                <a:latin typeface="Calibri Light"/>
                <a:cs typeface="Calibri Light"/>
              </a:rPr>
              <a:t>Categorise</a:t>
            </a:r>
            <a:r>
              <a:rPr sz="1600" spc="-95" dirty="0">
                <a:latin typeface="Calibri Light"/>
                <a:cs typeface="Calibri Light"/>
              </a:rPr>
              <a:t> </a:t>
            </a:r>
            <a:r>
              <a:rPr sz="1600" dirty="0">
                <a:latin typeface="Calibri Light"/>
                <a:cs typeface="Calibri Light"/>
              </a:rPr>
              <a:t>the  </a:t>
            </a:r>
            <a:r>
              <a:rPr sz="1600" spc="-5" dirty="0">
                <a:latin typeface="Calibri Light"/>
                <a:cs typeface="Calibri Light"/>
              </a:rPr>
              <a:t>impacts</a:t>
            </a:r>
            <a:r>
              <a:rPr sz="1600" spc="-100" dirty="0">
                <a:latin typeface="Calibri Light"/>
                <a:cs typeface="Calibri Light"/>
              </a:rPr>
              <a:t> </a:t>
            </a:r>
            <a:r>
              <a:rPr sz="1600" dirty="0">
                <a:latin typeface="Calibri Light"/>
                <a:cs typeface="Calibri Light"/>
              </a:rPr>
              <a:t>of</a:t>
            </a:r>
            <a:r>
              <a:rPr sz="1600" spc="-30" dirty="0">
                <a:latin typeface="Calibri Light"/>
                <a:cs typeface="Calibri Light"/>
              </a:rPr>
              <a:t> </a:t>
            </a:r>
            <a:r>
              <a:rPr sz="1600" spc="-5" dirty="0">
                <a:latin typeface="Calibri Light"/>
                <a:cs typeface="Calibri Light"/>
              </a:rPr>
              <a:t>Kielder</a:t>
            </a:r>
            <a:r>
              <a:rPr sz="1600" spc="-105" dirty="0">
                <a:latin typeface="Calibri Light"/>
                <a:cs typeface="Calibri Light"/>
              </a:rPr>
              <a:t> </a:t>
            </a:r>
            <a:r>
              <a:rPr sz="1600" spc="-20" dirty="0">
                <a:latin typeface="Calibri Light"/>
                <a:cs typeface="Calibri Light"/>
              </a:rPr>
              <a:t>Water</a:t>
            </a:r>
            <a:r>
              <a:rPr sz="1600" spc="-105" dirty="0">
                <a:latin typeface="Calibri Light"/>
                <a:cs typeface="Calibri Light"/>
              </a:rPr>
              <a:t> </a:t>
            </a:r>
            <a:r>
              <a:rPr sz="1600" spc="-5" dirty="0">
                <a:latin typeface="Calibri Light"/>
                <a:cs typeface="Calibri Light"/>
              </a:rPr>
              <a:t>into</a:t>
            </a:r>
            <a:r>
              <a:rPr sz="1600" spc="-100" dirty="0">
                <a:latin typeface="Calibri Light"/>
                <a:cs typeface="Calibri Light"/>
              </a:rPr>
              <a:t> </a:t>
            </a:r>
            <a:r>
              <a:rPr sz="1600" spc="-5" dirty="0">
                <a:latin typeface="Calibri Light"/>
                <a:cs typeface="Calibri Light"/>
              </a:rPr>
              <a:t>positives</a:t>
            </a:r>
            <a:r>
              <a:rPr sz="1600" spc="-100" dirty="0">
                <a:latin typeface="Calibri Light"/>
                <a:cs typeface="Calibri Light"/>
              </a:rPr>
              <a:t> </a:t>
            </a:r>
            <a:r>
              <a:rPr sz="1600" spc="10" dirty="0">
                <a:latin typeface="Calibri Light"/>
                <a:cs typeface="Calibri Light"/>
              </a:rPr>
              <a:t>(+)</a:t>
            </a:r>
            <a:r>
              <a:rPr sz="1600" spc="-75" dirty="0">
                <a:latin typeface="Calibri Light"/>
                <a:cs typeface="Calibri Light"/>
              </a:rPr>
              <a:t> </a:t>
            </a:r>
            <a:r>
              <a:rPr sz="1600" spc="5" dirty="0">
                <a:latin typeface="Calibri Light"/>
                <a:cs typeface="Calibri Light"/>
              </a:rPr>
              <a:t>and</a:t>
            </a:r>
            <a:r>
              <a:rPr sz="1600" spc="-90" dirty="0">
                <a:latin typeface="Calibri Light"/>
                <a:cs typeface="Calibri Light"/>
              </a:rPr>
              <a:t> </a:t>
            </a:r>
            <a:r>
              <a:rPr sz="1600" spc="-15" dirty="0">
                <a:latin typeface="Calibri Light"/>
                <a:cs typeface="Calibri Light"/>
              </a:rPr>
              <a:t>negatives</a:t>
            </a:r>
            <a:r>
              <a:rPr sz="1600" spc="-100" dirty="0">
                <a:latin typeface="Calibri Light"/>
                <a:cs typeface="Calibri Light"/>
              </a:rPr>
              <a:t> </a:t>
            </a:r>
            <a:r>
              <a:rPr sz="1600" spc="25" dirty="0">
                <a:latin typeface="Calibri Light"/>
                <a:cs typeface="Calibri Light"/>
              </a:rPr>
              <a:t>(-):</a:t>
            </a:r>
            <a:endParaRPr sz="1600">
              <a:latin typeface="Calibri Light"/>
              <a:cs typeface="Calibri Light"/>
            </a:endParaRPr>
          </a:p>
        </p:txBody>
      </p:sp>
      <p:sp>
        <p:nvSpPr>
          <p:cNvPr id="10" name="object 10"/>
          <p:cNvSpPr txBox="1"/>
          <p:nvPr/>
        </p:nvSpPr>
        <p:spPr>
          <a:xfrm>
            <a:off x="560323" y="5881499"/>
            <a:ext cx="5363210" cy="2221865"/>
          </a:xfrm>
          <a:prstGeom prst="rect">
            <a:avLst/>
          </a:prstGeom>
        </p:spPr>
        <p:txBody>
          <a:bodyPr vert="horz" wrap="square" lIns="0" tIns="13335" rIns="0" bIns="0" rtlCol="0">
            <a:spAutoFit/>
          </a:bodyPr>
          <a:lstStyle/>
          <a:p>
            <a:pPr marL="182880" indent="-170815">
              <a:spcBef>
                <a:spcPts val="105"/>
              </a:spcBef>
              <a:buFont typeface="Arial"/>
              <a:buChar char="•"/>
              <a:tabLst>
                <a:tab pos="183515" algn="l"/>
              </a:tabLst>
            </a:pPr>
            <a:r>
              <a:rPr sz="1600" spc="-15" dirty="0">
                <a:latin typeface="Calibri Light"/>
                <a:cs typeface="Calibri Light"/>
              </a:rPr>
              <a:t>Deforestation </a:t>
            </a:r>
            <a:r>
              <a:rPr sz="1600" dirty="0">
                <a:latin typeface="Calibri Light"/>
                <a:cs typeface="Calibri Light"/>
              </a:rPr>
              <a:t>on a </a:t>
            </a:r>
            <a:r>
              <a:rPr sz="1600" spc="-5" dirty="0">
                <a:latin typeface="Calibri Light"/>
                <a:cs typeface="Calibri Light"/>
              </a:rPr>
              <a:t>large</a:t>
            </a:r>
            <a:r>
              <a:rPr sz="1600" spc="-80" dirty="0">
                <a:latin typeface="Calibri Light"/>
                <a:cs typeface="Calibri Light"/>
              </a:rPr>
              <a:t> </a:t>
            </a:r>
            <a:r>
              <a:rPr sz="1600" dirty="0">
                <a:latin typeface="Calibri Light"/>
                <a:cs typeface="Calibri Light"/>
              </a:rPr>
              <a:t>scale.</a:t>
            </a:r>
            <a:endParaRPr sz="1600">
              <a:latin typeface="Calibri Light"/>
              <a:cs typeface="Calibri Light"/>
            </a:endParaRPr>
          </a:p>
          <a:p>
            <a:pPr marL="182880" marR="507365" indent="-170815">
              <a:buFont typeface="Arial"/>
              <a:buChar char="•"/>
              <a:tabLst>
                <a:tab pos="183515" algn="l"/>
              </a:tabLst>
            </a:pPr>
            <a:r>
              <a:rPr sz="1600" spc="-5" dirty="0">
                <a:latin typeface="Calibri Light"/>
                <a:cs typeface="Calibri Light"/>
              </a:rPr>
              <a:t>Sediment </a:t>
            </a:r>
            <a:r>
              <a:rPr sz="1600" dirty="0">
                <a:latin typeface="Calibri Light"/>
                <a:cs typeface="Calibri Light"/>
              </a:rPr>
              <a:t>builds up behind the Kielder </a:t>
            </a:r>
            <a:r>
              <a:rPr sz="1600" spc="10" dirty="0">
                <a:latin typeface="Calibri Light"/>
                <a:cs typeface="Calibri Light"/>
              </a:rPr>
              <a:t>Dam </a:t>
            </a:r>
            <a:r>
              <a:rPr sz="1600" spc="5" dirty="0">
                <a:latin typeface="Calibri Light"/>
                <a:cs typeface="Calibri Light"/>
              </a:rPr>
              <a:t>which</a:t>
            </a:r>
            <a:r>
              <a:rPr sz="1600" spc="-180" dirty="0">
                <a:latin typeface="Calibri Light"/>
                <a:cs typeface="Calibri Light"/>
              </a:rPr>
              <a:t> </a:t>
            </a:r>
            <a:r>
              <a:rPr sz="1600" dirty="0">
                <a:latin typeface="Calibri Light"/>
                <a:cs typeface="Calibri Light"/>
              </a:rPr>
              <a:t>causes  pollution.</a:t>
            </a:r>
            <a:endParaRPr sz="1600">
              <a:latin typeface="Calibri Light"/>
              <a:cs typeface="Calibri Light"/>
            </a:endParaRPr>
          </a:p>
          <a:p>
            <a:pPr marL="182880" marR="5080" indent="-170815">
              <a:buFont typeface="Arial"/>
              <a:buChar char="•"/>
              <a:tabLst>
                <a:tab pos="183515" algn="l"/>
              </a:tabLst>
            </a:pPr>
            <a:r>
              <a:rPr sz="1600" dirty="0">
                <a:latin typeface="Calibri Light"/>
                <a:cs typeface="Calibri Light"/>
              </a:rPr>
              <a:t>The construction of the </a:t>
            </a:r>
            <a:r>
              <a:rPr sz="1600" spc="5" dirty="0">
                <a:latin typeface="Calibri Light"/>
                <a:cs typeface="Calibri Light"/>
              </a:rPr>
              <a:t>dam and </a:t>
            </a:r>
            <a:r>
              <a:rPr sz="1600" dirty="0">
                <a:latin typeface="Calibri Light"/>
                <a:cs typeface="Calibri Light"/>
              </a:rPr>
              <a:t>the </a:t>
            </a:r>
            <a:r>
              <a:rPr sz="1600" spc="-10" dirty="0">
                <a:latin typeface="Calibri Light"/>
                <a:cs typeface="Calibri Light"/>
              </a:rPr>
              <a:t>reservoir </a:t>
            </a:r>
            <a:r>
              <a:rPr sz="1600" dirty="0">
                <a:latin typeface="Calibri Light"/>
                <a:cs typeface="Calibri Light"/>
              </a:rPr>
              <a:t>used </a:t>
            </a:r>
            <a:r>
              <a:rPr sz="1600" spc="-5" dirty="0">
                <a:latin typeface="Calibri Light"/>
                <a:cs typeface="Calibri Light"/>
              </a:rPr>
              <a:t>large  </a:t>
            </a:r>
            <a:r>
              <a:rPr sz="1600" spc="5" dirty="0">
                <a:latin typeface="Calibri Light"/>
                <a:cs typeface="Calibri Light"/>
              </a:rPr>
              <a:t>machinery which </a:t>
            </a:r>
            <a:r>
              <a:rPr sz="1600" spc="-5" dirty="0">
                <a:latin typeface="Calibri Light"/>
                <a:cs typeface="Calibri Light"/>
              </a:rPr>
              <a:t>released greenhouse gases </a:t>
            </a:r>
            <a:r>
              <a:rPr sz="1600" spc="5" dirty="0">
                <a:latin typeface="Calibri Light"/>
                <a:cs typeface="Calibri Light"/>
              </a:rPr>
              <a:t>which</a:t>
            </a:r>
            <a:r>
              <a:rPr sz="1600" spc="-240" dirty="0">
                <a:latin typeface="Calibri Light"/>
                <a:cs typeface="Calibri Light"/>
              </a:rPr>
              <a:t> </a:t>
            </a:r>
            <a:r>
              <a:rPr sz="1600" spc="-5" dirty="0">
                <a:latin typeface="Calibri Light"/>
                <a:cs typeface="Calibri Light"/>
              </a:rPr>
              <a:t>contributed  </a:t>
            </a:r>
            <a:r>
              <a:rPr sz="1600" spc="-15" dirty="0">
                <a:latin typeface="Calibri Light"/>
                <a:cs typeface="Calibri Light"/>
              </a:rPr>
              <a:t>to </a:t>
            </a:r>
            <a:r>
              <a:rPr sz="1600" dirty="0">
                <a:latin typeface="Calibri Light"/>
                <a:cs typeface="Calibri Light"/>
              </a:rPr>
              <a:t>global</a:t>
            </a:r>
            <a:r>
              <a:rPr sz="1600" spc="-10" dirty="0">
                <a:latin typeface="Calibri Light"/>
                <a:cs typeface="Calibri Light"/>
              </a:rPr>
              <a:t> </a:t>
            </a:r>
            <a:r>
              <a:rPr sz="1600" dirty="0">
                <a:latin typeface="Calibri Light"/>
                <a:cs typeface="Calibri Light"/>
              </a:rPr>
              <a:t>warming.</a:t>
            </a:r>
            <a:endParaRPr sz="1600">
              <a:latin typeface="Calibri Light"/>
              <a:cs typeface="Calibri Light"/>
            </a:endParaRPr>
          </a:p>
          <a:p>
            <a:pPr marL="182880" marR="139700" indent="-170815">
              <a:spcBef>
                <a:spcPts val="5"/>
              </a:spcBef>
              <a:buFont typeface="Arial"/>
              <a:buChar char="•"/>
              <a:tabLst>
                <a:tab pos="183515" algn="l"/>
              </a:tabLst>
            </a:pPr>
            <a:r>
              <a:rPr sz="1600" dirty="0">
                <a:latin typeface="Calibri Light"/>
                <a:cs typeface="Calibri Light"/>
              </a:rPr>
              <a:t>Reduced flood risk </a:t>
            </a:r>
            <a:r>
              <a:rPr sz="1600" spc="5" dirty="0">
                <a:latin typeface="Calibri Light"/>
                <a:cs typeface="Calibri Light"/>
              </a:rPr>
              <a:t>and </a:t>
            </a:r>
            <a:r>
              <a:rPr sz="1600" dirty="0">
                <a:latin typeface="Calibri Light"/>
                <a:cs typeface="Calibri Light"/>
              </a:rPr>
              <a:t>can </a:t>
            </a:r>
            <a:r>
              <a:rPr sz="1600" spc="-10" dirty="0">
                <a:latin typeface="Calibri Light"/>
                <a:cs typeface="Calibri Light"/>
              </a:rPr>
              <a:t>create </a:t>
            </a:r>
            <a:r>
              <a:rPr sz="1600" spc="-5" dirty="0">
                <a:latin typeface="Calibri Light"/>
                <a:cs typeface="Calibri Light"/>
              </a:rPr>
              <a:t>tourism improving </a:t>
            </a:r>
            <a:r>
              <a:rPr sz="1600" dirty="0">
                <a:latin typeface="Calibri Light"/>
                <a:cs typeface="Calibri Light"/>
              </a:rPr>
              <a:t>the</a:t>
            </a:r>
            <a:r>
              <a:rPr sz="1600" spc="-225" dirty="0">
                <a:latin typeface="Calibri Light"/>
                <a:cs typeface="Calibri Light"/>
              </a:rPr>
              <a:t> </a:t>
            </a:r>
            <a:r>
              <a:rPr sz="1600" dirty="0">
                <a:latin typeface="Calibri Light"/>
                <a:cs typeface="Calibri Light"/>
              </a:rPr>
              <a:t>local  </a:t>
            </a:r>
            <a:r>
              <a:rPr sz="1600" spc="-5" dirty="0">
                <a:latin typeface="Calibri Light"/>
                <a:cs typeface="Calibri Light"/>
              </a:rPr>
              <a:t>economy </a:t>
            </a:r>
            <a:r>
              <a:rPr sz="1600" spc="5" dirty="0">
                <a:latin typeface="Calibri Light"/>
                <a:cs typeface="Calibri Light"/>
              </a:rPr>
              <a:t>and </a:t>
            </a:r>
            <a:r>
              <a:rPr sz="1600" dirty="0">
                <a:latin typeface="Calibri Light"/>
                <a:cs typeface="Calibri Light"/>
              </a:rPr>
              <a:t>employment</a:t>
            </a:r>
            <a:r>
              <a:rPr sz="1600" spc="-140" dirty="0">
                <a:latin typeface="Calibri Light"/>
                <a:cs typeface="Calibri Light"/>
              </a:rPr>
              <a:t> </a:t>
            </a:r>
            <a:r>
              <a:rPr sz="1600" spc="5" dirty="0">
                <a:latin typeface="Calibri Light"/>
                <a:cs typeface="Calibri Light"/>
              </a:rPr>
              <a:t>opportunities.</a:t>
            </a:r>
            <a:endParaRPr sz="1600">
              <a:latin typeface="Calibri Light"/>
              <a:cs typeface="Calibri Light"/>
            </a:endParaRPr>
          </a:p>
          <a:p>
            <a:pPr marL="182880" indent="-170815">
              <a:buFont typeface="Arial"/>
              <a:buChar char="•"/>
              <a:tabLst>
                <a:tab pos="183515" algn="l"/>
              </a:tabLst>
            </a:pPr>
            <a:r>
              <a:rPr sz="1600" spc="5" dirty="0">
                <a:latin typeface="Calibri Light"/>
                <a:cs typeface="Calibri Light"/>
              </a:rPr>
              <a:t>2700 </a:t>
            </a:r>
            <a:r>
              <a:rPr sz="1600" spc="-5" dirty="0">
                <a:latin typeface="Calibri Light"/>
                <a:cs typeface="Calibri Light"/>
              </a:rPr>
              <a:t>acres </a:t>
            </a:r>
            <a:r>
              <a:rPr sz="1600" dirty="0">
                <a:latin typeface="Calibri Light"/>
                <a:cs typeface="Calibri Light"/>
              </a:rPr>
              <a:t>of </a:t>
            </a:r>
            <a:r>
              <a:rPr sz="1600" spc="-5" dirty="0">
                <a:latin typeface="Calibri Light"/>
                <a:cs typeface="Calibri Light"/>
              </a:rPr>
              <a:t>farm </a:t>
            </a:r>
            <a:r>
              <a:rPr sz="1600" spc="5" dirty="0">
                <a:latin typeface="Calibri Light"/>
                <a:cs typeface="Calibri Light"/>
              </a:rPr>
              <a:t>land </a:t>
            </a:r>
            <a:r>
              <a:rPr sz="1600" spc="-5" dirty="0">
                <a:latin typeface="Calibri Light"/>
                <a:cs typeface="Calibri Light"/>
              </a:rPr>
              <a:t>was</a:t>
            </a:r>
            <a:r>
              <a:rPr sz="1600" spc="-195" dirty="0">
                <a:latin typeface="Calibri Light"/>
                <a:cs typeface="Calibri Light"/>
              </a:rPr>
              <a:t> </a:t>
            </a:r>
            <a:r>
              <a:rPr sz="1600" spc="-5" dirty="0">
                <a:latin typeface="Calibri Light"/>
                <a:cs typeface="Calibri Light"/>
              </a:rPr>
              <a:t>destroyed.</a:t>
            </a:r>
            <a:endParaRPr sz="1600">
              <a:latin typeface="Calibri Light"/>
              <a:cs typeface="Calibri Light"/>
            </a:endParaRPr>
          </a:p>
        </p:txBody>
      </p:sp>
      <p:sp>
        <p:nvSpPr>
          <p:cNvPr id="11" name="object 11"/>
          <p:cNvSpPr txBox="1"/>
          <p:nvPr/>
        </p:nvSpPr>
        <p:spPr>
          <a:xfrm>
            <a:off x="483108" y="8356094"/>
            <a:ext cx="5629910" cy="562333"/>
          </a:xfrm>
          <a:prstGeom prst="rect">
            <a:avLst/>
          </a:prstGeom>
          <a:ln w="39624">
            <a:solidFill>
              <a:srgbClr val="00AFEF"/>
            </a:solidFill>
          </a:ln>
        </p:spPr>
        <p:txBody>
          <a:bodyPr vert="horz" wrap="square" lIns="0" tIns="8255" rIns="0" bIns="0" rtlCol="0">
            <a:spAutoFit/>
          </a:bodyPr>
          <a:lstStyle/>
          <a:p>
            <a:pPr marL="89535">
              <a:spcBef>
                <a:spcPts val="65"/>
              </a:spcBef>
            </a:pPr>
            <a:r>
              <a:rPr dirty="0">
                <a:latin typeface="Calibri Light"/>
                <a:cs typeface="Calibri Light"/>
              </a:rPr>
              <a:t>See the </a:t>
            </a:r>
            <a:r>
              <a:rPr spc="-10" dirty="0">
                <a:latin typeface="Calibri Light"/>
                <a:cs typeface="Calibri Light"/>
              </a:rPr>
              <a:t>next page to answer </a:t>
            </a:r>
            <a:r>
              <a:rPr dirty="0">
                <a:latin typeface="Calibri Light"/>
                <a:cs typeface="Calibri Light"/>
              </a:rPr>
              <a:t>a </a:t>
            </a:r>
            <a:r>
              <a:rPr spc="-5" dirty="0">
                <a:latin typeface="Calibri Light"/>
                <a:cs typeface="Calibri Light"/>
              </a:rPr>
              <a:t>question based</a:t>
            </a:r>
            <a:r>
              <a:rPr spc="90" dirty="0">
                <a:latin typeface="Calibri Light"/>
                <a:cs typeface="Calibri Light"/>
              </a:rPr>
              <a:t> </a:t>
            </a:r>
            <a:r>
              <a:rPr spc="-5" dirty="0">
                <a:latin typeface="Calibri Light"/>
                <a:cs typeface="Calibri Light"/>
              </a:rPr>
              <a:t>on</a:t>
            </a:r>
            <a:endParaRPr>
              <a:latin typeface="Calibri Light"/>
              <a:cs typeface="Calibri Light"/>
            </a:endParaRPr>
          </a:p>
          <a:p>
            <a:pPr marL="89535">
              <a:spcBef>
                <a:spcPts val="5"/>
              </a:spcBef>
            </a:pPr>
            <a:r>
              <a:rPr dirty="0">
                <a:latin typeface="Calibri Light"/>
                <a:cs typeface="Calibri Light"/>
              </a:rPr>
              <a:t>this</a:t>
            </a:r>
            <a:r>
              <a:rPr spc="-5" dirty="0">
                <a:latin typeface="Calibri Light"/>
                <a:cs typeface="Calibri Light"/>
              </a:rPr>
              <a:t> </a:t>
            </a:r>
            <a:r>
              <a:rPr spc="-15" dirty="0">
                <a:latin typeface="Calibri Light"/>
                <a:cs typeface="Calibri Light"/>
              </a:rPr>
              <a:t>example.</a:t>
            </a:r>
            <a:endParaRPr>
              <a:latin typeface="Calibri Light"/>
              <a:cs typeface="Calibri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8825" y="313690"/>
            <a:ext cx="3432175" cy="453390"/>
          </a:xfrm>
          <a:prstGeom prst="rect">
            <a:avLst/>
          </a:prstGeom>
        </p:spPr>
        <p:txBody>
          <a:bodyPr vert="horz" wrap="square" lIns="0" tIns="13335" rIns="0" bIns="0" rtlCol="0">
            <a:spAutoFit/>
          </a:bodyPr>
          <a:lstStyle/>
          <a:p>
            <a:pPr marL="12700">
              <a:spcBef>
                <a:spcPts val="105"/>
              </a:spcBef>
            </a:pPr>
            <a:r>
              <a:rPr spc="-10" dirty="0"/>
              <a:t>Kielder: </a:t>
            </a:r>
            <a:r>
              <a:rPr spc="-25" dirty="0"/>
              <a:t>Providing</a:t>
            </a:r>
            <a:r>
              <a:rPr spc="-235" dirty="0"/>
              <a:t> </a:t>
            </a:r>
            <a:r>
              <a:rPr spc="-40" dirty="0"/>
              <a:t>Water</a:t>
            </a:r>
          </a:p>
        </p:txBody>
      </p:sp>
      <p:grpSp>
        <p:nvGrpSpPr>
          <p:cNvPr id="3" name="object 3"/>
          <p:cNvGrpSpPr/>
          <p:nvPr/>
        </p:nvGrpSpPr>
        <p:grpSpPr>
          <a:xfrm>
            <a:off x="286321" y="810577"/>
            <a:ext cx="6200140" cy="8821420"/>
            <a:chOff x="286321" y="810577"/>
            <a:chExt cx="6200140" cy="8821420"/>
          </a:xfrm>
        </p:grpSpPr>
        <p:sp>
          <p:nvSpPr>
            <p:cNvPr id="4" name="object 4"/>
            <p:cNvSpPr/>
            <p:nvPr/>
          </p:nvSpPr>
          <p:spPr>
            <a:xfrm>
              <a:off x="306324" y="830580"/>
              <a:ext cx="6160135" cy="8781415"/>
            </a:xfrm>
            <a:custGeom>
              <a:avLst/>
              <a:gdLst/>
              <a:ahLst/>
              <a:cxnLst/>
              <a:rect l="l" t="t" r="r" b="b"/>
              <a:pathLst>
                <a:path w="6160135" h="8781415">
                  <a:moveTo>
                    <a:pt x="0" y="8781288"/>
                  </a:moveTo>
                  <a:lnTo>
                    <a:pt x="6160008" y="8781288"/>
                  </a:lnTo>
                  <a:lnTo>
                    <a:pt x="6160008" y="0"/>
                  </a:lnTo>
                  <a:lnTo>
                    <a:pt x="0" y="0"/>
                  </a:lnTo>
                  <a:lnTo>
                    <a:pt x="0" y="8781288"/>
                  </a:lnTo>
                  <a:close/>
                </a:path>
              </a:pathLst>
            </a:custGeom>
            <a:ln w="39624">
              <a:solidFill>
                <a:srgbClr val="FFC000"/>
              </a:solidFill>
            </a:ln>
          </p:spPr>
          <p:txBody>
            <a:bodyPr wrap="square" lIns="0" tIns="0" rIns="0" bIns="0" rtlCol="0"/>
            <a:lstStyle/>
            <a:p>
              <a:endParaRPr/>
            </a:p>
          </p:txBody>
        </p:sp>
        <p:sp>
          <p:nvSpPr>
            <p:cNvPr id="5" name="object 5"/>
            <p:cNvSpPr/>
            <p:nvPr/>
          </p:nvSpPr>
          <p:spPr>
            <a:xfrm>
              <a:off x="483107" y="1028700"/>
              <a:ext cx="5806440" cy="646430"/>
            </a:xfrm>
            <a:custGeom>
              <a:avLst/>
              <a:gdLst/>
              <a:ahLst/>
              <a:cxnLst/>
              <a:rect l="l" t="t" r="r" b="b"/>
              <a:pathLst>
                <a:path w="5806440" h="646430">
                  <a:moveTo>
                    <a:pt x="0" y="646176"/>
                  </a:moveTo>
                  <a:lnTo>
                    <a:pt x="5806440" y="646176"/>
                  </a:lnTo>
                  <a:lnTo>
                    <a:pt x="5806440" y="0"/>
                  </a:lnTo>
                  <a:lnTo>
                    <a:pt x="0" y="0"/>
                  </a:lnTo>
                  <a:lnTo>
                    <a:pt x="0" y="646176"/>
                  </a:lnTo>
                  <a:close/>
                </a:path>
              </a:pathLst>
            </a:custGeom>
            <a:ln w="3175">
              <a:solidFill>
                <a:srgbClr val="6F2F9F"/>
              </a:solidFill>
            </a:ln>
          </p:spPr>
          <p:txBody>
            <a:bodyPr wrap="square" lIns="0" tIns="0" rIns="0" bIns="0" rtlCol="0"/>
            <a:lstStyle/>
            <a:p>
              <a:endParaRPr/>
            </a:p>
          </p:txBody>
        </p:sp>
      </p:grpSp>
      <p:sp>
        <p:nvSpPr>
          <p:cNvPr id="6" name="object 6"/>
          <p:cNvSpPr txBox="1"/>
          <p:nvPr/>
        </p:nvSpPr>
        <p:spPr>
          <a:xfrm>
            <a:off x="560323" y="1046228"/>
            <a:ext cx="5397500" cy="574675"/>
          </a:xfrm>
          <a:prstGeom prst="rect">
            <a:avLst/>
          </a:prstGeom>
        </p:spPr>
        <p:txBody>
          <a:bodyPr vert="horz" wrap="square" lIns="0" tIns="12700" rIns="0" bIns="0" rtlCol="0">
            <a:spAutoFit/>
          </a:bodyPr>
          <a:lstStyle/>
          <a:p>
            <a:pPr marL="12700">
              <a:spcBef>
                <a:spcPts val="100"/>
              </a:spcBef>
            </a:pPr>
            <a:r>
              <a:rPr spc="-5" dirty="0">
                <a:latin typeface="Calibri Light"/>
                <a:cs typeface="Calibri Light"/>
              </a:rPr>
              <a:t>2. </a:t>
            </a:r>
            <a:r>
              <a:rPr spc="-5" dirty="0">
                <a:solidFill>
                  <a:srgbClr val="6F2F9F"/>
                </a:solidFill>
                <a:latin typeface="Calibri Light"/>
                <a:cs typeface="Calibri Light"/>
              </a:rPr>
              <a:t>Discuss </a:t>
            </a:r>
            <a:r>
              <a:rPr dirty="0">
                <a:latin typeface="Calibri Light"/>
                <a:cs typeface="Calibri Light"/>
              </a:rPr>
              <a:t>the </a:t>
            </a:r>
            <a:r>
              <a:rPr spc="-5" dirty="0">
                <a:latin typeface="Calibri Light"/>
                <a:cs typeface="Calibri Light"/>
              </a:rPr>
              <a:t>impacts </a:t>
            </a:r>
            <a:r>
              <a:rPr dirty="0">
                <a:latin typeface="Calibri Light"/>
                <a:cs typeface="Calibri Light"/>
              </a:rPr>
              <a:t>in the </a:t>
            </a:r>
            <a:r>
              <a:rPr spc="-5" dirty="0">
                <a:latin typeface="Calibri Light"/>
                <a:cs typeface="Calibri Light"/>
              </a:rPr>
              <a:t>construction of </a:t>
            </a:r>
            <a:r>
              <a:rPr dirty="0">
                <a:latin typeface="Calibri Light"/>
                <a:cs typeface="Calibri Light"/>
              </a:rPr>
              <a:t>Kielder</a:t>
            </a:r>
            <a:r>
              <a:rPr spc="-150" dirty="0">
                <a:latin typeface="Calibri Light"/>
                <a:cs typeface="Calibri Light"/>
              </a:rPr>
              <a:t> </a:t>
            </a:r>
            <a:r>
              <a:rPr spc="-55" dirty="0">
                <a:latin typeface="Calibri Light"/>
                <a:cs typeface="Calibri Light"/>
              </a:rPr>
              <a:t>Water.</a:t>
            </a:r>
            <a:endParaRPr>
              <a:latin typeface="Calibri Light"/>
              <a:cs typeface="Calibri Light"/>
            </a:endParaRPr>
          </a:p>
          <a:p>
            <a:pPr marL="12700"/>
            <a:r>
              <a:rPr spc="-5" dirty="0">
                <a:latin typeface="Calibri Light"/>
                <a:cs typeface="Calibri Light"/>
              </a:rPr>
              <a:t>[6]</a:t>
            </a:r>
            <a:endParaRPr>
              <a:latin typeface="Calibri Light"/>
              <a:cs typeface="Calibri Light"/>
            </a:endParaRPr>
          </a:p>
        </p:txBody>
      </p:sp>
      <p:sp>
        <p:nvSpPr>
          <p:cNvPr id="7" name="object 7"/>
          <p:cNvSpPr txBox="1"/>
          <p:nvPr/>
        </p:nvSpPr>
        <p:spPr>
          <a:xfrm>
            <a:off x="560325" y="2033399"/>
            <a:ext cx="1189355" cy="226985"/>
          </a:xfrm>
          <a:prstGeom prst="rect">
            <a:avLst/>
          </a:prstGeom>
        </p:spPr>
        <p:txBody>
          <a:bodyPr vert="horz" wrap="square" lIns="0" tIns="11430" rIns="0" bIns="0" rtlCol="0">
            <a:spAutoFit/>
          </a:bodyPr>
          <a:lstStyle/>
          <a:p>
            <a:pPr marL="12700">
              <a:spcBef>
                <a:spcPts val="90"/>
              </a:spcBef>
            </a:pPr>
            <a:r>
              <a:rPr sz="1400" spc="-10" dirty="0">
                <a:latin typeface="Calibri Light"/>
                <a:cs typeface="Calibri Light"/>
              </a:rPr>
              <a:t>Highlight the</a:t>
            </a:r>
            <a:r>
              <a:rPr sz="1400" spc="20" dirty="0">
                <a:latin typeface="Calibri Light"/>
                <a:cs typeface="Calibri Light"/>
              </a:rPr>
              <a:t> </a:t>
            </a:r>
            <a:r>
              <a:rPr sz="1400" spc="-5" dirty="0">
                <a:latin typeface="Calibri Light"/>
                <a:cs typeface="Calibri Light"/>
              </a:rPr>
              <a:t>+/-</a:t>
            </a:r>
            <a:endParaRPr sz="1400">
              <a:latin typeface="Calibri Light"/>
              <a:cs typeface="Calibri Light"/>
            </a:endParaRPr>
          </a:p>
        </p:txBody>
      </p:sp>
      <p:sp>
        <p:nvSpPr>
          <p:cNvPr id="8" name="object 8"/>
          <p:cNvSpPr/>
          <p:nvPr/>
        </p:nvSpPr>
        <p:spPr>
          <a:xfrm>
            <a:off x="1499616" y="1220724"/>
            <a:ext cx="82550" cy="754380"/>
          </a:xfrm>
          <a:custGeom>
            <a:avLst/>
            <a:gdLst/>
            <a:ahLst/>
            <a:cxnLst/>
            <a:rect l="l" t="t" r="r" b="b"/>
            <a:pathLst>
              <a:path w="82550" h="754380">
                <a:moveTo>
                  <a:pt x="54864" y="68579"/>
                </a:moveTo>
                <a:lnTo>
                  <a:pt x="27431" y="68579"/>
                </a:lnTo>
                <a:lnTo>
                  <a:pt x="27431" y="753999"/>
                </a:lnTo>
                <a:lnTo>
                  <a:pt x="54864" y="753999"/>
                </a:lnTo>
                <a:lnTo>
                  <a:pt x="54864" y="68579"/>
                </a:lnTo>
                <a:close/>
              </a:path>
              <a:path w="82550" h="754380">
                <a:moveTo>
                  <a:pt x="41147" y="0"/>
                </a:moveTo>
                <a:lnTo>
                  <a:pt x="0" y="82296"/>
                </a:lnTo>
                <a:lnTo>
                  <a:pt x="27431" y="82296"/>
                </a:lnTo>
                <a:lnTo>
                  <a:pt x="27431" y="68579"/>
                </a:lnTo>
                <a:lnTo>
                  <a:pt x="75437" y="68579"/>
                </a:lnTo>
                <a:lnTo>
                  <a:pt x="41147" y="0"/>
                </a:lnTo>
                <a:close/>
              </a:path>
              <a:path w="82550" h="754380">
                <a:moveTo>
                  <a:pt x="75437" y="68579"/>
                </a:moveTo>
                <a:lnTo>
                  <a:pt x="54864" y="68579"/>
                </a:lnTo>
                <a:lnTo>
                  <a:pt x="54864" y="82296"/>
                </a:lnTo>
                <a:lnTo>
                  <a:pt x="82296" y="82296"/>
                </a:lnTo>
                <a:lnTo>
                  <a:pt x="75437" y="68579"/>
                </a:lnTo>
                <a:close/>
              </a:path>
            </a:pathLst>
          </a:custGeom>
          <a:solidFill>
            <a:srgbClr val="FF0000"/>
          </a:solidFill>
        </p:spPr>
        <p:txBody>
          <a:bodyPr wrap="square" lIns="0" tIns="0" rIns="0" bIns="0" rtlCol="0"/>
          <a:lstStyle/>
          <a:p>
            <a:endParaRPr/>
          </a:p>
        </p:txBody>
      </p:sp>
      <p:sp>
        <p:nvSpPr>
          <p:cNvPr id="9" name="object 9"/>
          <p:cNvSpPr txBox="1"/>
          <p:nvPr/>
        </p:nvSpPr>
        <p:spPr>
          <a:xfrm>
            <a:off x="2855216" y="2009978"/>
            <a:ext cx="2312035" cy="451484"/>
          </a:xfrm>
          <a:prstGeom prst="rect">
            <a:avLst/>
          </a:prstGeom>
        </p:spPr>
        <p:txBody>
          <a:bodyPr vert="horz" wrap="square" lIns="0" tIns="12065" rIns="0" bIns="0" rtlCol="0">
            <a:spAutoFit/>
          </a:bodyPr>
          <a:lstStyle/>
          <a:p>
            <a:pPr marL="12700">
              <a:spcBef>
                <a:spcPts val="95"/>
              </a:spcBef>
            </a:pPr>
            <a:r>
              <a:rPr sz="1400" spc="-10" dirty="0">
                <a:latin typeface="Calibri Light"/>
                <a:cs typeface="Calibri Light"/>
              </a:rPr>
              <a:t>Consider </a:t>
            </a:r>
            <a:r>
              <a:rPr sz="1400" spc="-5" dirty="0">
                <a:latin typeface="Calibri Light"/>
                <a:cs typeface="Calibri Light"/>
              </a:rPr>
              <a:t>the </a:t>
            </a:r>
            <a:r>
              <a:rPr sz="1400" spc="-10" dirty="0">
                <a:latin typeface="Calibri Light"/>
                <a:cs typeface="Calibri Light"/>
              </a:rPr>
              <a:t>overall</a:t>
            </a:r>
            <a:r>
              <a:rPr sz="1400" spc="10" dirty="0">
                <a:latin typeface="Calibri Light"/>
                <a:cs typeface="Calibri Light"/>
              </a:rPr>
              <a:t> </a:t>
            </a:r>
            <a:r>
              <a:rPr sz="1400" spc="-10" dirty="0">
                <a:latin typeface="Calibri Light"/>
                <a:cs typeface="Calibri Light"/>
              </a:rPr>
              <a:t>judgement-</a:t>
            </a:r>
            <a:endParaRPr sz="1400">
              <a:latin typeface="Calibri Light"/>
              <a:cs typeface="Calibri Light"/>
            </a:endParaRPr>
          </a:p>
          <a:p>
            <a:pPr marL="12700"/>
            <a:r>
              <a:rPr sz="1400" spc="-15" dirty="0">
                <a:latin typeface="Calibri Light"/>
                <a:cs typeface="Calibri Light"/>
              </a:rPr>
              <a:t>was </a:t>
            </a:r>
            <a:r>
              <a:rPr sz="1400" spc="-5" dirty="0">
                <a:latin typeface="Calibri Light"/>
                <a:cs typeface="Calibri Light"/>
              </a:rPr>
              <a:t>it </a:t>
            </a:r>
            <a:r>
              <a:rPr sz="1400" spc="-10" dirty="0">
                <a:latin typeface="Calibri Light"/>
                <a:cs typeface="Calibri Light"/>
              </a:rPr>
              <a:t>positive or</a:t>
            </a:r>
            <a:r>
              <a:rPr sz="1400" spc="60" dirty="0">
                <a:latin typeface="Calibri Light"/>
                <a:cs typeface="Calibri Light"/>
              </a:rPr>
              <a:t> </a:t>
            </a:r>
            <a:r>
              <a:rPr sz="1400" spc="-15" dirty="0">
                <a:latin typeface="Calibri Light"/>
                <a:cs typeface="Calibri Light"/>
              </a:rPr>
              <a:t>negative?</a:t>
            </a:r>
            <a:endParaRPr sz="1400">
              <a:latin typeface="Calibri Light"/>
              <a:cs typeface="Calibri Light"/>
            </a:endParaRPr>
          </a:p>
        </p:txBody>
      </p:sp>
      <p:grpSp>
        <p:nvGrpSpPr>
          <p:cNvPr id="10" name="object 10"/>
          <p:cNvGrpSpPr/>
          <p:nvPr/>
        </p:nvGrpSpPr>
        <p:grpSpPr>
          <a:xfrm>
            <a:off x="749503" y="1368173"/>
            <a:ext cx="5109210" cy="8074659"/>
            <a:chOff x="749503" y="1368171"/>
            <a:chExt cx="5109210" cy="8074659"/>
          </a:xfrm>
        </p:grpSpPr>
        <p:sp>
          <p:nvSpPr>
            <p:cNvPr id="11" name="object 11"/>
            <p:cNvSpPr/>
            <p:nvPr/>
          </p:nvSpPr>
          <p:spPr>
            <a:xfrm>
              <a:off x="1242059" y="1368171"/>
              <a:ext cx="2957830" cy="662305"/>
            </a:xfrm>
            <a:custGeom>
              <a:avLst/>
              <a:gdLst/>
              <a:ahLst/>
              <a:cxnLst/>
              <a:rect l="l" t="t" r="r" b="b"/>
              <a:pathLst>
                <a:path w="2957829" h="662305">
                  <a:moveTo>
                    <a:pt x="83355" y="26834"/>
                  </a:moveTo>
                  <a:lnTo>
                    <a:pt x="77689" y="53641"/>
                  </a:lnTo>
                  <a:lnTo>
                    <a:pt x="2952115" y="661924"/>
                  </a:lnTo>
                  <a:lnTo>
                    <a:pt x="2957829" y="635126"/>
                  </a:lnTo>
                  <a:lnTo>
                    <a:pt x="83355" y="26834"/>
                  </a:lnTo>
                  <a:close/>
                </a:path>
                <a:path w="2957829" h="662305">
                  <a:moveTo>
                    <a:pt x="89027" y="0"/>
                  </a:moveTo>
                  <a:lnTo>
                    <a:pt x="0" y="23240"/>
                  </a:lnTo>
                  <a:lnTo>
                    <a:pt x="72009" y="80518"/>
                  </a:lnTo>
                  <a:lnTo>
                    <a:pt x="77689" y="53641"/>
                  </a:lnTo>
                  <a:lnTo>
                    <a:pt x="64262" y="50800"/>
                  </a:lnTo>
                  <a:lnTo>
                    <a:pt x="69977" y="24002"/>
                  </a:lnTo>
                  <a:lnTo>
                    <a:pt x="83953" y="24002"/>
                  </a:lnTo>
                  <a:lnTo>
                    <a:pt x="89027" y="0"/>
                  </a:lnTo>
                  <a:close/>
                </a:path>
                <a:path w="2957829" h="662305">
                  <a:moveTo>
                    <a:pt x="69977" y="24002"/>
                  </a:moveTo>
                  <a:lnTo>
                    <a:pt x="64262" y="50800"/>
                  </a:lnTo>
                  <a:lnTo>
                    <a:pt x="77689" y="53641"/>
                  </a:lnTo>
                  <a:lnTo>
                    <a:pt x="83355" y="26834"/>
                  </a:lnTo>
                  <a:lnTo>
                    <a:pt x="69977" y="24002"/>
                  </a:lnTo>
                  <a:close/>
                </a:path>
                <a:path w="2957829" h="662305">
                  <a:moveTo>
                    <a:pt x="83953" y="24002"/>
                  </a:moveTo>
                  <a:lnTo>
                    <a:pt x="69977" y="24002"/>
                  </a:lnTo>
                  <a:lnTo>
                    <a:pt x="83355" y="26834"/>
                  </a:lnTo>
                  <a:lnTo>
                    <a:pt x="83953" y="24002"/>
                  </a:lnTo>
                  <a:close/>
                </a:path>
              </a:pathLst>
            </a:custGeom>
            <a:solidFill>
              <a:srgbClr val="FF0000"/>
            </a:solidFill>
          </p:spPr>
          <p:txBody>
            <a:bodyPr wrap="square" lIns="0" tIns="0" rIns="0" bIns="0" rtlCol="0"/>
            <a:lstStyle/>
            <a:p>
              <a:endParaRPr/>
            </a:p>
          </p:txBody>
        </p:sp>
        <p:sp>
          <p:nvSpPr>
            <p:cNvPr id="12" name="object 12"/>
            <p:cNvSpPr/>
            <p:nvPr/>
          </p:nvSpPr>
          <p:spPr>
            <a:xfrm>
              <a:off x="1499615" y="8281415"/>
              <a:ext cx="3505200" cy="1161288"/>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749503" y="3024326"/>
              <a:ext cx="5109210" cy="1372235"/>
            </a:xfrm>
            <a:custGeom>
              <a:avLst/>
              <a:gdLst/>
              <a:ahLst/>
              <a:cxnLst/>
              <a:rect l="l" t="t" r="r" b="b"/>
              <a:pathLst>
                <a:path w="5109210" h="1372235">
                  <a:moveTo>
                    <a:pt x="0" y="0"/>
                  </a:moveTo>
                  <a:lnTo>
                    <a:pt x="5108676" y="0"/>
                  </a:lnTo>
                </a:path>
                <a:path w="5109210" h="1372235">
                  <a:moveTo>
                    <a:pt x="0" y="274319"/>
                  </a:moveTo>
                  <a:lnTo>
                    <a:pt x="5108676" y="274319"/>
                  </a:lnTo>
                </a:path>
                <a:path w="5109210" h="1372235">
                  <a:moveTo>
                    <a:pt x="0" y="548639"/>
                  </a:moveTo>
                  <a:lnTo>
                    <a:pt x="5108676" y="548639"/>
                  </a:lnTo>
                </a:path>
                <a:path w="5109210" h="1372235">
                  <a:moveTo>
                    <a:pt x="0" y="823214"/>
                  </a:moveTo>
                  <a:lnTo>
                    <a:pt x="5108676" y="823214"/>
                  </a:lnTo>
                </a:path>
                <a:path w="5109210" h="1372235">
                  <a:moveTo>
                    <a:pt x="0" y="1097533"/>
                  </a:moveTo>
                  <a:lnTo>
                    <a:pt x="5108676" y="1097533"/>
                  </a:lnTo>
                </a:path>
                <a:path w="5109210" h="1372235">
                  <a:moveTo>
                    <a:pt x="0" y="1371853"/>
                  </a:moveTo>
                  <a:lnTo>
                    <a:pt x="5108676" y="1371853"/>
                  </a:lnTo>
                </a:path>
              </a:pathLst>
            </a:custGeom>
            <a:ln w="15291">
              <a:solidFill>
                <a:srgbClr val="000000"/>
              </a:solidFill>
              <a:prstDash val="dash"/>
            </a:ln>
          </p:spPr>
          <p:txBody>
            <a:bodyPr wrap="square" lIns="0" tIns="0" rIns="0" bIns="0" rtlCol="0"/>
            <a:lstStyle/>
            <a:p>
              <a:endParaRPr/>
            </a:p>
          </p:txBody>
        </p:sp>
        <p:sp>
          <p:nvSpPr>
            <p:cNvPr id="14" name="object 14"/>
            <p:cNvSpPr/>
            <p:nvPr/>
          </p:nvSpPr>
          <p:spPr>
            <a:xfrm>
              <a:off x="749503" y="4670425"/>
              <a:ext cx="5109210" cy="0"/>
            </a:xfrm>
            <a:custGeom>
              <a:avLst/>
              <a:gdLst/>
              <a:ahLst/>
              <a:cxnLst/>
              <a:rect l="l" t="t" r="r" b="b"/>
              <a:pathLst>
                <a:path w="5109210">
                  <a:moveTo>
                    <a:pt x="0" y="0"/>
                  </a:moveTo>
                  <a:lnTo>
                    <a:pt x="5108668" y="0"/>
                  </a:lnTo>
                </a:path>
              </a:pathLst>
            </a:custGeom>
            <a:ln w="15311">
              <a:solidFill>
                <a:srgbClr val="000000"/>
              </a:solidFill>
              <a:prstDash val="dash"/>
            </a:ln>
          </p:spPr>
          <p:txBody>
            <a:bodyPr wrap="square" lIns="0" tIns="0" rIns="0" bIns="0" rtlCol="0"/>
            <a:lstStyle/>
            <a:p>
              <a:endParaRPr/>
            </a:p>
          </p:txBody>
        </p:sp>
        <p:sp>
          <p:nvSpPr>
            <p:cNvPr id="15" name="object 15"/>
            <p:cNvSpPr/>
            <p:nvPr/>
          </p:nvSpPr>
          <p:spPr>
            <a:xfrm>
              <a:off x="749503" y="4945201"/>
              <a:ext cx="5109210" cy="548640"/>
            </a:xfrm>
            <a:custGeom>
              <a:avLst/>
              <a:gdLst/>
              <a:ahLst/>
              <a:cxnLst/>
              <a:rect l="l" t="t" r="r" b="b"/>
              <a:pathLst>
                <a:path w="5109210" h="548639">
                  <a:moveTo>
                    <a:pt x="0" y="0"/>
                  </a:moveTo>
                  <a:lnTo>
                    <a:pt x="5108676" y="0"/>
                  </a:lnTo>
                </a:path>
                <a:path w="5109210" h="548639">
                  <a:moveTo>
                    <a:pt x="0" y="274320"/>
                  </a:moveTo>
                  <a:lnTo>
                    <a:pt x="5108676" y="274320"/>
                  </a:lnTo>
                </a:path>
                <a:path w="5109210" h="548639">
                  <a:moveTo>
                    <a:pt x="0" y="548639"/>
                  </a:moveTo>
                  <a:lnTo>
                    <a:pt x="5108676" y="548639"/>
                  </a:lnTo>
                </a:path>
              </a:pathLst>
            </a:custGeom>
            <a:ln w="15291">
              <a:solidFill>
                <a:srgbClr val="000000"/>
              </a:solidFill>
              <a:prstDash val="dash"/>
            </a:ln>
          </p:spPr>
          <p:txBody>
            <a:bodyPr wrap="square" lIns="0" tIns="0" rIns="0" bIns="0" rtlCol="0"/>
            <a:lstStyle/>
            <a:p>
              <a:endParaRPr/>
            </a:p>
          </p:txBody>
        </p:sp>
        <p:sp>
          <p:nvSpPr>
            <p:cNvPr id="16" name="object 16"/>
            <p:cNvSpPr/>
            <p:nvPr/>
          </p:nvSpPr>
          <p:spPr>
            <a:xfrm>
              <a:off x="749503" y="5768086"/>
              <a:ext cx="5109210" cy="0"/>
            </a:xfrm>
            <a:custGeom>
              <a:avLst/>
              <a:gdLst/>
              <a:ahLst/>
              <a:cxnLst/>
              <a:rect l="l" t="t" r="r" b="b"/>
              <a:pathLst>
                <a:path w="5109210">
                  <a:moveTo>
                    <a:pt x="0" y="0"/>
                  </a:moveTo>
                  <a:lnTo>
                    <a:pt x="5108668" y="0"/>
                  </a:lnTo>
                </a:path>
              </a:pathLst>
            </a:custGeom>
            <a:ln w="15311">
              <a:solidFill>
                <a:srgbClr val="000000"/>
              </a:solidFill>
              <a:prstDash val="dash"/>
            </a:ln>
          </p:spPr>
          <p:txBody>
            <a:bodyPr wrap="square" lIns="0" tIns="0" rIns="0" bIns="0" rtlCol="0"/>
            <a:lstStyle/>
            <a:p>
              <a:endParaRPr/>
            </a:p>
          </p:txBody>
        </p:sp>
        <p:sp>
          <p:nvSpPr>
            <p:cNvPr id="17" name="object 17"/>
            <p:cNvSpPr/>
            <p:nvPr/>
          </p:nvSpPr>
          <p:spPr>
            <a:xfrm>
              <a:off x="749503" y="6042735"/>
              <a:ext cx="5109210" cy="548640"/>
            </a:xfrm>
            <a:custGeom>
              <a:avLst/>
              <a:gdLst/>
              <a:ahLst/>
              <a:cxnLst/>
              <a:rect l="l" t="t" r="r" b="b"/>
              <a:pathLst>
                <a:path w="5109210" h="548640">
                  <a:moveTo>
                    <a:pt x="0" y="0"/>
                  </a:moveTo>
                  <a:lnTo>
                    <a:pt x="5108676" y="0"/>
                  </a:lnTo>
                </a:path>
                <a:path w="5109210" h="548640">
                  <a:moveTo>
                    <a:pt x="0" y="274320"/>
                  </a:moveTo>
                  <a:lnTo>
                    <a:pt x="5108676" y="274320"/>
                  </a:lnTo>
                </a:path>
                <a:path w="5109210" h="548640">
                  <a:moveTo>
                    <a:pt x="0" y="548640"/>
                  </a:moveTo>
                  <a:lnTo>
                    <a:pt x="5108676" y="548640"/>
                  </a:lnTo>
                </a:path>
              </a:pathLst>
            </a:custGeom>
            <a:ln w="15291">
              <a:solidFill>
                <a:srgbClr val="000000"/>
              </a:solidFill>
              <a:prstDash val="dash"/>
            </a:ln>
          </p:spPr>
          <p:txBody>
            <a:bodyPr wrap="square" lIns="0" tIns="0" rIns="0" bIns="0" rtlCol="0"/>
            <a:lstStyle/>
            <a:p>
              <a:endParaRPr/>
            </a:p>
          </p:txBody>
        </p:sp>
        <p:sp>
          <p:nvSpPr>
            <p:cNvPr id="18" name="object 18"/>
            <p:cNvSpPr/>
            <p:nvPr/>
          </p:nvSpPr>
          <p:spPr>
            <a:xfrm>
              <a:off x="749503" y="6865620"/>
              <a:ext cx="5109210" cy="0"/>
            </a:xfrm>
            <a:custGeom>
              <a:avLst/>
              <a:gdLst/>
              <a:ahLst/>
              <a:cxnLst/>
              <a:rect l="l" t="t" r="r" b="b"/>
              <a:pathLst>
                <a:path w="5109210">
                  <a:moveTo>
                    <a:pt x="0" y="0"/>
                  </a:moveTo>
                  <a:lnTo>
                    <a:pt x="5108668" y="0"/>
                  </a:lnTo>
                </a:path>
              </a:pathLst>
            </a:custGeom>
            <a:ln w="15311">
              <a:solidFill>
                <a:srgbClr val="000000"/>
              </a:solidFill>
              <a:prstDash val="dash"/>
            </a:ln>
          </p:spPr>
          <p:txBody>
            <a:bodyPr wrap="square" lIns="0" tIns="0" rIns="0" bIns="0" rtlCol="0"/>
            <a:lstStyle/>
            <a:p>
              <a:endParaRPr/>
            </a:p>
          </p:txBody>
        </p:sp>
        <p:sp>
          <p:nvSpPr>
            <p:cNvPr id="19" name="object 19"/>
            <p:cNvSpPr/>
            <p:nvPr/>
          </p:nvSpPr>
          <p:spPr>
            <a:xfrm>
              <a:off x="749503" y="7140269"/>
              <a:ext cx="5109210" cy="0"/>
            </a:xfrm>
            <a:custGeom>
              <a:avLst/>
              <a:gdLst/>
              <a:ahLst/>
              <a:cxnLst/>
              <a:rect l="l" t="t" r="r" b="b"/>
              <a:pathLst>
                <a:path w="5109210">
                  <a:moveTo>
                    <a:pt x="0" y="0"/>
                  </a:moveTo>
                  <a:lnTo>
                    <a:pt x="5108676" y="0"/>
                  </a:lnTo>
                </a:path>
              </a:pathLst>
            </a:custGeom>
            <a:ln w="15291">
              <a:solidFill>
                <a:srgbClr val="000000"/>
              </a:solidFill>
              <a:prstDash val="dash"/>
            </a:ln>
          </p:spPr>
          <p:txBody>
            <a:bodyPr wrap="square" lIns="0" tIns="0" rIns="0" bIns="0" rtlCol="0"/>
            <a:lstStyle/>
            <a:p>
              <a:endParaRPr/>
            </a:p>
          </p:txBody>
        </p:sp>
      </p:grpSp>
      <p:sp>
        <p:nvSpPr>
          <p:cNvPr id="20" name="object 20"/>
          <p:cNvSpPr txBox="1"/>
          <p:nvPr/>
        </p:nvSpPr>
        <p:spPr>
          <a:xfrm>
            <a:off x="537974" y="2567939"/>
            <a:ext cx="5633085" cy="5577840"/>
          </a:xfrm>
          <a:prstGeom prst="rect">
            <a:avLst/>
          </a:prstGeom>
          <a:ln w="9144">
            <a:solidFill>
              <a:srgbClr val="6F2F9F"/>
            </a:solidFill>
          </a:ln>
        </p:spPr>
        <p:txBody>
          <a:bodyPr vert="horz" wrap="square" lIns="0" tIns="0" rIns="0" bIns="0" rtlCol="0">
            <a:spAutoFit/>
          </a:bodyPr>
          <a:lstStyle/>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lnSpc>
                <a:spcPct val="100000"/>
              </a:lnSpc>
            </a:pPr>
            <a:endParaRPr>
              <a:latin typeface="Times New Roman"/>
              <a:cs typeface="Times New Roman"/>
            </a:endParaRPr>
          </a:p>
          <a:p>
            <a:pPr>
              <a:spcBef>
                <a:spcPts val="40"/>
              </a:spcBef>
            </a:pPr>
            <a:endParaRPr sz="1450">
              <a:latin typeface="Times New Roman"/>
              <a:cs typeface="Times New Roman"/>
            </a:endParaRPr>
          </a:p>
          <a:p>
            <a:pPr marL="211454"/>
            <a:r>
              <a:rPr spc="-15" dirty="0">
                <a:solidFill>
                  <a:srgbClr val="6F2F9F"/>
                </a:solidFill>
                <a:latin typeface="Calibri Light"/>
                <a:cs typeface="Calibri Light"/>
              </a:rPr>
              <a:t>Overall?</a:t>
            </a:r>
            <a:endParaRPr>
              <a:latin typeface="Calibri Light"/>
              <a:cs typeface="Calibri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58000" cy="9906000"/>
          </a:xfrm>
          <a:custGeom>
            <a:avLst/>
            <a:gdLst/>
            <a:ahLst/>
            <a:cxnLst/>
            <a:rect l="l" t="t" r="r" b="b"/>
            <a:pathLst>
              <a:path w="6858000" h="9906000">
                <a:moveTo>
                  <a:pt x="6857873" y="0"/>
                </a:moveTo>
                <a:lnTo>
                  <a:pt x="0" y="0"/>
                </a:lnTo>
                <a:lnTo>
                  <a:pt x="0" y="9906000"/>
                </a:lnTo>
                <a:lnTo>
                  <a:pt x="6857873" y="9906000"/>
                </a:lnTo>
                <a:lnTo>
                  <a:pt x="6857873" y="0"/>
                </a:lnTo>
                <a:close/>
              </a:path>
            </a:pathLst>
          </a:custGeom>
          <a:solidFill>
            <a:srgbClr val="41CEDA"/>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709" y="76133"/>
            <a:ext cx="6096000" cy="444352"/>
          </a:xfrm>
          <a:prstGeom prst="rect">
            <a:avLst/>
          </a:prstGeom>
          <a:solidFill>
            <a:schemeClr val="accent5">
              <a:lumMod val="40000"/>
              <a:lumOff val="60000"/>
            </a:schemeClr>
          </a:solidFill>
        </p:spPr>
        <p:txBody>
          <a:bodyPr vert="horz" wrap="square" lIns="0" tIns="13335" rIns="0" bIns="0" rtlCol="0">
            <a:spAutoFit/>
          </a:bodyPr>
          <a:lstStyle/>
          <a:p>
            <a:pPr marL="12700">
              <a:spcBef>
                <a:spcPts val="105"/>
              </a:spcBef>
            </a:pPr>
            <a:r>
              <a:rPr lang="en-GB" spc="-10" dirty="0" smtClean="0"/>
              <a:t>Lesson 1: What </a:t>
            </a:r>
            <a:r>
              <a:rPr lang="en-GB" spc="-10" dirty="0"/>
              <a:t>is the hydrological cycle?</a:t>
            </a:r>
            <a:endParaRPr spc="-20" dirty="0"/>
          </a:p>
        </p:txBody>
      </p:sp>
      <p:pic>
        <p:nvPicPr>
          <p:cNvPr id="114" name="Picture 113"/>
          <p:cNvPicPr>
            <a:picLocks noChangeAspect="1"/>
          </p:cNvPicPr>
          <p:nvPr/>
        </p:nvPicPr>
        <p:blipFill rotWithShape="1">
          <a:blip r:embed="rId2"/>
          <a:srcRect l="9004" t="15625" r="11933" b="10417"/>
          <a:stretch/>
        </p:blipFill>
        <p:spPr>
          <a:xfrm>
            <a:off x="0" y="1065379"/>
            <a:ext cx="6831419" cy="3505200"/>
          </a:xfrm>
          <a:prstGeom prst="rect">
            <a:avLst/>
          </a:prstGeom>
        </p:spPr>
      </p:pic>
      <p:sp>
        <p:nvSpPr>
          <p:cNvPr id="115" name="object 3"/>
          <p:cNvSpPr txBox="1"/>
          <p:nvPr/>
        </p:nvSpPr>
        <p:spPr>
          <a:xfrm>
            <a:off x="228600" y="543522"/>
            <a:ext cx="6248400" cy="505908"/>
          </a:xfrm>
          <a:prstGeom prst="rect">
            <a:avLst/>
          </a:prstGeom>
        </p:spPr>
        <p:txBody>
          <a:bodyPr vert="horz" wrap="square" lIns="0" tIns="13335" rIns="0" bIns="0" rtlCol="0">
            <a:spAutoFit/>
          </a:bodyPr>
          <a:lstStyle/>
          <a:p>
            <a:pPr marL="12700" marR="5080">
              <a:spcBef>
                <a:spcPts val="105"/>
              </a:spcBef>
            </a:pPr>
            <a:r>
              <a:rPr lang="en-GB" sz="1600" dirty="0" smtClean="0">
                <a:latin typeface="Calibri Light"/>
                <a:cs typeface="Calibri Light"/>
              </a:rPr>
              <a:t>Watch </a:t>
            </a:r>
            <a:r>
              <a:rPr lang="en-GB" sz="1600" dirty="0" smtClean="0">
                <a:latin typeface="Calibri Light"/>
                <a:cs typeface="Calibri Light"/>
                <a:hlinkClick r:id="rId3"/>
              </a:rPr>
              <a:t>this video </a:t>
            </a:r>
            <a:r>
              <a:rPr lang="en-GB" sz="1600" dirty="0" smtClean="0">
                <a:latin typeface="Calibri Light"/>
                <a:cs typeface="Calibri Light"/>
              </a:rPr>
              <a:t>and read over this </a:t>
            </a:r>
            <a:r>
              <a:rPr lang="en-GB" sz="1600" dirty="0">
                <a:latin typeface="Calibri Light"/>
                <a:cs typeface="Calibri Light"/>
                <a:hlinkClick r:id="rId4"/>
              </a:rPr>
              <a:t>B</a:t>
            </a:r>
            <a:r>
              <a:rPr lang="en-GB" sz="1600" dirty="0" smtClean="0">
                <a:latin typeface="Calibri Light"/>
                <a:cs typeface="Calibri Light"/>
                <a:hlinkClick r:id="rId4"/>
              </a:rPr>
              <a:t>itesize review </a:t>
            </a:r>
            <a:r>
              <a:rPr lang="en-GB" sz="1600" dirty="0" smtClean="0">
                <a:latin typeface="Calibri Light"/>
                <a:cs typeface="Calibri Light"/>
              </a:rPr>
              <a:t>about the hydrological cycle and then complete the diagram using the words and phrases below.</a:t>
            </a:r>
            <a:endParaRPr sz="1600" dirty="0">
              <a:latin typeface="Calibri Light"/>
              <a:cs typeface="Calibri Light"/>
            </a:endParaRPr>
          </a:p>
        </p:txBody>
      </p:sp>
      <p:sp>
        <p:nvSpPr>
          <p:cNvPr id="118" name="TextBox 117"/>
          <p:cNvSpPr txBox="1"/>
          <p:nvPr/>
        </p:nvSpPr>
        <p:spPr>
          <a:xfrm>
            <a:off x="76200" y="4593616"/>
            <a:ext cx="6755219" cy="5186035"/>
          </a:xfrm>
          <a:prstGeom prst="rect">
            <a:avLst/>
          </a:prstGeom>
          <a:noFill/>
        </p:spPr>
        <p:txBody>
          <a:bodyPr wrap="square" rtlCol="0">
            <a:spAutoFit/>
          </a:bodyPr>
          <a:lstStyle/>
          <a:p>
            <a:r>
              <a:rPr lang="en-GB" sz="1200" dirty="0" smtClean="0"/>
              <a:t>The following statements describe the hydrologic cycle as illustrated above.  Examine the illustration and write the word(s) that best fit the blanks.  Select the word(s) from the following list.  Each word may be used only once.</a:t>
            </a:r>
          </a:p>
          <a:p>
            <a:endParaRPr lang="en-GB" sz="1200" dirty="0"/>
          </a:p>
          <a:p>
            <a:pPr algn="ctr"/>
            <a:r>
              <a:rPr lang="en-GB" sz="1200" b="1" dirty="0" smtClean="0"/>
              <a:t>evaporate      liquid      </a:t>
            </a:r>
            <a:r>
              <a:rPr lang="en-GB" sz="1200" b="1" dirty="0" smtClean="0"/>
              <a:t>atmosphere     runoff </a:t>
            </a:r>
            <a:r>
              <a:rPr lang="en-GB" sz="1200" b="1" dirty="0" smtClean="0"/>
              <a:t>   condensation     </a:t>
            </a:r>
            <a:r>
              <a:rPr lang="en-GB" sz="1200" b="1" dirty="0" smtClean="0"/>
              <a:t>gas</a:t>
            </a:r>
            <a:r>
              <a:rPr lang="en-GB" sz="1200" b="1" dirty="0" smtClean="0"/>
              <a:t>      clouds    precipitation     </a:t>
            </a:r>
            <a:r>
              <a:rPr lang="en-GB" sz="1200" b="1" dirty="0" smtClean="0"/>
              <a:t>wind</a:t>
            </a:r>
            <a:r>
              <a:rPr lang="en-GB" sz="1200" b="1" dirty="0" smtClean="0"/>
              <a:t>   snow       groundwater    transpiration     </a:t>
            </a:r>
            <a:r>
              <a:rPr lang="en-GB" sz="1200" b="1" dirty="0" smtClean="0"/>
              <a:t>oceans</a:t>
            </a:r>
            <a:endParaRPr lang="en-GB" sz="1200" b="1" dirty="0" smtClean="0"/>
          </a:p>
          <a:p>
            <a:pPr marL="342900" indent="-342900">
              <a:spcBef>
                <a:spcPts val="600"/>
              </a:spcBef>
              <a:buAutoNum type="arabicPeriod"/>
            </a:pPr>
            <a:r>
              <a:rPr lang="en-GB" sz="1200" dirty="0" smtClean="0"/>
              <a:t>The ________________ are great storehouses of water.  They hold about 97% of the world’s water.</a:t>
            </a:r>
          </a:p>
          <a:p>
            <a:pPr marL="342900" indent="-342900">
              <a:spcBef>
                <a:spcPts val="600"/>
              </a:spcBef>
              <a:buAutoNum type="arabicPeriod"/>
            </a:pPr>
            <a:r>
              <a:rPr lang="en-GB" sz="1200" dirty="0" smtClean="0"/>
              <a:t>The heat of the sun causes water to ______________ from the ocean.  It becomes water vapour which is an invisible _____________.</a:t>
            </a:r>
          </a:p>
          <a:p>
            <a:pPr marL="342900" indent="-342900">
              <a:spcBef>
                <a:spcPts val="600"/>
              </a:spcBef>
              <a:buAutoNum type="arabicPeriod"/>
            </a:pPr>
            <a:r>
              <a:rPr lang="en-GB" sz="1200" dirty="0" smtClean="0"/>
              <a:t>The moisture-laden air is blown by the _____________ toward the land.</a:t>
            </a:r>
          </a:p>
          <a:p>
            <a:pPr marL="342900" indent="-342900">
              <a:spcBef>
                <a:spcPts val="600"/>
              </a:spcBef>
              <a:buAutoNum type="arabicPeriod"/>
            </a:pPr>
            <a:r>
              <a:rPr lang="en-GB" sz="1200" dirty="0" smtClean="0"/>
              <a:t>As air rises, it cools.  It eventually reaches the point where it can no longer hold all of its moisture in gaseous form.  Some of the water vapour changes into a _______________ around particles of dust, to form tiny droplets of water.  When water vapour changes into water, the process is called _____________.  We can see the results of this process in the atmosphere in the form of _________________  that are carried by the wind.</a:t>
            </a:r>
          </a:p>
          <a:p>
            <a:pPr marL="342900" indent="-342900">
              <a:spcBef>
                <a:spcPts val="600"/>
              </a:spcBef>
              <a:buAutoNum type="arabicPeriod"/>
            </a:pPr>
            <a:r>
              <a:rPr lang="en-GB" sz="1200" dirty="0" smtClean="0"/>
              <a:t>Many droplets of water join together and fall to earth as ____________________.</a:t>
            </a:r>
          </a:p>
          <a:p>
            <a:pPr marL="342900" indent="-342900">
              <a:spcBef>
                <a:spcPts val="600"/>
              </a:spcBef>
              <a:buAutoNum type="arabicPeriod"/>
            </a:pPr>
            <a:r>
              <a:rPr lang="en-GB" sz="1200" dirty="0" smtClean="0"/>
              <a:t>If temperature conditions are suitable, the water vapour may change directly into a solid form.  This produces ___________________.</a:t>
            </a:r>
          </a:p>
          <a:p>
            <a:pPr marL="342900" indent="-342900">
              <a:spcBef>
                <a:spcPts val="600"/>
              </a:spcBef>
              <a:buAutoNum type="arabicPeriod"/>
            </a:pPr>
            <a:r>
              <a:rPr lang="en-GB" sz="1200" dirty="0" smtClean="0"/>
              <a:t>When the rain reaches the ground, or snow melts, the water can follow one of four paths:</a:t>
            </a:r>
          </a:p>
          <a:p>
            <a:pPr marL="685800" lvl="1" indent="-228600">
              <a:spcBef>
                <a:spcPts val="600"/>
              </a:spcBef>
              <a:buAutoNum type="alphaLcPeriod"/>
            </a:pPr>
            <a:r>
              <a:rPr lang="en-GB" sz="1200" dirty="0"/>
              <a:t>e</a:t>
            </a:r>
            <a:r>
              <a:rPr lang="en-GB" sz="1200" dirty="0" smtClean="0"/>
              <a:t>vaporate back into the ___________________</a:t>
            </a:r>
          </a:p>
          <a:p>
            <a:pPr marL="685800" lvl="1" indent="-228600">
              <a:spcBef>
                <a:spcPts val="600"/>
              </a:spcBef>
              <a:buAutoNum type="alphaLcPeriod"/>
            </a:pPr>
            <a:r>
              <a:rPr lang="en-GB" sz="1200" dirty="0" smtClean="0"/>
              <a:t>__________________ along the surface of the earth</a:t>
            </a:r>
          </a:p>
          <a:p>
            <a:pPr marL="685800" lvl="1" indent="-228600">
              <a:spcBef>
                <a:spcPts val="600"/>
              </a:spcBef>
              <a:buAutoNum type="alphaLcPeriod"/>
            </a:pPr>
            <a:r>
              <a:rPr lang="en-GB" sz="1200" dirty="0"/>
              <a:t>s</a:t>
            </a:r>
            <a:r>
              <a:rPr lang="en-GB" sz="1200" dirty="0" smtClean="0"/>
              <a:t>ink into the earth and become ______________________</a:t>
            </a:r>
          </a:p>
          <a:p>
            <a:pPr marL="685800" lvl="1" indent="-228600">
              <a:spcBef>
                <a:spcPts val="600"/>
              </a:spcBef>
              <a:buAutoNum type="alphaLcPeriod"/>
            </a:pPr>
            <a:r>
              <a:rPr lang="en-GB" sz="1200" dirty="0" smtClean="0"/>
              <a:t>be released into the atmosphere from the leaves of plants by the process of ____________</a:t>
            </a:r>
            <a:endParaRPr lang="en-GB" sz="1200" dirty="0"/>
          </a:p>
        </p:txBody>
      </p:sp>
    </p:spTree>
    <p:extLst>
      <p:ext uri="{BB962C8B-B14F-4D97-AF65-F5344CB8AC3E}">
        <p14:creationId xmlns:p14="http://schemas.microsoft.com/office/powerpoint/2010/main" val="150792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048" y="78241"/>
            <a:ext cx="6705600" cy="813684"/>
          </a:xfrm>
          <a:prstGeom prst="rect">
            <a:avLst/>
          </a:prstGeom>
          <a:solidFill>
            <a:schemeClr val="accent5">
              <a:lumMod val="40000"/>
              <a:lumOff val="60000"/>
            </a:schemeClr>
          </a:solidFill>
        </p:spPr>
        <p:txBody>
          <a:bodyPr vert="horz" wrap="square" lIns="0" tIns="13335" rIns="0" bIns="0" rtlCol="0">
            <a:spAutoFit/>
          </a:bodyPr>
          <a:lstStyle/>
          <a:p>
            <a:pPr marL="12700" algn="ctr">
              <a:spcBef>
                <a:spcPts val="105"/>
              </a:spcBef>
            </a:pPr>
            <a:r>
              <a:rPr lang="en-GB" sz="2600" spc="-10" dirty="0" smtClean="0"/>
              <a:t>Lesson 2: How does a river flow from source to mouth?</a:t>
            </a:r>
            <a:endParaRPr sz="2600" spc="-15" dirty="0"/>
          </a:p>
        </p:txBody>
      </p:sp>
      <p:sp>
        <p:nvSpPr>
          <p:cNvPr id="3" name="object 3"/>
          <p:cNvSpPr txBox="1"/>
          <p:nvPr/>
        </p:nvSpPr>
        <p:spPr>
          <a:xfrm>
            <a:off x="152400" y="846201"/>
            <a:ext cx="6553200" cy="752129"/>
          </a:xfrm>
          <a:prstGeom prst="rect">
            <a:avLst/>
          </a:prstGeom>
        </p:spPr>
        <p:txBody>
          <a:bodyPr vert="horz" wrap="square" lIns="0" tIns="13335" rIns="0" bIns="0" rtlCol="0">
            <a:spAutoFit/>
          </a:bodyPr>
          <a:lstStyle/>
          <a:p>
            <a:pPr marL="12700" marR="5080">
              <a:spcBef>
                <a:spcPts val="105"/>
              </a:spcBef>
            </a:pPr>
            <a:r>
              <a:rPr sz="1600" dirty="0">
                <a:latin typeface="Calibri Light"/>
                <a:cs typeface="Calibri Light"/>
              </a:rPr>
              <a:t>The </a:t>
            </a:r>
            <a:r>
              <a:rPr sz="1600" spc="-5" dirty="0">
                <a:latin typeface="Calibri Light"/>
                <a:cs typeface="Calibri Light"/>
              </a:rPr>
              <a:t>profile </a:t>
            </a:r>
            <a:r>
              <a:rPr sz="1600" dirty="0">
                <a:latin typeface="Calibri Light"/>
                <a:cs typeface="Calibri Light"/>
              </a:rPr>
              <a:t>of a </a:t>
            </a:r>
            <a:r>
              <a:rPr sz="1600" spc="-10" dirty="0">
                <a:latin typeface="Calibri Light"/>
                <a:cs typeface="Calibri Light"/>
              </a:rPr>
              <a:t>river </a:t>
            </a:r>
            <a:r>
              <a:rPr sz="1600" dirty="0">
                <a:latin typeface="Calibri Light"/>
                <a:cs typeface="Calibri Light"/>
              </a:rPr>
              <a:t>changes </a:t>
            </a:r>
            <a:r>
              <a:rPr sz="1600" spc="5" dirty="0">
                <a:latin typeface="Calibri Light"/>
                <a:cs typeface="Calibri Light"/>
              </a:rPr>
              <a:t>as </a:t>
            </a:r>
            <a:r>
              <a:rPr sz="1600" dirty="0">
                <a:latin typeface="Calibri Light"/>
                <a:cs typeface="Calibri Light"/>
              </a:rPr>
              <a:t>it </a:t>
            </a:r>
            <a:r>
              <a:rPr sz="1600" spc="-5" dirty="0">
                <a:latin typeface="Calibri Light"/>
                <a:cs typeface="Calibri Light"/>
              </a:rPr>
              <a:t>moves through </a:t>
            </a:r>
            <a:r>
              <a:rPr sz="1600" dirty="0">
                <a:latin typeface="Calibri Light"/>
                <a:cs typeface="Calibri Light"/>
              </a:rPr>
              <a:t>the </a:t>
            </a:r>
            <a:r>
              <a:rPr sz="1600" spc="-25" dirty="0">
                <a:latin typeface="Calibri Light"/>
                <a:cs typeface="Calibri Light"/>
              </a:rPr>
              <a:t>upper, </a:t>
            </a:r>
            <a:r>
              <a:rPr sz="1600" spc="5" dirty="0">
                <a:latin typeface="Calibri Light"/>
                <a:cs typeface="Calibri Light"/>
              </a:rPr>
              <a:t>middle</a:t>
            </a:r>
            <a:r>
              <a:rPr sz="1600" spc="-160" dirty="0">
                <a:latin typeface="Calibri Light"/>
                <a:cs typeface="Calibri Light"/>
              </a:rPr>
              <a:t> </a:t>
            </a:r>
            <a:r>
              <a:rPr sz="1600" spc="5" dirty="0">
                <a:latin typeface="Calibri Light"/>
                <a:cs typeface="Calibri Light"/>
              </a:rPr>
              <a:t>and  </a:t>
            </a:r>
            <a:r>
              <a:rPr sz="1600" spc="-5" dirty="0">
                <a:latin typeface="Calibri Light"/>
                <a:cs typeface="Calibri Light"/>
              </a:rPr>
              <a:t>lower courses. </a:t>
            </a:r>
            <a:r>
              <a:rPr sz="1600" spc="-45" dirty="0">
                <a:latin typeface="Calibri Light"/>
                <a:cs typeface="Calibri Light"/>
              </a:rPr>
              <a:t>You </a:t>
            </a:r>
            <a:r>
              <a:rPr sz="1600" dirty="0">
                <a:latin typeface="Calibri Light"/>
                <a:cs typeface="Calibri Light"/>
              </a:rPr>
              <a:t>will </a:t>
            </a:r>
            <a:r>
              <a:rPr sz="1600" spc="5" dirty="0">
                <a:latin typeface="Calibri Light"/>
                <a:cs typeface="Calibri Light"/>
              </a:rPr>
              <a:t>now learn how </a:t>
            </a:r>
            <a:r>
              <a:rPr sz="1600" dirty="0">
                <a:latin typeface="Calibri Light"/>
                <a:cs typeface="Calibri Light"/>
              </a:rPr>
              <a:t>a </a:t>
            </a:r>
            <a:r>
              <a:rPr sz="1600" spc="-10" dirty="0">
                <a:latin typeface="Calibri Light"/>
                <a:cs typeface="Calibri Light"/>
              </a:rPr>
              <a:t>river’s </a:t>
            </a:r>
            <a:r>
              <a:rPr sz="1600" spc="-5" dirty="0">
                <a:latin typeface="Calibri Light"/>
                <a:cs typeface="Calibri Light"/>
              </a:rPr>
              <a:t>profile</a:t>
            </a:r>
            <a:r>
              <a:rPr sz="1600" spc="-200" dirty="0">
                <a:latin typeface="Calibri Light"/>
                <a:cs typeface="Calibri Light"/>
              </a:rPr>
              <a:t> </a:t>
            </a:r>
            <a:r>
              <a:rPr sz="1600" dirty="0" smtClean="0">
                <a:latin typeface="Calibri Light"/>
                <a:cs typeface="Calibri Light"/>
              </a:rPr>
              <a:t>changes</a:t>
            </a:r>
            <a:r>
              <a:rPr lang="en-GB" sz="1600" dirty="0" smtClean="0">
                <a:latin typeface="Calibri Light"/>
                <a:cs typeface="Calibri Light"/>
              </a:rPr>
              <a:t> using </a:t>
            </a:r>
            <a:r>
              <a:rPr lang="en-GB" sz="1600" dirty="0" smtClean="0">
                <a:latin typeface="Calibri Light"/>
                <a:cs typeface="Calibri Light"/>
                <a:hlinkClick r:id="rId2"/>
              </a:rPr>
              <a:t>this webpage </a:t>
            </a:r>
            <a:r>
              <a:rPr lang="en-GB" sz="1600" dirty="0" smtClean="0">
                <a:latin typeface="Calibri Light"/>
                <a:cs typeface="Calibri Light"/>
              </a:rPr>
              <a:t>and </a:t>
            </a:r>
            <a:r>
              <a:rPr lang="en-GB" sz="1600" dirty="0" smtClean="0">
                <a:latin typeface="Calibri Light"/>
                <a:cs typeface="Calibri Light"/>
                <a:hlinkClick r:id="rId3"/>
              </a:rPr>
              <a:t>video</a:t>
            </a:r>
            <a:r>
              <a:rPr sz="1600" dirty="0" smtClean="0">
                <a:latin typeface="Calibri Light"/>
                <a:cs typeface="Calibri Light"/>
              </a:rPr>
              <a:t>.</a:t>
            </a:r>
            <a:endParaRPr sz="1600" dirty="0">
              <a:latin typeface="Calibri Light"/>
              <a:cs typeface="Calibri Light"/>
            </a:endParaRPr>
          </a:p>
        </p:txBody>
      </p:sp>
      <p:sp>
        <p:nvSpPr>
          <p:cNvPr id="4" name="object 4"/>
          <p:cNvSpPr/>
          <p:nvPr/>
        </p:nvSpPr>
        <p:spPr>
          <a:xfrm>
            <a:off x="641696" y="1568440"/>
            <a:ext cx="5570305" cy="368061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96546" y="6067185"/>
            <a:ext cx="5874385" cy="0"/>
          </a:xfrm>
          <a:custGeom>
            <a:avLst/>
            <a:gdLst/>
            <a:ahLst/>
            <a:cxnLst/>
            <a:rect l="l" t="t" r="r" b="b"/>
            <a:pathLst>
              <a:path w="5874385">
                <a:moveTo>
                  <a:pt x="0" y="0"/>
                </a:moveTo>
                <a:lnTo>
                  <a:pt x="1609342" y="0"/>
                </a:lnTo>
              </a:path>
              <a:path w="5874385">
                <a:moveTo>
                  <a:pt x="1612205" y="0"/>
                </a:moveTo>
                <a:lnTo>
                  <a:pt x="1913957" y="0"/>
                </a:lnTo>
              </a:path>
              <a:path w="5874385">
                <a:moveTo>
                  <a:pt x="1916820" y="0"/>
                </a:moveTo>
                <a:lnTo>
                  <a:pt x="2218572" y="0"/>
                </a:lnTo>
              </a:path>
              <a:path w="5874385">
                <a:moveTo>
                  <a:pt x="2221435" y="0"/>
                </a:moveTo>
                <a:lnTo>
                  <a:pt x="2523187" y="0"/>
                </a:lnTo>
              </a:path>
              <a:path w="5874385">
                <a:moveTo>
                  <a:pt x="2526050" y="0"/>
                </a:moveTo>
                <a:lnTo>
                  <a:pt x="2827802" y="0"/>
                </a:lnTo>
              </a:path>
              <a:path w="5874385">
                <a:moveTo>
                  <a:pt x="2830665" y="0"/>
                </a:moveTo>
                <a:lnTo>
                  <a:pt x="3132417" y="0"/>
                </a:lnTo>
              </a:path>
              <a:path w="5874385">
                <a:moveTo>
                  <a:pt x="3135280" y="0"/>
                </a:moveTo>
                <a:lnTo>
                  <a:pt x="3437032" y="0"/>
                </a:lnTo>
              </a:path>
              <a:path w="5874385">
                <a:moveTo>
                  <a:pt x="3439895" y="0"/>
                </a:moveTo>
                <a:lnTo>
                  <a:pt x="3741647" y="0"/>
                </a:lnTo>
              </a:path>
              <a:path w="5874385">
                <a:moveTo>
                  <a:pt x="3744510" y="0"/>
                </a:moveTo>
                <a:lnTo>
                  <a:pt x="4046262" y="0"/>
                </a:lnTo>
              </a:path>
              <a:path w="5874385">
                <a:moveTo>
                  <a:pt x="4049125" y="0"/>
                </a:moveTo>
                <a:lnTo>
                  <a:pt x="4350877" y="0"/>
                </a:lnTo>
              </a:path>
              <a:path w="5874385">
                <a:moveTo>
                  <a:pt x="4353740" y="0"/>
                </a:moveTo>
                <a:lnTo>
                  <a:pt x="4655492" y="0"/>
                </a:lnTo>
              </a:path>
              <a:path w="5874385">
                <a:moveTo>
                  <a:pt x="4658355" y="0"/>
                </a:moveTo>
                <a:lnTo>
                  <a:pt x="4960107" y="0"/>
                </a:lnTo>
              </a:path>
              <a:path w="5874385">
                <a:moveTo>
                  <a:pt x="4962970" y="0"/>
                </a:moveTo>
                <a:lnTo>
                  <a:pt x="5264722" y="0"/>
                </a:lnTo>
              </a:path>
              <a:path w="5874385">
                <a:moveTo>
                  <a:pt x="5267585" y="0"/>
                </a:moveTo>
                <a:lnTo>
                  <a:pt x="5569337" y="0"/>
                </a:lnTo>
              </a:path>
              <a:path w="5874385">
                <a:moveTo>
                  <a:pt x="5572200" y="0"/>
                </a:moveTo>
                <a:lnTo>
                  <a:pt x="5873952" y="0"/>
                </a:lnTo>
              </a:path>
            </a:pathLst>
          </a:custGeom>
          <a:ln w="10385">
            <a:solidFill>
              <a:srgbClr val="000000"/>
            </a:solidFill>
          </a:ln>
        </p:spPr>
        <p:txBody>
          <a:bodyPr wrap="square" lIns="0" tIns="0" rIns="0" bIns="0" rtlCol="0"/>
          <a:lstStyle/>
          <a:p>
            <a:endParaRPr/>
          </a:p>
        </p:txBody>
      </p:sp>
      <p:sp>
        <p:nvSpPr>
          <p:cNvPr id="6" name="object 6"/>
          <p:cNvSpPr/>
          <p:nvPr/>
        </p:nvSpPr>
        <p:spPr>
          <a:xfrm>
            <a:off x="396546" y="6311360"/>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7" name="object 7"/>
          <p:cNvSpPr/>
          <p:nvPr/>
        </p:nvSpPr>
        <p:spPr>
          <a:xfrm>
            <a:off x="396546" y="7042926"/>
            <a:ext cx="5874385" cy="0"/>
          </a:xfrm>
          <a:custGeom>
            <a:avLst/>
            <a:gdLst/>
            <a:ahLst/>
            <a:cxnLst/>
            <a:rect l="l" t="t" r="r" b="b"/>
            <a:pathLst>
              <a:path w="5874385">
                <a:moveTo>
                  <a:pt x="0" y="0"/>
                </a:moveTo>
                <a:lnTo>
                  <a:pt x="1609342" y="0"/>
                </a:lnTo>
              </a:path>
              <a:path w="5874385">
                <a:moveTo>
                  <a:pt x="1612205" y="0"/>
                </a:moveTo>
                <a:lnTo>
                  <a:pt x="1913957" y="0"/>
                </a:lnTo>
              </a:path>
              <a:path w="5874385">
                <a:moveTo>
                  <a:pt x="1916820" y="0"/>
                </a:moveTo>
                <a:lnTo>
                  <a:pt x="2218572" y="0"/>
                </a:lnTo>
              </a:path>
              <a:path w="5874385">
                <a:moveTo>
                  <a:pt x="2221435" y="0"/>
                </a:moveTo>
                <a:lnTo>
                  <a:pt x="2523187" y="0"/>
                </a:lnTo>
              </a:path>
              <a:path w="5874385">
                <a:moveTo>
                  <a:pt x="2526050" y="0"/>
                </a:moveTo>
                <a:lnTo>
                  <a:pt x="2827802" y="0"/>
                </a:lnTo>
              </a:path>
              <a:path w="5874385">
                <a:moveTo>
                  <a:pt x="2830665" y="0"/>
                </a:moveTo>
                <a:lnTo>
                  <a:pt x="3132417" y="0"/>
                </a:lnTo>
              </a:path>
              <a:path w="5874385">
                <a:moveTo>
                  <a:pt x="3135280" y="0"/>
                </a:moveTo>
                <a:lnTo>
                  <a:pt x="3437032" y="0"/>
                </a:lnTo>
              </a:path>
              <a:path w="5874385">
                <a:moveTo>
                  <a:pt x="3439895" y="0"/>
                </a:moveTo>
                <a:lnTo>
                  <a:pt x="3741647" y="0"/>
                </a:lnTo>
              </a:path>
              <a:path w="5874385">
                <a:moveTo>
                  <a:pt x="3744510" y="0"/>
                </a:moveTo>
                <a:lnTo>
                  <a:pt x="4046262" y="0"/>
                </a:lnTo>
              </a:path>
              <a:path w="5874385">
                <a:moveTo>
                  <a:pt x="4049125" y="0"/>
                </a:moveTo>
                <a:lnTo>
                  <a:pt x="4350877" y="0"/>
                </a:lnTo>
              </a:path>
              <a:path w="5874385">
                <a:moveTo>
                  <a:pt x="4353740" y="0"/>
                </a:moveTo>
                <a:lnTo>
                  <a:pt x="4655492" y="0"/>
                </a:lnTo>
              </a:path>
              <a:path w="5874385">
                <a:moveTo>
                  <a:pt x="4658355" y="0"/>
                </a:moveTo>
                <a:lnTo>
                  <a:pt x="4960107" y="0"/>
                </a:lnTo>
              </a:path>
              <a:path w="5874385">
                <a:moveTo>
                  <a:pt x="4962970" y="0"/>
                </a:moveTo>
                <a:lnTo>
                  <a:pt x="5264722" y="0"/>
                </a:lnTo>
              </a:path>
              <a:path w="5874385">
                <a:moveTo>
                  <a:pt x="5267585" y="0"/>
                </a:moveTo>
                <a:lnTo>
                  <a:pt x="5569337" y="0"/>
                </a:lnTo>
              </a:path>
              <a:path w="5874385">
                <a:moveTo>
                  <a:pt x="5572200" y="0"/>
                </a:moveTo>
                <a:lnTo>
                  <a:pt x="5873952" y="0"/>
                </a:lnTo>
              </a:path>
            </a:pathLst>
          </a:custGeom>
          <a:ln w="10385">
            <a:solidFill>
              <a:srgbClr val="000000"/>
            </a:solidFill>
          </a:ln>
        </p:spPr>
        <p:txBody>
          <a:bodyPr wrap="square" lIns="0" tIns="0" rIns="0" bIns="0" rtlCol="0"/>
          <a:lstStyle/>
          <a:p>
            <a:endParaRPr/>
          </a:p>
        </p:txBody>
      </p:sp>
      <p:sp>
        <p:nvSpPr>
          <p:cNvPr id="8" name="object 8"/>
          <p:cNvSpPr/>
          <p:nvPr/>
        </p:nvSpPr>
        <p:spPr>
          <a:xfrm>
            <a:off x="396546" y="7286973"/>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9" name="object 9"/>
          <p:cNvSpPr/>
          <p:nvPr/>
        </p:nvSpPr>
        <p:spPr>
          <a:xfrm>
            <a:off x="396546" y="8018494"/>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10" name="object 10"/>
          <p:cNvSpPr/>
          <p:nvPr/>
        </p:nvSpPr>
        <p:spPr>
          <a:xfrm>
            <a:off x="396546" y="8262587"/>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11" name="object 11"/>
          <p:cNvSpPr txBox="1"/>
          <p:nvPr/>
        </p:nvSpPr>
        <p:spPr>
          <a:xfrm>
            <a:off x="306326" y="5558030"/>
            <a:ext cx="6160135" cy="4170372"/>
          </a:xfrm>
          <a:prstGeom prst="rect">
            <a:avLst/>
          </a:prstGeom>
          <a:ln w="39624">
            <a:solidFill>
              <a:srgbClr val="FFC000"/>
            </a:solidFill>
          </a:ln>
        </p:spPr>
        <p:txBody>
          <a:bodyPr vert="horz" wrap="square" lIns="0" tIns="30480" rIns="0" bIns="0" rtlCol="0">
            <a:spAutoFit/>
          </a:bodyPr>
          <a:lstStyle/>
          <a:p>
            <a:pPr marL="288290" indent="-198755">
              <a:spcBef>
                <a:spcPts val="240"/>
              </a:spcBef>
              <a:buAutoNum type="arabicPeriod"/>
              <a:tabLst>
                <a:tab pos="288925" algn="l"/>
              </a:tabLst>
            </a:pPr>
            <a:r>
              <a:rPr sz="1600" dirty="0">
                <a:latin typeface="Calibri Light"/>
                <a:cs typeface="Calibri Light"/>
              </a:rPr>
              <a:t>What happens </a:t>
            </a:r>
            <a:r>
              <a:rPr sz="1600" spc="-15" dirty="0">
                <a:latin typeface="Calibri Light"/>
                <a:cs typeface="Calibri Light"/>
              </a:rPr>
              <a:t>to </a:t>
            </a:r>
            <a:r>
              <a:rPr sz="1600" dirty="0">
                <a:latin typeface="Calibri Light"/>
                <a:cs typeface="Calibri Light"/>
              </a:rPr>
              <a:t>the width of the </a:t>
            </a:r>
            <a:r>
              <a:rPr sz="1600" spc="-5" dirty="0">
                <a:latin typeface="Calibri Light"/>
                <a:cs typeface="Calibri Light"/>
              </a:rPr>
              <a:t>valley?</a:t>
            </a:r>
            <a:r>
              <a:rPr sz="1600" spc="-175" dirty="0">
                <a:latin typeface="Calibri Light"/>
                <a:cs typeface="Calibri Light"/>
              </a:rPr>
              <a:t> </a:t>
            </a:r>
            <a:r>
              <a:rPr sz="1600" dirty="0">
                <a:latin typeface="Calibri Light"/>
                <a:cs typeface="Calibri Light"/>
              </a:rPr>
              <a:t>[1]</a:t>
            </a:r>
          </a:p>
          <a:p>
            <a:pPr>
              <a:lnSpc>
                <a:spcPct val="100000"/>
              </a:lnSpc>
              <a:buFont typeface="Calibri Light"/>
              <a:buAutoNum type="arabicPeriod"/>
            </a:pPr>
            <a:endParaRPr sz="1600" dirty="0">
              <a:latin typeface="Calibri Light"/>
              <a:cs typeface="Calibri Light"/>
            </a:endParaRPr>
          </a:p>
          <a:p>
            <a:pPr>
              <a:lnSpc>
                <a:spcPct val="100000"/>
              </a:lnSpc>
              <a:buFont typeface="Calibri Light"/>
              <a:buAutoNum type="arabicPeriod"/>
            </a:pPr>
            <a:endParaRPr sz="1600" dirty="0">
              <a:latin typeface="Calibri Light"/>
              <a:cs typeface="Calibri Light"/>
            </a:endParaRPr>
          </a:p>
          <a:p>
            <a:pPr>
              <a:spcBef>
                <a:spcPts val="25"/>
              </a:spcBef>
              <a:buFont typeface="Calibri Light"/>
              <a:buAutoNum type="arabicPeriod"/>
            </a:pPr>
            <a:endParaRPr sz="1500" dirty="0">
              <a:latin typeface="Calibri Light"/>
              <a:cs typeface="Calibri Light"/>
            </a:endParaRPr>
          </a:p>
          <a:p>
            <a:pPr marL="288290" indent="-198755">
              <a:buAutoNum type="arabicPeriod"/>
              <a:tabLst>
                <a:tab pos="288925" algn="l"/>
              </a:tabLst>
            </a:pPr>
            <a:r>
              <a:rPr sz="1600" spc="5" dirty="0">
                <a:latin typeface="Calibri Light"/>
                <a:cs typeface="Calibri Light"/>
              </a:rPr>
              <a:t>Describe </a:t>
            </a:r>
            <a:r>
              <a:rPr sz="1600" dirty="0">
                <a:latin typeface="Calibri Light"/>
                <a:cs typeface="Calibri Light"/>
              </a:rPr>
              <a:t>the changes in </a:t>
            </a:r>
            <a:r>
              <a:rPr sz="1600" spc="-5" dirty="0">
                <a:latin typeface="Calibri Light"/>
                <a:cs typeface="Calibri Light"/>
              </a:rPr>
              <a:t>gradient from </a:t>
            </a:r>
            <a:r>
              <a:rPr sz="1600" dirty="0">
                <a:latin typeface="Calibri Light"/>
                <a:cs typeface="Calibri Light"/>
              </a:rPr>
              <a:t>the upper </a:t>
            </a:r>
            <a:r>
              <a:rPr sz="1600" spc="-15" dirty="0">
                <a:latin typeface="Calibri Light"/>
                <a:cs typeface="Calibri Light"/>
              </a:rPr>
              <a:t>to </a:t>
            </a:r>
            <a:r>
              <a:rPr sz="1600" spc="-5" dirty="0">
                <a:latin typeface="Calibri Light"/>
                <a:cs typeface="Calibri Light"/>
              </a:rPr>
              <a:t>lower course.</a:t>
            </a:r>
            <a:r>
              <a:rPr sz="1600" spc="-254" dirty="0">
                <a:latin typeface="Calibri Light"/>
                <a:cs typeface="Calibri Light"/>
              </a:rPr>
              <a:t> </a:t>
            </a:r>
            <a:r>
              <a:rPr sz="1600" dirty="0">
                <a:latin typeface="Calibri Light"/>
                <a:cs typeface="Calibri Light"/>
              </a:rPr>
              <a:t>[2]</a:t>
            </a:r>
          </a:p>
          <a:p>
            <a:pPr>
              <a:lnSpc>
                <a:spcPct val="100000"/>
              </a:lnSpc>
              <a:buFont typeface="Calibri Light"/>
              <a:buAutoNum type="arabicPeriod"/>
            </a:pPr>
            <a:endParaRPr sz="1600" dirty="0">
              <a:latin typeface="Calibri Light"/>
              <a:cs typeface="Calibri Light"/>
            </a:endParaRPr>
          </a:p>
          <a:p>
            <a:pPr>
              <a:lnSpc>
                <a:spcPct val="100000"/>
              </a:lnSpc>
              <a:buFont typeface="Calibri Light"/>
              <a:buAutoNum type="arabicPeriod"/>
            </a:pPr>
            <a:endParaRPr sz="1600" dirty="0">
              <a:latin typeface="Calibri Light"/>
              <a:cs typeface="Calibri Light"/>
            </a:endParaRPr>
          </a:p>
          <a:p>
            <a:pPr>
              <a:spcBef>
                <a:spcPts val="25"/>
              </a:spcBef>
              <a:buFont typeface="Calibri Light"/>
              <a:buAutoNum type="arabicPeriod"/>
            </a:pPr>
            <a:endParaRPr sz="1500" dirty="0">
              <a:latin typeface="Calibri Light"/>
              <a:cs typeface="Calibri Light"/>
            </a:endParaRPr>
          </a:p>
          <a:p>
            <a:pPr marL="288290" indent="-198755">
              <a:buAutoNum type="arabicPeriod"/>
              <a:tabLst>
                <a:tab pos="288925" algn="l"/>
              </a:tabLst>
            </a:pPr>
            <a:r>
              <a:rPr sz="1600" spc="-5" dirty="0">
                <a:latin typeface="Calibri Light"/>
                <a:cs typeface="Calibri Light"/>
              </a:rPr>
              <a:t>Identify </a:t>
            </a:r>
            <a:r>
              <a:rPr sz="1600" dirty="0">
                <a:latin typeface="Calibri Light"/>
                <a:cs typeface="Calibri Light"/>
              </a:rPr>
              <a:t>what </a:t>
            </a:r>
            <a:r>
              <a:rPr sz="1600" spc="-5" dirty="0">
                <a:latin typeface="Calibri Light"/>
                <a:cs typeface="Calibri Light"/>
              </a:rPr>
              <a:t>landforms are </a:t>
            </a:r>
            <a:r>
              <a:rPr sz="1600" spc="-10" dirty="0">
                <a:latin typeface="Calibri Light"/>
                <a:cs typeface="Calibri Light"/>
              </a:rPr>
              <a:t>found </a:t>
            </a:r>
            <a:r>
              <a:rPr sz="1600" dirty="0">
                <a:latin typeface="Calibri Light"/>
                <a:cs typeface="Calibri Light"/>
              </a:rPr>
              <a:t>in the </a:t>
            </a:r>
            <a:r>
              <a:rPr sz="1600" spc="5" dirty="0">
                <a:latin typeface="Calibri Light"/>
                <a:cs typeface="Calibri Light"/>
              </a:rPr>
              <a:t>middle </a:t>
            </a:r>
            <a:r>
              <a:rPr sz="1600" spc="-5" dirty="0">
                <a:latin typeface="Calibri Light"/>
                <a:cs typeface="Calibri Light"/>
              </a:rPr>
              <a:t>course.</a:t>
            </a:r>
            <a:r>
              <a:rPr sz="1600" spc="-190" dirty="0">
                <a:latin typeface="Calibri Light"/>
                <a:cs typeface="Calibri Light"/>
              </a:rPr>
              <a:t> </a:t>
            </a:r>
            <a:r>
              <a:rPr sz="1600" dirty="0">
                <a:latin typeface="Calibri Light"/>
                <a:cs typeface="Calibri Light"/>
              </a:rPr>
              <a:t>[1]</a:t>
            </a:r>
          </a:p>
          <a:p>
            <a:pPr>
              <a:lnSpc>
                <a:spcPct val="100000"/>
              </a:lnSpc>
              <a:buFont typeface="Calibri Light"/>
              <a:buAutoNum type="arabicPeriod"/>
            </a:pPr>
            <a:endParaRPr sz="1600" dirty="0">
              <a:latin typeface="Calibri Light"/>
              <a:cs typeface="Calibri Light"/>
            </a:endParaRPr>
          </a:p>
          <a:p>
            <a:pPr>
              <a:lnSpc>
                <a:spcPct val="100000"/>
              </a:lnSpc>
              <a:buFont typeface="Calibri Light"/>
              <a:buAutoNum type="arabicPeriod"/>
            </a:pPr>
            <a:endParaRPr sz="1600" dirty="0">
              <a:latin typeface="Calibri Light"/>
              <a:cs typeface="Calibri Light"/>
            </a:endParaRPr>
          </a:p>
          <a:p>
            <a:pPr>
              <a:spcBef>
                <a:spcPts val="25"/>
              </a:spcBef>
              <a:buFont typeface="Calibri Light"/>
              <a:buAutoNum type="arabicPeriod"/>
            </a:pPr>
            <a:endParaRPr sz="1500" dirty="0">
              <a:latin typeface="Calibri Light"/>
              <a:cs typeface="Calibri Light"/>
            </a:endParaRPr>
          </a:p>
          <a:p>
            <a:pPr marL="90170" marR="113664">
              <a:buAutoNum type="arabicPeriod"/>
              <a:tabLst>
                <a:tab pos="288925" algn="l"/>
              </a:tabLst>
            </a:pPr>
            <a:r>
              <a:rPr sz="1600" spc="5" dirty="0">
                <a:latin typeface="Calibri Light"/>
                <a:cs typeface="Calibri Light"/>
              </a:rPr>
              <a:t>Describe </a:t>
            </a:r>
            <a:r>
              <a:rPr sz="1600" dirty="0">
                <a:latin typeface="Calibri Light"/>
                <a:cs typeface="Calibri Light"/>
              </a:rPr>
              <a:t>the change in </a:t>
            </a:r>
            <a:r>
              <a:rPr sz="1600" spc="-5" dirty="0">
                <a:latin typeface="Calibri Light"/>
                <a:cs typeface="Calibri Light"/>
              </a:rPr>
              <a:t>geomorphic processes from </a:t>
            </a:r>
            <a:r>
              <a:rPr sz="1600" dirty="0">
                <a:latin typeface="Calibri Light"/>
                <a:cs typeface="Calibri Light"/>
              </a:rPr>
              <a:t>the upper </a:t>
            </a:r>
            <a:r>
              <a:rPr sz="1600" spc="-15" dirty="0">
                <a:latin typeface="Calibri Light"/>
                <a:cs typeface="Calibri Light"/>
              </a:rPr>
              <a:t>to</a:t>
            </a:r>
            <a:r>
              <a:rPr sz="1600" spc="-195" dirty="0">
                <a:latin typeface="Calibri Light"/>
                <a:cs typeface="Calibri Light"/>
              </a:rPr>
              <a:t> </a:t>
            </a:r>
            <a:r>
              <a:rPr sz="1600" spc="-5" dirty="0">
                <a:latin typeface="Calibri Light"/>
                <a:cs typeface="Calibri Light"/>
              </a:rPr>
              <a:t>lower  course.</a:t>
            </a:r>
            <a:r>
              <a:rPr sz="1600" spc="-45" dirty="0">
                <a:latin typeface="Calibri Light"/>
                <a:cs typeface="Calibri Light"/>
              </a:rPr>
              <a:t> </a:t>
            </a:r>
            <a:r>
              <a:rPr sz="1600" dirty="0">
                <a:latin typeface="Calibri Light"/>
                <a:cs typeface="Calibri Light"/>
              </a:rPr>
              <a:t>[1</a:t>
            </a:r>
            <a:r>
              <a:rPr sz="1600" dirty="0" smtClean="0">
                <a:latin typeface="Calibri Light"/>
                <a:cs typeface="Calibri Light"/>
              </a:rPr>
              <a:t>]</a:t>
            </a:r>
            <a:endParaRPr lang="en-GB" sz="1600" dirty="0" smtClean="0">
              <a:latin typeface="Calibri Light"/>
              <a:cs typeface="Calibri Light"/>
            </a:endParaRPr>
          </a:p>
          <a:p>
            <a:pPr marL="90170" marR="113664">
              <a:tabLst>
                <a:tab pos="288925" algn="l"/>
              </a:tabLst>
            </a:pPr>
            <a:endParaRPr lang="en-GB" sz="1600" dirty="0">
              <a:latin typeface="Calibri Light"/>
              <a:cs typeface="Calibri Light"/>
            </a:endParaRPr>
          </a:p>
          <a:p>
            <a:pPr marL="90170" marR="113664">
              <a:tabLst>
                <a:tab pos="288925" algn="l"/>
              </a:tabLst>
            </a:pPr>
            <a:endParaRPr lang="en-GB" sz="1600" dirty="0" smtClean="0">
              <a:latin typeface="Calibri Light"/>
              <a:cs typeface="Calibri Light"/>
            </a:endParaRPr>
          </a:p>
          <a:p>
            <a:pPr marL="90170" marR="113664">
              <a:tabLst>
                <a:tab pos="288925" algn="l"/>
              </a:tabLst>
            </a:pPr>
            <a:endParaRPr sz="1600" dirty="0">
              <a:latin typeface="Calibri Light"/>
              <a:cs typeface="Calibri Light"/>
            </a:endParaRPr>
          </a:p>
        </p:txBody>
      </p:sp>
      <p:sp>
        <p:nvSpPr>
          <p:cNvPr id="12" name="object 12"/>
          <p:cNvSpPr/>
          <p:nvPr/>
        </p:nvSpPr>
        <p:spPr>
          <a:xfrm>
            <a:off x="396546" y="9238045"/>
            <a:ext cx="5874385" cy="0"/>
          </a:xfrm>
          <a:custGeom>
            <a:avLst/>
            <a:gdLst/>
            <a:ahLst/>
            <a:cxnLst/>
            <a:rect l="l" t="t" r="r" b="b"/>
            <a:pathLst>
              <a:path w="5874385">
                <a:moveTo>
                  <a:pt x="0" y="0"/>
                </a:moveTo>
                <a:lnTo>
                  <a:pt x="1609342" y="0"/>
                </a:lnTo>
              </a:path>
              <a:path w="5874385">
                <a:moveTo>
                  <a:pt x="1612205" y="0"/>
                </a:moveTo>
                <a:lnTo>
                  <a:pt x="1913957" y="0"/>
                </a:lnTo>
              </a:path>
              <a:path w="5874385">
                <a:moveTo>
                  <a:pt x="1916820" y="0"/>
                </a:moveTo>
                <a:lnTo>
                  <a:pt x="2218572" y="0"/>
                </a:lnTo>
              </a:path>
              <a:path w="5874385">
                <a:moveTo>
                  <a:pt x="2221435" y="0"/>
                </a:moveTo>
                <a:lnTo>
                  <a:pt x="2523187" y="0"/>
                </a:lnTo>
              </a:path>
              <a:path w="5874385">
                <a:moveTo>
                  <a:pt x="2526050" y="0"/>
                </a:moveTo>
                <a:lnTo>
                  <a:pt x="2827802" y="0"/>
                </a:lnTo>
              </a:path>
              <a:path w="5874385">
                <a:moveTo>
                  <a:pt x="2830665" y="0"/>
                </a:moveTo>
                <a:lnTo>
                  <a:pt x="3132417" y="0"/>
                </a:lnTo>
              </a:path>
              <a:path w="5874385">
                <a:moveTo>
                  <a:pt x="3135280" y="0"/>
                </a:moveTo>
                <a:lnTo>
                  <a:pt x="3437032" y="0"/>
                </a:lnTo>
              </a:path>
              <a:path w="5874385">
                <a:moveTo>
                  <a:pt x="3439895" y="0"/>
                </a:moveTo>
                <a:lnTo>
                  <a:pt x="3741647" y="0"/>
                </a:lnTo>
              </a:path>
              <a:path w="5874385">
                <a:moveTo>
                  <a:pt x="3744510" y="0"/>
                </a:moveTo>
                <a:lnTo>
                  <a:pt x="4046262" y="0"/>
                </a:lnTo>
              </a:path>
              <a:path w="5874385">
                <a:moveTo>
                  <a:pt x="4049125" y="0"/>
                </a:moveTo>
                <a:lnTo>
                  <a:pt x="4350877" y="0"/>
                </a:lnTo>
              </a:path>
              <a:path w="5874385">
                <a:moveTo>
                  <a:pt x="4353740" y="0"/>
                </a:moveTo>
                <a:lnTo>
                  <a:pt x="4655492" y="0"/>
                </a:lnTo>
              </a:path>
              <a:path w="5874385">
                <a:moveTo>
                  <a:pt x="4658355" y="0"/>
                </a:moveTo>
                <a:lnTo>
                  <a:pt x="4960107" y="0"/>
                </a:lnTo>
              </a:path>
              <a:path w="5874385">
                <a:moveTo>
                  <a:pt x="4962970" y="0"/>
                </a:moveTo>
                <a:lnTo>
                  <a:pt x="5264722" y="0"/>
                </a:lnTo>
              </a:path>
              <a:path w="5874385">
                <a:moveTo>
                  <a:pt x="5267585" y="0"/>
                </a:moveTo>
                <a:lnTo>
                  <a:pt x="5569337" y="0"/>
                </a:lnTo>
              </a:path>
              <a:path w="5874385">
                <a:moveTo>
                  <a:pt x="5572200" y="0"/>
                </a:moveTo>
                <a:lnTo>
                  <a:pt x="5873952" y="0"/>
                </a:lnTo>
              </a:path>
            </a:pathLst>
          </a:custGeom>
          <a:ln w="10385">
            <a:solidFill>
              <a:srgbClr val="000000"/>
            </a:solidFill>
          </a:ln>
        </p:spPr>
        <p:txBody>
          <a:bodyPr wrap="square" lIns="0" tIns="0" rIns="0" bIns="0" rtlCol="0"/>
          <a:lstStyle/>
          <a:p>
            <a:endParaRPr/>
          </a:p>
        </p:txBody>
      </p:sp>
      <p:sp>
        <p:nvSpPr>
          <p:cNvPr id="13" name="object 13"/>
          <p:cNvSpPr/>
          <p:nvPr/>
        </p:nvSpPr>
        <p:spPr>
          <a:xfrm>
            <a:off x="396546" y="9482143"/>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14" name="object 14"/>
          <p:cNvSpPr txBox="1"/>
          <p:nvPr/>
        </p:nvSpPr>
        <p:spPr>
          <a:xfrm>
            <a:off x="2484503" y="5235957"/>
            <a:ext cx="1571625" cy="226985"/>
          </a:xfrm>
          <a:prstGeom prst="rect">
            <a:avLst/>
          </a:prstGeom>
        </p:spPr>
        <p:txBody>
          <a:bodyPr vert="horz" wrap="square" lIns="0" tIns="11430" rIns="0" bIns="0" rtlCol="0">
            <a:spAutoFit/>
          </a:bodyPr>
          <a:lstStyle/>
          <a:p>
            <a:pPr marL="12700">
              <a:spcBef>
                <a:spcPts val="90"/>
              </a:spcBef>
            </a:pPr>
            <a:r>
              <a:rPr sz="1400" spc="-5" dirty="0">
                <a:latin typeface="Calibri Light"/>
                <a:cs typeface="Calibri Light"/>
              </a:rPr>
              <a:t>Figure 2 a river</a:t>
            </a:r>
            <a:r>
              <a:rPr sz="1400" spc="-220" dirty="0">
                <a:latin typeface="Calibri Light"/>
                <a:cs typeface="Calibri Light"/>
              </a:rPr>
              <a:t> </a:t>
            </a:r>
            <a:r>
              <a:rPr sz="1400" spc="-10" dirty="0">
                <a:latin typeface="Calibri Light"/>
                <a:cs typeface="Calibri Light"/>
              </a:rPr>
              <a:t>profile</a:t>
            </a:r>
            <a:endParaRPr sz="1400">
              <a:latin typeface="Calibri Light"/>
              <a:cs typeface="Calibri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5232" y="313690"/>
            <a:ext cx="2992755" cy="453390"/>
          </a:xfrm>
          <a:prstGeom prst="rect">
            <a:avLst/>
          </a:prstGeom>
        </p:spPr>
        <p:txBody>
          <a:bodyPr vert="horz" wrap="square" lIns="0" tIns="13335" rIns="0" bIns="0" rtlCol="0">
            <a:spAutoFit/>
          </a:bodyPr>
          <a:lstStyle/>
          <a:p>
            <a:pPr marL="12700">
              <a:spcBef>
                <a:spcPts val="105"/>
              </a:spcBef>
            </a:pPr>
            <a:r>
              <a:rPr spc="-5" dirty="0"/>
              <a:t>The </a:t>
            </a:r>
            <a:r>
              <a:rPr spc="-25" dirty="0"/>
              <a:t>Bradshaw</a:t>
            </a:r>
            <a:r>
              <a:rPr spc="-260" dirty="0"/>
              <a:t> </a:t>
            </a:r>
            <a:r>
              <a:rPr spc="-15" dirty="0"/>
              <a:t>Model</a:t>
            </a:r>
          </a:p>
        </p:txBody>
      </p:sp>
      <p:sp>
        <p:nvSpPr>
          <p:cNvPr id="3" name="object 3"/>
          <p:cNvSpPr txBox="1"/>
          <p:nvPr/>
        </p:nvSpPr>
        <p:spPr>
          <a:xfrm>
            <a:off x="383844" y="846201"/>
            <a:ext cx="5542280" cy="514350"/>
          </a:xfrm>
          <a:prstGeom prst="rect">
            <a:avLst/>
          </a:prstGeom>
        </p:spPr>
        <p:txBody>
          <a:bodyPr vert="horz" wrap="square" lIns="0" tIns="13335" rIns="0" bIns="0" rtlCol="0">
            <a:spAutoFit/>
          </a:bodyPr>
          <a:lstStyle/>
          <a:p>
            <a:pPr marL="12700" marR="5080">
              <a:spcBef>
                <a:spcPts val="105"/>
              </a:spcBef>
            </a:pPr>
            <a:r>
              <a:rPr sz="1600" dirty="0">
                <a:latin typeface="Calibri Light"/>
                <a:cs typeface="Calibri Light"/>
              </a:rPr>
              <a:t>The Bradshaw Model is a </a:t>
            </a:r>
            <a:r>
              <a:rPr sz="1600" spc="-5" dirty="0">
                <a:latin typeface="Calibri Light"/>
                <a:cs typeface="Calibri Light"/>
              </a:rPr>
              <a:t>geographical </a:t>
            </a:r>
            <a:r>
              <a:rPr sz="1600" dirty="0">
                <a:latin typeface="Calibri Light"/>
                <a:cs typeface="Calibri Light"/>
              </a:rPr>
              <a:t>model </a:t>
            </a:r>
            <a:r>
              <a:rPr sz="1600" spc="-5" dirty="0">
                <a:latin typeface="Calibri Light"/>
                <a:cs typeface="Calibri Light"/>
              </a:rPr>
              <a:t>that </a:t>
            </a:r>
            <a:r>
              <a:rPr sz="1600" spc="-10" dirty="0">
                <a:latin typeface="Calibri Light"/>
                <a:cs typeface="Calibri Light"/>
              </a:rPr>
              <a:t>represents </a:t>
            </a:r>
            <a:r>
              <a:rPr sz="1600" dirty="0">
                <a:latin typeface="Calibri Light"/>
                <a:cs typeface="Calibri Light"/>
              </a:rPr>
              <a:t>how</a:t>
            </a:r>
            <a:r>
              <a:rPr sz="1600" spc="-195" dirty="0">
                <a:latin typeface="Calibri Light"/>
                <a:cs typeface="Calibri Light"/>
              </a:rPr>
              <a:t> </a:t>
            </a:r>
            <a:r>
              <a:rPr sz="1600" dirty="0">
                <a:latin typeface="Calibri Light"/>
                <a:cs typeface="Calibri Light"/>
              </a:rPr>
              <a:t>a  </a:t>
            </a:r>
            <a:r>
              <a:rPr sz="1600" spc="-10" dirty="0">
                <a:latin typeface="Calibri Light"/>
                <a:cs typeface="Calibri Light"/>
              </a:rPr>
              <a:t>river’s </a:t>
            </a:r>
            <a:r>
              <a:rPr sz="1600" spc="-5" dirty="0">
                <a:latin typeface="Calibri Light"/>
                <a:cs typeface="Calibri Light"/>
              </a:rPr>
              <a:t>characteristics </a:t>
            </a:r>
            <a:r>
              <a:rPr sz="1600" spc="5" dirty="0">
                <a:latin typeface="Calibri Light"/>
                <a:cs typeface="Calibri Light"/>
              </a:rPr>
              <a:t>change </a:t>
            </a:r>
            <a:r>
              <a:rPr sz="1600" spc="-5" dirty="0">
                <a:latin typeface="Calibri Light"/>
                <a:cs typeface="Calibri Light"/>
              </a:rPr>
              <a:t>downstream (from </a:t>
            </a:r>
            <a:r>
              <a:rPr sz="1600" dirty="0">
                <a:latin typeface="Calibri Light"/>
                <a:cs typeface="Calibri Light"/>
              </a:rPr>
              <a:t>source </a:t>
            </a:r>
            <a:r>
              <a:rPr sz="1600" spc="-15" dirty="0">
                <a:latin typeface="Calibri Light"/>
                <a:cs typeface="Calibri Light"/>
              </a:rPr>
              <a:t>to</a:t>
            </a:r>
            <a:r>
              <a:rPr sz="1600" spc="-229" dirty="0">
                <a:latin typeface="Calibri Light"/>
                <a:cs typeface="Calibri Light"/>
              </a:rPr>
              <a:t> </a:t>
            </a:r>
            <a:r>
              <a:rPr sz="1600" dirty="0">
                <a:latin typeface="Calibri Light"/>
                <a:cs typeface="Calibri Light"/>
              </a:rPr>
              <a:t>mouth).</a:t>
            </a:r>
            <a:endParaRPr sz="1600">
              <a:latin typeface="Calibri Light"/>
              <a:cs typeface="Calibri Light"/>
            </a:endParaRPr>
          </a:p>
        </p:txBody>
      </p:sp>
      <p:sp>
        <p:nvSpPr>
          <p:cNvPr id="4" name="object 4"/>
          <p:cNvSpPr/>
          <p:nvPr/>
        </p:nvSpPr>
        <p:spPr>
          <a:xfrm>
            <a:off x="481585" y="1594103"/>
            <a:ext cx="2715767" cy="370332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375659" y="1845564"/>
            <a:ext cx="3228340" cy="3048000"/>
          </a:xfrm>
          <a:prstGeom prst="rect">
            <a:avLst/>
          </a:prstGeom>
          <a:ln w="39623">
            <a:solidFill>
              <a:srgbClr val="FFC000"/>
            </a:solidFill>
          </a:ln>
        </p:spPr>
        <p:txBody>
          <a:bodyPr vert="horz" wrap="square" lIns="0" tIns="31750" rIns="0" bIns="0" rtlCol="0">
            <a:spAutoFit/>
          </a:bodyPr>
          <a:lstStyle/>
          <a:p>
            <a:pPr marL="90805" marR="492125">
              <a:spcBef>
                <a:spcPts val="250"/>
              </a:spcBef>
            </a:pPr>
            <a:r>
              <a:rPr sz="1600" spc="-5" dirty="0">
                <a:latin typeface="Calibri Light"/>
                <a:cs typeface="Calibri Light"/>
              </a:rPr>
              <a:t>In </a:t>
            </a:r>
            <a:r>
              <a:rPr sz="1600" dirty="0">
                <a:latin typeface="Calibri Light"/>
                <a:cs typeface="Calibri Light"/>
              </a:rPr>
              <a:t>the table </a:t>
            </a:r>
            <a:r>
              <a:rPr sz="1600" spc="-20" dirty="0">
                <a:latin typeface="Calibri Light"/>
                <a:cs typeface="Calibri Light"/>
              </a:rPr>
              <a:t>below, </a:t>
            </a:r>
            <a:r>
              <a:rPr sz="1600" spc="-5" dirty="0">
                <a:latin typeface="Calibri Light"/>
                <a:cs typeface="Calibri Light"/>
              </a:rPr>
              <a:t>complete</a:t>
            </a:r>
            <a:r>
              <a:rPr sz="1600" spc="-170" dirty="0">
                <a:latin typeface="Calibri Light"/>
                <a:cs typeface="Calibri Light"/>
              </a:rPr>
              <a:t> </a:t>
            </a:r>
            <a:r>
              <a:rPr sz="1600" dirty="0">
                <a:latin typeface="Calibri Light"/>
                <a:cs typeface="Calibri Light"/>
              </a:rPr>
              <a:t>the  </a:t>
            </a:r>
            <a:r>
              <a:rPr sz="1600" spc="-5" dirty="0">
                <a:latin typeface="Calibri Light"/>
                <a:cs typeface="Calibri Light"/>
              </a:rPr>
              <a:t>following</a:t>
            </a:r>
            <a:r>
              <a:rPr sz="1600" spc="-65" dirty="0">
                <a:latin typeface="Calibri Light"/>
                <a:cs typeface="Calibri Light"/>
              </a:rPr>
              <a:t> </a:t>
            </a:r>
            <a:r>
              <a:rPr sz="1600" spc="-5" dirty="0">
                <a:latin typeface="Calibri Light"/>
                <a:cs typeface="Calibri Light"/>
              </a:rPr>
              <a:t>tasks:</a:t>
            </a:r>
            <a:endParaRPr sz="1600">
              <a:latin typeface="Calibri Light"/>
              <a:cs typeface="Calibri Light"/>
            </a:endParaRPr>
          </a:p>
          <a:p>
            <a:pPr>
              <a:spcBef>
                <a:spcPts val="30"/>
              </a:spcBef>
            </a:pPr>
            <a:endParaRPr sz="1550">
              <a:latin typeface="Calibri Light"/>
              <a:cs typeface="Calibri Light"/>
            </a:endParaRPr>
          </a:p>
          <a:p>
            <a:pPr marL="435609" indent="-345440">
              <a:buAutoNum type="arabicPeriod"/>
              <a:tabLst>
                <a:tab pos="435609" algn="l"/>
                <a:tab pos="436245" algn="l"/>
              </a:tabLst>
            </a:pPr>
            <a:r>
              <a:rPr sz="1600" spc="-15" dirty="0">
                <a:latin typeface="Calibri Light"/>
                <a:cs typeface="Calibri Light"/>
              </a:rPr>
              <a:t>Create </a:t>
            </a:r>
            <a:r>
              <a:rPr sz="1600" dirty="0">
                <a:latin typeface="Calibri Light"/>
                <a:cs typeface="Calibri Light"/>
              </a:rPr>
              <a:t>definitions </a:t>
            </a:r>
            <a:r>
              <a:rPr sz="1600" spc="-15" dirty="0">
                <a:latin typeface="Calibri Light"/>
                <a:cs typeface="Calibri Light"/>
              </a:rPr>
              <a:t>for</a:t>
            </a:r>
            <a:r>
              <a:rPr sz="1600" spc="-65" dirty="0">
                <a:latin typeface="Calibri Light"/>
                <a:cs typeface="Calibri Light"/>
              </a:rPr>
              <a:t> </a:t>
            </a:r>
            <a:r>
              <a:rPr sz="1600" spc="5" dirty="0">
                <a:latin typeface="Calibri Light"/>
                <a:cs typeface="Calibri Light"/>
              </a:rPr>
              <a:t>each</a:t>
            </a:r>
            <a:endParaRPr sz="1600">
              <a:latin typeface="Calibri Light"/>
              <a:cs typeface="Calibri Light"/>
            </a:endParaRPr>
          </a:p>
          <a:p>
            <a:pPr marL="435609"/>
            <a:r>
              <a:rPr sz="1600" spc="-5" dirty="0">
                <a:latin typeface="Calibri Light"/>
                <a:cs typeface="Calibri Light"/>
              </a:rPr>
              <a:t>characteristic.</a:t>
            </a:r>
            <a:endParaRPr sz="1600">
              <a:latin typeface="Calibri Light"/>
              <a:cs typeface="Calibri Light"/>
            </a:endParaRPr>
          </a:p>
          <a:p>
            <a:pPr>
              <a:spcBef>
                <a:spcPts val="30"/>
              </a:spcBef>
            </a:pPr>
            <a:endParaRPr sz="1550">
              <a:latin typeface="Calibri Light"/>
              <a:cs typeface="Calibri Light"/>
            </a:endParaRPr>
          </a:p>
          <a:p>
            <a:pPr marL="435609" marR="888365" indent="-344805">
              <a:buAutoNum type="arabicPeriod" startAt="2"/>
              <a:tabLst>
                <a:tab pos="435609" algn="l"/>
                <a:tab pos="436245" algn="l"/>
              </a:tabLst>
            </a:pPr>
            <a:r>
              <a:rPr sz="1600" spc="-5" dirty="0">
                <a:latin typeface="Calibri Light"/>
                <a:cs typeface="Calibri Light"/>
              </a:rPr>
              <a:t>Identify </a:t>
            </a:r>
            <a:r>
              <a:rPr sz="1600" spc="5" dirty="0">
                <a:latin typeface="Calibri Light"/>
                <a:cs typeface="Calibri Light"/>
              </a:rPr>
              <a:t>how </a:t>
            </a:r>
            <a:r>
              <a:rPr sz="1600" dirty="0">
                <a:latin typeface="Calibri Light"/>
                <a:cs typeface="Calibri Light"/>
              </a:rPr>
              <a:t>it</a:t>
            </a:r>
            <a:r>
              <a:rPr sz="1600" spc="-95" dirty="0">
                <a:latin typeface="Calibri Light"/>
                <a:cs typeface="Calibri Light"/>
              </a:rPr>
              <a:t> </a:t>
            </a:r>
            <a:r>
              <a:rPr sz="1600" dirty="0">
                <a:latin typeface="Calibri Light"/>
                <a:cs typeface="Calibri Light"/>
              </a:rPr>
              <a:t>changes  </a:t>
            </a:r>
            <a:r>
              <a:rPr sz="1600" spc="-5" dirty="0">
                <a:latin typeface="Calibri Light"/>
                <a:cs typeface="Calibri Light"/>
              </a:rPr>
              <a:t>downstream </a:t>
            </a:r>
            <a:r>
              <a:rPr sz="1600" dirty="0">
                <a:latin typeface="Calibri Light"/>
                <a:cs typeface="Calibri Light"/>
              </a:rPr>
              <a:t>(e.g.  </a:t>
            </a:r>
            <a:r>
              <a:rPr sz="1600" spc="-5" dirty="0">
                <a:latin typeface="Calibri Light"/>
                <a:cs typeface="Calibri Light"/>
              </a:rPr>
              <a:t>increase/decrease</a:t>
            </a:r>
            <a:r>
              <a:rPr sz="1600" spc="-105" dirty="0">
                <a:latin typeface="Calibri Light"/>
                <a:cs typeface="Calibri Light"/>
              </a:rPr>
              <a:t> </a:t>
            </a:r>
            <a:r>
              <a:rPr sz="1600" spc="-5" dirty="0">
                <a:latin typeface="Calibri Light"/>
                <a:cs typeface="Calibri Light"/>
              </a:rPr>
              <a:t>etc).</a:t>
            </a:r>
            <a:endParaRPr sz="1600">
              <a:latin typeface="Calibri Light"/>
              <a:cs typeface="Calibri Light"/>
            </a:endParaRPr>
          </a:p>
          <a:p>
            <a:pPr>
              <a:spcBef>
                <a:spcPts val="30"/>
              </a:spcBef>
              <a:buFont typeface="Calibri Light"/>
              <a:buAutoNum type="arabicPeriod" startAt="2"/>
            </a:pPr>
            <a:endParaRPr sz="1550">
              <a:latin typeface="Calibri Light"/>
              <a:cs typeface="Calibri Light"/>
            </a:endParaRPr>
          </a:p>
          <a:p>
            <a:pPr marL="435609" marR="361315" indent="-344805">
              <a:buAutoNum type="arabicPeriod" startAt="2"/>
              <a:tabLst>
                <a:tab pos="435609" algn="l"/>
                <a:tab pos="436245" algn="l"/>
              </a:tabLst>
            </a:pPr>
            <a:r>
              <a:rPr sz="1600" dirty="0">
                <a:latin typeface="Calibri Light"/>
                <a:cs typeface="Calibri Light"/>
              </a:rPr>
              <a:t>Explain </a:t>
            </a:r>
            <a:r>
              <a:rPr sz="1600" spc="-5" dirty="0">
                <a:latin typeface="Calibri Light"/>
                <a:cs typeface="Calibri Light"/>
              </a:rPr>
              <a:t>why </a:t>
            </a:r>
            <a:r>
              <a:rPr sz="1600" dirty="0">
                <a:latin typeface="Calibri Light"/>
                <a:cs typeface="Calibri Light"/>
              </a:rPr>
              <a:t>the</a:t>
            </a:r>
            <a:r>
              <a:rPr sz="1600" spc="-100" dirty="0">
                <a:latin typeface="Calibri Light"/>
                <a:cs typeface="Calibri Light"/>
              </a:rPr>
              <a:t> </a:t>
            </a:r>
            <a:r>
              <a:rPr sz="1600" spc="-5" dirty="0">
                <a:latin typeface="Calibri Light"/>
                <a:cs typeface="Calibri Light"/>
              </a:rPr>
              <a:t>characteristic  </a:t>
            </a:r>
            <a:r>
              <a:rPr sz="1600" dirty="0">
                <a:latin typeface="Calibri Light"/>
                <a:cs typeface="Calibri Light"/>
              </a:rPr>
              <a:t>changes</a:t>
            </a:r>
            <a:r>
              <a:rPr sz="1600" spc="-60" dirty="0">
                <a:latin typeface="Calibri Light"/>
                <a:cs typeface="Calibri Light"/>
              </a:rPr>
              <a:t> </a:t>
            </a:r>
            <a:r>
              <a:rPr sz="1600" spc="-5" dirty="0">
                <a:latin typeface="Calibri Light"/>
                <a:cs typeface="Calibri Light"/>
              </a:rPr>
              <a:t>downstream.</a:t>
            </a:r>
            <a:endParaRPr sz="1600">
              <a:latin typeface="Calibri Light"/>
              <a:cs typeface="Calibri Light"/>
            </a:endParaRPr>
          </a:p>
        </p:txBody>
      </p:sp>
      <p:sp>
        <p:nvSpPr>
          <p:cNvPr id="6" name="object 6"/>
          <p:cNvSpPr/>
          <p:nvPr/>
        </p:nvSpPr>
        <p:spPr>
          <a:xfrm>
            <a:off x="481585" y="5496788"/>
            <a:ext cx="5979279" cy="421852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91246"/>
            <a:ext cx="6629400" cy="752129"/>
          </a:xfrm>
          <a:prstGeom prst="rect">
            <a:avLst/>
          </a:prstGeom>
          <a:solidFill>
            <a:schemeClr val="accent5">
              <a:lumMod val="40000"/>
              <a:lumOff val="60000"/>
            </a:schemeClr>
          </a:solidFill>
        </p:spPr>
        <p:txBody>
          <a:bodyPr vert="horz" wrap="square" lIns="0" tIns="13335" rIns="0" bIns="0" rtlCol="0">
            <a:spAutoFit/>
          </a:bodyPr>
          <a:lstStyle/>
          <a:p>
            <a:pPr marL="12700">
              <a:spcBef>
                <a:spcPts val="105"/>
              </a:spcBef>
            </a:pPr>
            <a:r>
              <a:rPr lang="en-GB" sz="2400" spc="-10" dirty="0" smtClean="0"/>
              <a:t>Lesson 3: What processes shape the land around a river?</a:t>
            </a:r>
            <a:endParaRPr sz="2400" spc="-20" dirty="0"/>
          </a:p>
        </p:txBody>
      </p:sp>
      <p:sp>
        <p:nvSpPr>
          <p:cNvPr id="3" name="object 3"/>
          <p:cNvSpPr txBox="1"/>
          <p:nvPr/>
        </p:nvSpPr>
        <p:spPr>
          <a:xfrm>
            <a:off x="152400" y="846201"/>
            <a:ext cx="6629400" cy="752129"/>
          </a:xfrm>
          <a:prstGeom prst="rect">
            <a:avLst/>
          </a:prstGeom>
        </p:spPr>
        <p:txBody>
          <a:bodyPr vert="horz" wrap="square" lIns="0" tIns="13335" rIns="0" bIns="0" rtlCol="0">
            <a:spAutoFit/>
          </a:bodyPr>
          <a:lstStyle/>
          <a:p>
            <a:pPr marL="12700" marR="5080">
              <a:spcBef>
                <a:spcPts val="105"/>
              </a:spcBef>
            </a:pPr>
            <a:r>
              <a:rPr sz="1600" dirty="0">
                <a:latin typeface="Calibri Light"/>
                <a:cs typeface="Calibri Light"/>
              </a:rPr>
              <a:t>Geomorphic </a:t>
            </a:r>
            <a:r>
              <a:rPr sz="1600" spc="-5" dirty="0">
                <a:latin typeface="Calibri Light"/>
                <a:cs typeface="Calibri Light"/>
              </a:rPr>
              <a:t>processes </a:t>
            </a:r>
            <a:r>
              <a:rPr sz="1600" spc="5" dirty="0">
                <a:latin typeface="Calibri Light"/>
                <a:cs typeface="Calibri Light"/>
              </a:rPr>
              <a:t>shape </a:t>
            </a:r>
            <a:r>
              <a:rPr sz="1600" spc="-5" dirty="0">
                <a:latin typeface="Calibri Light"/>
                <a:cs typeface="Calibri Light"/>
              </a:rPr>
              <a:t>distinctive river </a:t>
            </a:r>
            <a:r>
              <a:rPr sz="1600" spc="5" dirty="0">
                <a:latin typeface="Calibri Light"/>
                <a:cs typeface="Calibri Light"/>
              </a:rPr>
              <a:t>landscapes </a:t>
            </a:r>
            <a:r>
              <a:rPr sz="1600" dirty="0">
                <a:latin typeface="Calibri Light"/>
                <a:cs typeface="Calibri Light"/>
              </a:rPr>
              <a:t>in the</a:t>
            </a:r>
            <a:r>
              <a:rPr sz="1600" spc="-254" dirty="0">
                <a:latin typeface="Calibri Light"/>
                <a:cs typeface="Calibri Light"/>
              </a:rPr>
              <a:t> </a:t>
            </a:r>
            <a:r>
              <a:rPr sz="1600" spc="5" dirty="0">
                <a:latin typeface="Calibri Light"/>
                <a:cs typeface="Calibri Light"/>
              </a:rPr>
              <a:t>UK  </a:t>
            </a:r>
            <a:r>
              <a:rPr sz="1600" spc="-5" dirty="0">
                <a:latin typeface="Calibri Light"/>
                <a:cs typeface="Calibri Light"/>
              </a:rPr>
              <a:t>through </a:t>
            </a:r>
            <a:r>
              <a:rPr sz="1600" dirty="0">
                <a:latin typeface="Calibri Light"/>
                <a:cs typeface="Calibri Light"/>
              </a:rPr>
              <a:t>weathering, </a:t>
            </a:r>
            <a:r>
              <a:rPr sz="1600" spc="5" dirty="0">
                <a:latin typeface="Calibri Light"/>
                <a:cs typeface="Calibri Light"/>
              </a:rPr>
              <a:t>mass </a:t>
            </a:r>
            <a:r>
              <a:rPr sz="1600" spc="-5" dirty="0">
                <a:latin typeface="Calibri Light"/>
                <a:cs typeface="Calibri Light"/>
              </a:rPr>
              <a:t>movement, erosion, </a:t>
            </a:r>
            <a:r>
              <a:rPr sz="1600" dirty="0">
                <a:latin typeface="Calibri Light"/>
                <a:cs typeface="Calibri Light"/>
              </a:rPr>
              <a:t>deposition </a:t>
            </a:r>
            <a:r>
              <a:rPr sz="1600" spc="5" dirty="0">
                <a:latin typeface="Calibri Light"/>
                <a:cs typeface="Calibri Light"/>
              </a:rPr>
              <a:t>and  </a:t>
            </a:r>
            <a:r>
              <a:rPr sz="1600" spc="-5" dirty="0">
                <a:latin typeface="Calibri Light"/>
                <a:cs typeface="Calibri Light"/>
              </a:rPr>
              <a:t>transportation</a:t>
            </a:r>
            <a:r>
              <a:rPr sz="1600" spc="-5" dirty="0" smtClean="0">
                <a:latin typeface="Calibri Light"/>
                <a:cs typeface="Calibri Light"/>
              </a:rPr>
              <a:t>.</a:t>
            </a:r>
            <a:r>
              <a:rPr lang="en-GB" sz="1600" spc="-5" dirty="0" smtClean="0">
                <a:latin typeface="Calibri Light"/>
                <a:cs typeface="Calibri Light"/>
              </a:rPr>
              <a:t>  Read about </a:t>
            </a:r>
            <a:r>
              <a:rPr lang="en-GB" sz="1600" spc="-5" dirty="0" smtClean="0">
                <a:latin typeface="Calibri Light"/>
                <a:cs typeface="Calibri Light"/>
                <a:hlinkClick r:id="rId2"/>
              </a:rPr>
              <a:t>these</a:t>
            </a:r>
            <a:r>
              <a:rPr lang="en-GB" sz="1600" spc="-5" dirty="0" smtClean="0">
                <a:latin typeface="Calibri Light"/>
                <a:cs typeface="Calibri Light"/>
              </a:rPr>
              <a:t> </a:t>
            </a:r>
            <a:r>
              <a:rPr lang="en-GB" sz="1600" spc="-5" dirty="0" smtClean="0">
                <a:latin typeface="Calibri Light"/>
                <a:cs typeface="Calibri Light"/>
                <a:hlinkClick r:id="rId3"/>
              </a:rPr>
              <a:t>processes</a:t>
            </a:r>
            <a:r>
              <a:rPr lang="en-GB" sz="1600" spc="-5" dirty="0" smtClean="0">
                <a:latin typeface="Calibri Light"/>
                <a:cs typeface="Calibri Light"/>
              </a:rPr>
              <a:t> and watch this </a:t>
            </a:r>
            <a:r>
              <a:rPr lang="en-GB" sz="1600" spc="-5" dirty="0" smtClean="0">
                <a:latin typeface="Calibri Light"/>
                <a:cs typeface="Calibri Light"/>
                <a:hlinkClick r:id="rId4"/>
              </a:rPr>
              <a:t>video</a:t>
            </a:r>
            <a:r>
              <a:rPr lang="en-GB" sz="1600" spc="-5" dirty="0" smtClean="0">
                <a:latin typeface="Calibri Light"/>
                <a:cs typeface="Calibri Light"/>
              </a:rPr>
              <a:t> before attempting the tasks below.</a:t>
            </a:r>
            <a:endParaRPr sz="1600" dirty="0">
              <a:latin typeface="Calibri Light"/>
              <a:cs typeface="Calibri Light"/>
            </a:endParaRPr>
          </a:p>
        </p:txBody>
      </p:sp>
      <p:graphicFrame>
        <p:nvGraphicFramePr>
          <p:cNvPr id="4" name="object 4"/>
          <p:cNvGraphicFramePr>
            <a:graphicFrameLocks noGrp="1"/>
          </p:cNvGraphicFramePr>
          <p:nvPr/>
        </p:nvGraphicFramePr>
        <p:xfrm>
          <a:off x="298450" y="1652651"/>
          <a:ext cx="6160770" cy="1554606"/>
        </p:xfrm>
        <a:graphic>
          <a:graphicData uri="http://schemas.openxmlformats.org/drawingml/2006/table">
            <a:tbl>
              <a:tblPr firstRow="1" bandRow="1">
                <a:tableStyleId>{2D5ABB26-0587-4C30-8999-92F81FD0307C}</a:tableStyleId>
              </a:tblPr>
              <a:tblGrid>
                <a:gridCol w="3080385">
                  <a:extLst>
                    <a:ext uri="{9D8B030D-6E8A-4147-A177-3AD203B41FA5}">
                      <a16:colId xmlns:a16="http://schemas.microsoft.com/office/drawing/2014/main" val="20000"/>
                    </a:ext>
                  </a:extLst>
                </a:gridCol>
                <a:gridCol w="3080385">
                  <a:extLst>
                    <a:ext uri="{9D8B030D-6E8A-4147-A177-3AD203B41FA5}">
                      <a16:colId xmlns:a16="http://schemas.microsoft.com/office/drawing/2014/main" val="20001"/>
                    </a:ext>
                  </a:extLst>
                </a:gridCol>
              </a:tblGrid>
              <a:tr h="434467">
                <a:tc>
                  <a:txBody>
                    <a:bodyPr/>
                    <a:lstStyle/>
                    <a:p>
                      <a:pPr marL="91440">
                        <a:lnSpc>
                          <a:spcPct val="100000"/>
                        </a:lnSpc>
                        <a:spcBef>
                          <a:spcPts val="235"/>
                        </a:spcBef>
                      </a:pPr>
                      <a:r>
                        <a:rPr sz="2000" b="0" spc="-15" dirty="0">
                          <a:latin typeface="Calibri Light"/>
                          <a:cs typeface="Calibri Light"/>
                        </a:rPr>
                        <a:t>Erosion</a:t>
                      </a:r>
                      <a:endParaRPr sz="2000">
                        <a:latin typeface="Calibri Light"/>
                        <a:cs typeface="Calibri Light"/>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92710">
                        <a:lnSpc>
                          <a:spcPct val="100000"/>
                        </a:lnSpc>
                        <a:spcBef>
                          <a:spcPts val="235"/>
                        </a:spcBef>
                      </a:pPr>
                      <a:r>
                        <a:rPr sz="2000" b="0" spc="-20" dirty="0">
                          <a:latin typeface="Calibri Light"/>
                          <a:cs typeface="Calibri Light"/>
                        </a:rPr>
                        <a:t>Weathering</a:t>
                      </a:r>
                      <a:endParaRPr sz="2000">
                        <a:latin typeface="Calibri Light"/>
                        <a:cs typeface="Calibri Light"/>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0"/>
                  </a:ext>
                </a:extLst>
              </a:tr>
              <a:tr h="1120139">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5" name="object 5"/>
          <p:cNvSpPr txBox="1"/>
          <p:nvPr/>
        </p:nvSpPr>
        <p:spPr>
          <a:xfrm>
            <a:off x="306326" y="3317747"/>
            <a:ext cx="6160135" cy="768800"/>
          </a:xfrm>
          <a:prstGeom prst="rect">
            <a:avLst/>
          </a:prstGeom>
          <a:ln w="39624">
            <a:solidFill>
              <a:srgbClr val="00AFEF"/>
            </a:solidFill>
          </a:ln>
        </p:spPr>
        <p:txBody>
          <a:bodyPr vert="horz" wrap="square" lIns="0" tIns="29845" rIns="0" bIns="0" rtlCol="0">
            <a:spAutoFit/>
          </a:bodyPr>
          <a:lstStyle/>
          <a:p>
            <a:pPr marL="90170">
              <a:spcBef>
                <a:spcPts val="235"/>
              </a:spcBef>
            </a:pPr>
            <a:r>
              <a:rPr sz="1600" spc="-15" dirty="0">
                <a:latin typeface="Calibri Light"/>
                <a:cs typeface="Calibri Light"/>
              </a:rPr>
              <a:t>Write </a:t>
            </a:r>
            <a:r>
              <a:rPr sz="1600" spc="5" dirty="0">
                <a:latin typeface="Calibri Light"/>
                <a:cs typeface="Calibri Light"/>
              </a:rPr>
              <a:t>each </a:t>
            </a:r>
            <a:r>
              <a:rPr sz="1600" spc="-5" dirty="0">
                <a:latin typeface="Calibri Light"/>
                <a:cs typeface="Calibri Light"/>
              </a:rPr>
              <a:t>process </a:t>
            </a:r>
            <a:r>
              <a:rPr sz="1600" dirty="0">
                <a:latin typeface="Calibri Light"/>
                <a:cs typeface="Calibri Light"/>
              </a:rPr>
              <a:t>in the </a:t>
            </a:r>
            <a:r>
              <a:rPr sz="1600" spc="-5" dirty="0">
                <a:latin typeface="Calibri Light"/>
                <a:cs typeface="Calibri Light"/>
              </a:rPr>
              <a:t>correct </a:t>
            </a:r>
            <a:r>
              <a:rPr sz="1600" dirty="0">
                <a:latin typeface="Calibri Light"/>
                <a:cs typeface="Calibri Light"/>
              </a:rPr>
              <a:t>column in the table</a:t>
            </a:r>
            <a:r>
              <a:rPr sz="1600" spc="-240" dirty="0">
                <a:latin typeface="Calibri Light"/>
                <a:cs typeface="Calibri Light"/>
              </a:rPr>
              <a:t> </a:t>
            </a:r>
            <a:r>
              <a:rPr sz="1600" spc="-5" dirty="0">
                <a:latin typeface="Calibri Light"/>
                <a:cs typeface="Calibri Light"/>
              </a:rPr>
              <a:t>above.</a:t>
            </a:r>
            <a:endParaRPr sz="1600">
              <a:latin typeface="Calibri Light"/>
              <a:cs typeface="Calibri Light"/>
            </a:endParaRPr>
          </a:p>
          <a:p>
            <a:pPr marL="90170" marR="371475"/>
            <a:r>
              <a:rPr sz="1600" spc="-20" dirty="0">
                <a:solidFill>
                  <a:srgbClr val="FF0000"/>
                </a:solidFill>
                <a:latin typeface="Calibri Light"/>
                <a:cs typeface="Calibri Light"/>
              </a:rPr>
              <a:t>Freeze-thaw,</a:t>
            </a:r>
            <a:r>
              <a:rPr sz="1600" spc="-85" dirty="0">
                <a:solidFill>
                  <a:srgbClr val="FF0000"/>
                </a:solidFill>
                <a:latin typeface="Calibri Light"/>
                <a:cs typeface="Calibri Light"/>
              </a:rPr>
              <a:t> </a:t>
            </a:r>
            <a:r>
              <a:rPr sz="1600" spc="-5" dirty="0">
                <a:solidFill>
                  <a:srgbClr val="6F2F9F"/>
                </a:solidFill>
                <a:latin typeface="Calibri Light"/>
                <a:cs typeface="Calibri Light"/>
              </a:rPr>
              <a:t>Hydraulic</a:t>
            </a:r>
            <a:r>
              <a:rPr sz="1600" spc="-50" dirty="0">
                <a:solidFill>
                  <a:srgbClr val="6F2F9F"/>
                </a:solidFill>
                <a:latin typeface="Calibri Light"/>
                <a:cs typeface="Calibri Light"/>
              </a:rPr>
              <a:t> </a:t>
            </a:r>
            <a:r>
              <a:rPr sz="1600" spc="5" dirty="0">
                <a:solidFill>
                  <a:srgbClr val="6F2F9F"/>
                </a:solidFill>
                <a:latin typeface="Calibri Light"/>
                <a:cs typeface="Calibri Light"/>
              </a:rPr>
              <a:t>Action</a:t>
            </a:r>
            <a:r>
              <a:rPr sz="1600" spc="5" dirty="0">
                <a:latin typeface="Calibri Light"/>
                <a:cs typeface="Calibri Light"/>
              </a:rPr>
              <a:t>,</a:t>
            </a:r>
            <a:r>
              <a:rPr sz="1600" spc="-50" dirty="0">
                <a:latin typeface="Calibri Light"/>
                <a:cs typeface="Calibri Light"/>
              </a:rPr>
              <a:t> </a:t>
            </a:r>
            <a:r>
              <a:rPr sz="1600" dirty="0">
                <a:solidFill>
                  <a:srgbClr val="6FAC46"/>
                </a:solidFill>
                <a:latin typeface="Calibri Light"/>
                <a:cs typeface="Calibri Light"/>
              </a:rPr>
              <a:t>Abrasion,</a:t>
            </a:r>
            <a:r>
              <a:rPr sz="1600" spc="-45" dirty="0">
                <a:solidFill>
                  <a:srgbClr val="6FAC46"/>
                </a:solidFill>
                <a:latin typeface="Calibri Light"/>
                <a:cs typeface="Calibri Light"/>
              </a:rPr>
              <a:t> </a:t>
            </a:r>
            <a:r>
              <a:rPr sz="1600" dirty="0">
                <a:solidFill>
                  <a:srgbClr val="006FC0"/>
                </a:solidFill>
                <a:latin typeface="Calibri Light"/>
                <a:cs typeface="Calibri Light"/>
              </a:rPr>
              <a:t>Biological,</a:t>
            </a:r>
            <a:r>
              <a:rPr sz="1600" spc="-60" dirty="0">
                <a:solidFill>
                  <a:srgbClr val="006FC0"/>
                </a:solidFill>
                <a:latin typeface="Calibri Light"/>
                <a:cs typeface="Calibri Light"/>
              </a:rPr>
              <a:t> </a:t>
            </a:r>
            <a:r>
              <a:rPr sz="1600" spc="-5" dirty="0">
                <a:solidFill>
                  <a:srgbClr val="FF33CC"/>
                </a:solidFill>
                <a:latin typeface="Calibri Light"/>
                <a:cs typeface="Calibri Light"/>
              </a:rPr>
              <a:t>Attrition,</a:t>
            </a:r>
            <a:r>
              <a:rPr sz="1600" spc="-45" dirty="0">
                <a:solidFill>
                  <a:srgbClr val="FF33CC"/>
                </a:solidFill>
                <a:latin typeface="Calibri Light"/>
                <a:cs typeface="Calibri Light"/>
              </a:rPr>
              <a:t> </a:t>
            </a:r>
            <a:r>
              <a:rPr sz="1600" dirty="0">
                <a:solidFill>
                  <a:srgbClr val="00AF50"/>
                </a:solidFill>
                <a:latin typeface="Calibri Light"/>
                <a:cs typeface="Calibri Light"/>
              </a:rPr>
              <a:t>Solution,  </a:t>
            </a:r>
            <a:r>
              <a:rPr sz="1600" dirty="0">
                <a:solidFill>
                  <a:srgbClr val="C00000"/>
                </a:solidFill>
                <a:latin typeface="Calibri Light"/>
                <a:cs typeface="Calibri Light"/>
              </a:rPr>
              <a:t>Carbonation,</a:t>
            </a:r>
            <a:r>
              <a:rPr sz="1600" spc="-55" dirty="0">
                <a:solidFill>
                  <a:srgbClr val="C00000"/>
                </a:solidFill>
                <a:latin typeface="Calibri Light"/>
                <a:cs typeface="Calibri Light"/>
              </a:rPr>
              <a:t> </a:t>
            </a:r>
            <a:r>
              <a:rPr sz="1600" dirty="0">
                <a:solidFill>
                  <a:srgbClr val="EC7C30"/>
                </a:solidFill>
                <a:latin typeface="Calibri Light"/>
                <a:cs typeface="Calibri Light"/>
              </a:rPr>
              <a:t>Oxidation.</a:t>
            </a:r>
            <a:endParaRPr sz="1600">
              <a:latin typeface="Calibri Light"/>
              <a:cs typeface="Calibri Light"/>
            </a:endParaRPr>
          </a:p>
        </p:txBody>
      </p:sp>
      <p:sp>
        <p:nvSpPr>
          <p:cNvPr id="6" name="object 6"/>
          <p:cNvSpPr/>
          <p:nvPr/>
        </p:nvSpPr>
        <p:spPr>
          <a:xfrm>
            <a:off x="396546" y="4758657"/>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7" name="object 7"/>
          <p:cNvSpPr/>
          <p:nvPr/>
        </p:nvSpPr>
        <p:spPr>
          <a:xfrm>
            <a:off x="396546" y="5002498"/>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8" name="object 8"/>
          <p:cNvSpPr/>
          <p:nvPr/>
        </p:nvSpPr>
        <p:spPr>
          <a:xfrm>
            <a:off x="396546" y="5734272"/>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9" name="object 9"/>
          <p:cNvSpPr/>
          <p:nvPr/>
        </p:nvSpPr>
        <p:spPr>
          <a:xfrm>
            <a:off x="396546" y="5978112"/>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10" name="object 10"/>
          <p:cNvSpPr/>
          <p:nvPr/>
        </p:nvSpPr>
        <p:spPr>
          <a:xfrm>
            <a:off x="396546" y="6710012"/>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11" name="object 11"/>
          <p:cNvSpPr/>
          <p:nvPr/>
        </p:nvSpPr>
        <p:spPr>
          <a:xfrm>
            <a:off x="396546" y="6953853"/>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12" name="object 12"/>
          <p:cNvSpPr txBox="1"/>
          <p:nvPr/>
        </p:nvSpPr>
        <p:spPr>
          <a:xfrm>
            <a:off x="306326" y="4247390"/>
            <a:ext cx="6160135" cy="3542029"/>
          </a:xfrm>
          <a:prstGeom prst="rect">
            <a:avLst/>
          </a:prstGeom>
          <a:ln w="39624">
            <a:solidFill>
              <a:srgbClr val="FFC000"/>
            </a:solidFill>
          </a:ln>
        </p:spPr>
        <p:txBody>
          <a:bodyPr vert="horz" wrap="square" lIns="0" tIns="32384" rIns="0" bIns="0" rtlCol="0">
            <a:spAutoFit/>
          </a:bodyPr>
          <a:lstStyle/>
          <a:p>
            <a:pPr marL="288290" indent="-198755">
              <a:spcBef>
                <a:spcPts val="254"/>
              </a:spcBef>
              <a:buAutoNum type="arabicPeriod"/>
              <a:tabLst>
                <a:tab pos="288925" algn="l"/>
              </a:tabLst>
            </a:pPr>
            <a:r>
              <a:rPr sz="1600" spc="-5" dirty="0">
                <a:latin typeface="Calibri Light"/>
                <a:cs typeface="Calibri Light"/>
              </a:rPr>
              <a:t>Define </a:t>
            </a:r>
            <a:r>
              <a:rPr sz="1600" dirty="0">
                <a:latin typeface="Calibri Light"/>
                <a:cs typeface="Calibri Light"/>
              </a:rPr>
              <a:t>the process of saltation.</a:t>
            </a:r>
            <a:r>
              <a:rPr sz="1600" spc="-185" dirty="0">
                <a:latin typeface="Calibri Light"/>
                <a:cs typeface="Calibri Light"/>
              </a:rPr>
              <a:t> </a:t>
            </a:r>
            <a:r>
              <a:rPr sz="1600" dirty="0">
                <a:latin typeface="Calibri Light"/>
                <a:cs typeface="Calibri Light"/>
              </a:rPr>
              <a:t>[1]</a:t>
            </a: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spcBef>
                <a:spcPts val="25"/>
              </a:spcBef>
              <a:buFont typeface="Calibri Light"/>
              <a:buAutoNum type="arabicPeriod"/>
            </a:pPr>
            <a:endParaRPr sz="1500">
              <a:latin typeface="Calibri Light"/>
              <a:cs typeface="Calibri Light"/>
            </a:endParaRPr>
          </a:p>
          <a:p>
            <a:pPr marL="288290" indent="-198755">
              <a:buAutoNum type="arabicPeriod"/>
              <a:tabLst>
                <a:tab pos="288925" algn="l"/>
              </a:tabLst>
            </a:pPr>
            <a:r>
              <a:rPr sz="1600" spc="-5" dirty="0">
                <a:latin typeface="Calibri Light"/>
                <a:cs typeface="Calibri Light"/>
              </a:rPr>
              <a:t>Define </a:t>
            </a:r>
            <a:r>
              <a:rPr sz="1600" dirty="0">
                <a:latin typeface="Calibri Light"/>
                <a:cs typeface="Calibri Light"/>
              </a:rPr>
              <a:t>the process of abrasion.</a:t>
            </a:r>
            <a:r>
              <a:rPr sz="1600" spc="-185" dirty="0">
                <a:latin typeface="Calibri Light"/>
                <a:cs typeface="Calibri Light"/>
              </a:rPr>
              <a:t> </a:t>
            </a:r>
            <a:r>
              <a:rPr sz="1600" dirty="0">
                <a:latin typeface="Calibri Light"/>
                <a:cs typeface="Calibri Light"/>
              </a:rPr>
              <a:t>[1]</a:t>
            </a: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spcBef>
                <a:spcPts val="25"/>
              </a:spcBef>
              <a:buFont typeface="Calibri Light"/>
              <a:buAutoNum type="arabicPeriod"/>
            </a:pPr>
            <a:endParaRPr sz="1500">
              <a:latin typeface="Calibri Light"/>
              <a:cs typeface="Calibri Light"/>
            </a:endParaRPr>
          </a:p>
          <a:p>
            <a:pPr marL="288290" indent="-198755">
              <a:buAutoNum type="arabicPeriod"/>
              <a:tabLst>
                <a:tab pos="288925" algn="l"/>
              </a:tabLst>
            </a:pPr>
            <a:r>
              <a:rPr sz="1600" dirty="0">
                <a:latin typeface="Calibri Light"/>
                <a:cs typeface="Calibri Light"/>
              </a:rPr>
              <a:t>Define the </a:t>
            </a:r>
            <a:r>
              <a:rPr sz="1600" spc="-5" dirty="0">
                <a:latin typeface="Calibri Light"/>
                <a:cs typeface="Calibri Light"/>
              </a:rPr>
              <a:t>process </a:t>
            </a:r>
            <a:r>
              <a:rPr sz="1600" dirty="0">
                <a:latin typeface="Calibri Light"/>
                <a:cs typeface="Calibri Light"/>
              </a:rPr>
              <a:t>of </a:t>
            </a:r>
            <a:r>
              <a:rPr sz="1600" spc="-10" dirty="0">
                <a:latin typeface="Calibri Light"/>
                <a:cs typeface="Calibri Light"/>
              </a:rPr>
              <a:t>freeze-thaw </a:t>
            </a:r>
            <a:r>
              <a:rPr sz="1600" spc="-5" dirty="0">
                <a:latin typeface="Calibri Light"/>
                <a:cs typeface="Calibri Light"/>
              </a:rPr>
              <a:t>weathering.</a:t>
            </a:r>
            <a:r>
              <a:rPr sz="1600" spc="-165" dirty="0">
                <a:latin typeface="Calibri Light"/>
                <a:cs typeface="Calibri Light"/>
              </a:rPr>
              <a:t> </a:t>
            </a:r>
            <a:r>
              <a:rPr sz="1600" dirty="0">
                <a:latin typeface="Calibri Light"/>
                <a:cs typeface="Calibri Light"/>
              </a:rPr>
              <a:t>[1]</a:t>
            </a: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spcBef>
                <a:spcPts val="25"/>
              </a:spcBef>
              <a:buFont typeface="Calibri Light"/>
              <a:buAutoNum type="arabicPeriod"/>
            </a:pPr>
            <a:endParaRPr sz="1500">
              <a:latin typeface="Calibri Light"/>
              <a:cs typeface="Calibri Light"/>
            </a:endParaRPr>
          </a:p>
          <a:p>
            <a:pPr marL="288290" indent="-198755">
              <a:buAutoNum type="arabicPeriod"/>
              <a:tabLst>
                <a:tab pos="288925" algn="l"/>
              </a:tabLst>
            </a:pPr>
            <a:r>
              <a:rPr sz="1600" spc="-5" dirty="0">
                <a:latin typeface="Calibri Light"/>
                <a:cs typeface="Calibri Light"/>
              </a:rPr>
              <a:t>The </a:t>
            </a:r>
            <a:r>
              <a:rPr sz="1600" dirty="0">
                <a:latin typeface="Calibri Light"/>
                <a:cs typeface="Calibri Light"/>
              </a:rPr>
              <a:t>table below names </a:t>
            </a:r>
            <a:r>
              <a:rPr sz="1600" spc="-5" dirty="0">
                <a:latin typeface="Calibri Light"/>
                <a:cs typeface="Calibri Light"/>
              </a:rPr>
              <a:t>three weathering processes. </a:t>
            </a:r>
            <a:r>
              <a:rPr sz="1600" spc="5" dirty="0">
                <a:latin typeface="Calibri Light"/>
                <a:cs typeface="Calibri Light"/>
              </a:rPr>
              <a:t>Use </a:t>
            </a:r>
            <a:r>
              <a:rPr sz="1600" spc="-5" dirty="0">
                <a:latin typeface="Calibri Light"/>
                <a:cs typeface="Calibri Light"/>
              </a:rPr>
              <a:t>arrows</a:t>
            </a:r>
            <a:r>
              <a:rPr sz="1600" spc="-245" dirty="0">
                <a:latin typeface="Calibri Light"/>
                <a:cs typeface="Calibri Light"/>
              </a:rPr>
              <a:t> </a:t>
            </a:r>
            <a:r>
              <a:rPr sz="1600" spc="-15" dirty="0">
                <a:latin typeface="Calibri Light"/>
                <a:cs typeface="Calibri Light"/>
              </a:rPr>
              <a:t>to</a:t>
            </a:r>
            <a:endParaRPr sz="1600">
              <a:latin typeface="Calibri Light"/>
              <a:cs typeface="Calibri Light"/>
            </a:endParaRPr>
          </a:p>
          <a:p>
            <a:pPr marL="90170"/>
            <a:r>
              <a:rPr sz="1600" spc="-5" dirty="0">
                <a:latin typeface="Calibri Light"/>
                <a:cs typeface="Calibri Light"/>
              </a:rPr>
              <a:t>match</a:t>
            </a:r>
            <a:r>
              <a:rPr sz="1600" spc="-55" dirty="0">
                <a:latin typeface="Calibri Light"/>
                <a:cs typeface="Calibri Light"/>
              </a:rPr>
              <a:t> </a:t>
            </a:r>
            <a:r>
              <a:rPr sz="1600" spc="5" dirty="0">
                <a:latin typeface="Calibri Light"/>
                <a:cs typeface="Calibri Light"/>
              </a:rPr>
              <a:t>each</a:t>
            </a:r>
            <a:r>
              <a:rPr sz="1600" spc="-25" dirty="0">
                <a:latin typeface="Calibri Light"/>
                <a:cs typeface="Calibri Light"/>
              </a:rPr>
              <a:t> </a:t>
            </a:r>
            <a:r>
              <a:rPr sz="1600" dirty="0">
                <a:latin typeface="Calibri Light"/>
                <a:cs typeface="Calibri Light"/>
              </a:rPr>
              <a:t>process</a:t>
            </a:r>
            <a:r>
              <a:rPr sz="1600" spc="-55" dirty="0">
                <a:latin typeface="Calibri Light"/>
                <a:cs typeface="Calibri Light"/>
              </a:rPr>
              <a:t> </a:t>
            </a:r>
            <a:r>
              <a:rPr sz="1600" spc="5" dirty="0">
                <a:latin typeface="Calibri Light"/>
                <a:cs typeface="Calibri Light"/>
              </a:rPr>
              <a:t>with</a:t>
            </a:r>
            <a:r>
              <a:rPr sz="1600" spc="-25" dirty="0">
                <a:latin typeface="Calibri Light"/>
                <a:cs typeface="Calibri Light"/>
              </a:rPr>
              <a:t> </a:t>
            </a:r>
            <a:r>
              <a:rPr sz="1600" dirty="0">
                <a:latin typeface="Calibri Light"/>
                <a:cs typeface="Calibri Light"/>
              </a:rPr>
              <a:t>the</a:t>
            </a:r>
            <a:r>
              <a:rPr sz="1600" spc="-5" dirty="0">
                <a:latin typeface="Calibri Light"/>
                <a:cs typeface="Calibri Light"/>
              </a:rPr>
              <a:t> correct</a:t>
            </a:r>
            <a:r>
              <a:rPr sz="1600" spc="-50" dirty="0">
                <a:latin typeface="Calibri Light"/>
                <a:cs typeface="Calibri Light"/>
              </a:rPr>
              <a:t> </a:t>
            </a:r>
            <a:r>
              <a:rPr sz="1600" dirty="0">
                <a:latin typeface="Calibri Light"/>
                <a:cs typeface="Calibri Light"/>
              </a:rPr>
              <a:t>description.</a:t>
            </a:r>
            <a:r>
              <a:rPr sz="1600" spc="-85" dirty="0">
                <a:latin typeface="Calibri Light"/>
                <a:cs typeface="Calibri Light"/>
              </a:rPr>
              <a:t> </a:t>
            </a:r>
            <a:r>
              <a:rPr sz="1600" dirty="0">
                <a:latin typeface="Calibri Light"/>
                <a:cs typeface="Calibri Light"/>
              </a:rPr>
              <a:t>[2]</a:t>
            </a:r>
            <a:endParaRPr sz="1600">
              <a:latin typeface="Calibri Light"/>
              <a:cs typeface="Calibri Light"/>
            </a:endParaRPr>
          </a:p>
        </p:txBody>
      </p:sp>
      <p:graphicFrame>
        <p:nvGraphicFramePr>
          <p:cNvPr id="13" name="object 13"/>
          <p:cNvGraphicFramePr>
            <a:graphicFrameLocks noGrp="1"/>
          </p:cNvGraphicFramePr>
          <p:nvPr/>
        </p:nvGraphicFramePr>
        <p:xfrm>
          <a:off x="298450" y="7881875"/>
          <a:ext cx="6160770" cy="1879559"/>
        </p:xfrm>
        <a:graphic>
          <a:graphicData uri="http://schemas.openxmlformats.org/drawingml/2006/table">
            <a:tbl>
              <a:tblPr firstRow="1" bandRow="1">
                <a:tableStyleId>{2D5ABB26-0587-4C30-8999-92F81FD0307C}</a:tableStyleId>
              </a:tblPr>
              <a:tblGrid>
                <a:gridCol w="3080385">
                  <a:extLst>
                    <a:ext uri="{9D8B030D-6E8A-4147-A177-3AD203B41FA5}">
                      <a16:colId xmlns:a16="http://schemas.microsoft.com/office/drawing/2014/main" val="20000"/>
                    </a:ext>
                  </a:extLst>
                </a:gridCol>
                <a:gridCol w="3080385">
                  <a:extLst>
                    <a:ext uri="{9D8B030D-6E8A-4147-A177-3AD203B41FA5}">
                      <a16:colId xmlns:a16="http://schemas.microsoft.com/office/drawing/2014/main" val="20001"/>
                    </a:ext>
                  </a:extLst>
                </a:gridCol>
              </a:tblGrid>
              <a:tr h="370839">
                <a:tc>
                  <a:txBody>
                    <a:bodyPr/>
                    <a:lstStyle/>
                    <a:p>
                      <a:pPr marL="91440">
                        <a:lnSpc>
                          <a:spcPct val="100000"/>
                        </a:lnSpc>
                        <a:spcBef>
                          <a:spcPts val="259"/>
                        </a:spcBef>
                      </a:pPr>
                      <a:r>
                        <a:rPr sz="1800" b="0" spc="-15" dirty="0">
                          <a:latin typeface="Calibri Light"/>
                          <a:cs typeface="Calibri Light"/>
                        </a:rPr>
                        <a:t>Process</a:t>
                      </a:r>
                      <a:endParaRPr sz="1800">
                        <a:latin typeface="Calibri Light"/>
                        <a:cs typeface="Calibri Light"/>
                      </a:endParaRPr>
                    </a:p>
                  </a:txBody>
                  <a:tcPr marL="0" marR="0" marT="330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92710">
                        <a:lnSpc>
                          <a:spcPct val="100000"/>
                        </a:lnSpc>
                        <a:spcBef>
                          <a:spcPts val="259"/>
                        </a:spcBef>
                      </a:pPr>
                      <a:r>
                        <a:rPr sz="1800" b="0" spc="-5" dirty="0">
                          <a:latin typeface="Calibri Light"/>
                          <a:cs typeface="Calibri Light"/>
                        </a:rPr>
                        <a:t>Description</a:t>
                      </a:r>
                      <a:endParaRPr sz="1800">
                        <a:latin typeface="Calibri Light"/>
                        <a:cs typeface="Calibri Light"/>
                      </a:endParaRPr>
                    </a:p>
                  </a:txBody>
                  <a:tcPr marL="0" marR="0" marT="330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0"/>
                  </a:ext>
                </a:extLst>
              </a:tr>
              <a:tr h="502881">
                <a:tc>
                  <a:txBody>
                    <a:bodyPr/>
                    <a:lstStyle/>
                    <a:p>
                      <a:pPr marL="91440">
                        <a:lnSpc>
                          <a:spcPct val="100000"/>
                        </a:lnSpc>
                        <a:spcBef>
                          <a:spcPts val="300"/>
                        </a:spcBef>
                      </a:pPr>
                      <a:r>
                        <a:rPr sz="1350" b="0" spc="-15" dirty="0">
                          <a:latin typeface="Calibri Light"/>
                          <a:cs typeface="Calibri Light"/>
                        </a:rPr>
                        <a:t>Biological</a:t>
                      </a:r>
                      <a:endParaRPr sz="1350">
                        <a:latin typeface="Calibri Light"/>
                        <a:cs typeface="Calibri Light"/>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marR="193040">
                        <a:lnSpc>
                          <a:spcPts val="1610"/>
                        </a:lnSpc>
                        <a:spcBef>
                          <a:spcPts val="360"/>
                        </a:spcBef>
                      </a:pPr>
                      <a:r>
                        <a:rPr sz="1350" b="0" spc="-15" dirty="0">
                          <a:latin typeface="Calibri Light"/>
                          <a:cs typeface="Calibri Light"/>
                        </a:rPr>
                        <a:t>Breakdown </a:t>
                      </a:r>
                      <a:r>
                        <a:rPr sz="1350" b="0" spc="-5" dirty="0">
                          <a:latin typeface="Calibri Light"/>
                          <a:cs typeface="Calibri Light"/>
                        </a:rPr>
                        <a:t>of </a:t>
                      </a:r>
                      <a:r>
                        <a:rPr sz="1350" b="0" spc="-15" dirty="0">
                          <a:latin typeface="Calibri Light"/>
                          <a:cs typeface="Calibri Light"/>
                        </a:rPr>
                        <a:t>rocks </a:t>
                      </a:r>
                      <a:r>
                        <a:rPr sz="1350" b="0" spc="-25" dirty="0">
                          <a:latin typeface="Calibri Light"/>
                          <a:cs typeface="Calibri Light"/>
                        </a:rPr>
                        <a:t>into </a:t>
                      </a:r>
                      <a:r>
                        <a:rPr sz="1350" b="0" spc="-10" dirty="0">
                          <a:latin typeface="Calibri Light"/>
                          <a:cs typeface="Calibri Light"/>
                        </a:rPr>
                        <a:t>smaller </a:t>
                      </a:r>
                      <a:r>
                        <a:rPr sz="1350" b="0" spc="-15" dirty="0">
                          <a:latin typeface="Calibri Light"/>
                          <a:cs typeface="Calibri Light"/>
                        </a:rPr>
                        <a:t>rocks </a:t>
                      </a:r>
                      <a:r>
                        <a:rPr sz="1350" b="0" spc="-5" dirty="0">
                          <a:latin typeface="Calibri Light"/>
                          <a:cs typeface="Calibri Light"/>
                        </a:rPr>
                        <a:t>by  </a:t>
                      </a:r>
                      <a:r>
                        <a:rPr sz="1350" b="0" spc="-45" dirty="0">
                          <a:latin typeface="Calibri Light"/>
                          <a:cs typeface="Calibri Light"/>
                        </a:rPr>
                        <a:t>water, </a:t>
                      </a:r>
                      <a:r>
                        <a:rPr sz="1350" b="0" spc="-10" dirty="0">
                          <a:latin typeface="Calibri Light"/>
                          <a:cs typeface="Calibri Light"/>
                        </a:rPr>
                        <a:t>ice or</a:t>
                      </a:r>
                      <a:r>
                        <a:rPr sz="1350" b="0" spc="65" dirty="0">
                          <a:latin typeface="Calibri Light"/>
                          <a:cs typeface="Calibri Light"/>
                        </a:rPr>
                        <a:t> </a:t>
                      </a:r>
                      <a:r>
                        <a:rPr sz="1350" b="0" spc="-10" dirty="0">
                          <a:latin typeface="Calibri Light"/>
                          <a:cs typeface="Calibri Light"/>
                        </a:rPr>
                        <a:t>wind.</a:t>
                      </a:r>
                      <a:endParaRPr sz="1350">
                        <a:latin typeface="Calibri Light"/>
                        <a:cs typeface="Calibri Light"/>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02920">
                <a:tc>
                  <a:txBody>
                    <a:bodyPr/>
                    <a:lstStyle/>
                    <a:p>
                      <a:pPr marL="91440">
                        <a:lnSpc>
                          <a:spcPct val="100000"/>
                        </a:lnSpc>
                        <a:spcBef>
                          <a:spcPts val="300"/>
                        </a:spcBef>
                      </a:pPr>
                      <a:r>
                        <a:rPr sz="1350" b="0" spc="-10" dirty="0">
                          <a:latin typeface="Calibri Light"/>
                          <a:cs typeface="Calibri Light"/>
                        </a:rPr>
                        <a:t>Mechanical</a:t>
                      </a:r>
                      <a:endParaRPr sz="1350">
                        <a:latin typeface="Calibri Light"/>
                        <a:cs typeface="Calibri Light"/>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ts val="1614"/>
                        </a:lnSpc>
                        <a:spcBef>
                          <a:spcPts val="300"/>
                        </a:spcBef>
                      </a:pPr>
                      <a:r>
                        <a:rPr sz="1350" b="0" spc="-10" dirty="0">
                          <a:latin typeface="Calibri Light"/>
                          <a:cs typeface="Calibri Light"/>
                        </a:rPr>
                        <a:t>The </a:t>
                      </a:r>
                      <a:r>
                        <a:rPr sz="1350" b="0" spc="-20" dirty="0">
                          <a:latin typeface="Calibri Light"/>
                          <a:cs typeface="Calibri Light"/>
                        </a:rPr>
                        <a:t>disintegration </a:t>
                      </a:r>
                      <a:r>
                        <a:rPr sz="1350" b="0" spc="-5" dirty="0">
                          <a:latin typeface="Calibri Light"/>
                          <a:cs typeface="Calibri Light"/>
                        </a:rPr>
                        <a:t>of </a:t>
                      </a:r>
                      <a:r>
                        <a:rPr sz="1350" b="0" spc="-15" dirty="0">
                          <a:latin typeface="Calibri Light"/>
                          <a:cs typeface="Calibri Light"/>
                        </a:rPr>
                        <a:t>rocks </a:t>
                      </a:r>
                      <a:r>
                        <a:rPr sz="1350" b="0" spc="-10" dirty="0">
                          <a:latin typeface="Calibri Light"/>
                          <a:cs typeface="Calibri Light"/>
                        </a:rPr>
                        <a:t>caused</a:t>
                      </a:r>
                      <a:r>
                        <a:rPr sz="1350" b="0" spc="-125" dirty="0">
                          <a:latin typeface="Calibri Light"/>
                          <a:cs typeface="Calibri Light"/>
                        </a:rPr>
                        <a:t> </a:t>
                      </a:r>
                      <a:r>
                        <a:rPr sz="1350" b="0" spc="-5" dirty="0">
                          <a:latin typeface="Calibri Light"/>
                          <a:cs typeface="Calibri Light"/>
                        </a:rPr>
                        <a:t>by</a:t>
                      </a:r>
                      <a:endParaRPr sz="1350">
                        <a:latin typeface="Calibri Light"/>
                        <a:cs typeface="Calibri Light"/>
                      </a:endParaRPr>
                    </a:p>
                    <a:p>
                      <a:pPr marL="92710">
                        <a:lnSpc>
                          <a:spcPts val="1614"/>
                        </a:lnSpc>
                      </a:pPr>
                      <a:r>
                        <a:rPr sz="1350" b="0" spc="-10" dirty="0">
                          <a:latin typeface="Calibri Light"/>
                          <a:cs typeface="Calibri Light"/>
                        </a:rPr>
                        <a:t>reactions.</a:t>
                      </a:r>
                      <a:endParaRPr sz="1350">
                        <a:latin typeface="Calibri Light"/>
                        <a:cs typeface="Calibri Light"/>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02919">
                <a:tc>
                  <a:txBody>
                    <a:bodyPr/>
                    <a:lstStyle/>
                    <a:p>
                      <a:pPr marL="91440">
                        <a:lnSpc>
                          <a:spcPct val="100000"/>
                        </a:lnSpc>
                        <a:spcBef>
                          <a:spcPts val="305"/>
                        </a:spcBef>
                      </a:pPr>
                      <a:r>
                        <a:rPr sz="1350" b="0" spc="-10" dirty="0">
                          <a:latin typeface="Calibri Light"/>
                          <a:cs typeface="Calibri Light"/>
                        </a:rPr>
                        <a:t>Chemical</a:t>
                      </a:r>
                      <a:endParaRPr sz="1350">
                        <a:latin typeface="Calibri Light"/>
                        <a:cs typeface="Calibri Light"/>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marR="266065">
                        <a:lnSpc>
                          <a:spcPts val="1610"/>
                        </a:lnSpc>
                        <a:spcBef>
                          <a:spcPts val="365"/>
                        </a:spcBef>
                      </a:pPr>
                      <a:r>
                        <a:rPr sz="1350" b="0" spc="-15" dirty="0">
                          <a:latin typeface="Calibri Light"/>
                          <a:cs typeface="Calibri Light"/>
                        </a:rPr>
                        <a:t>Rocks </a:t>
                      </a:r>
                      <a:r>
                        <a:rPr sz="1350" b="0" spc="-20" dirty="0">
                          <a:latin typeface="Calibri Light"/>
                          <a:cs typeface="Calibri Light"/>
                        </a:rPr>
                        <a:t>are broken </a:t>
                      </a:r>
                      <a:r>
                        <a:rPr sz="1350" b="0" spc="-10" dirty="0">
                          <a:latin typeface="Calibri Light"/>
                          <a:cs typeface="Calibri Light"/>
                        </a:rPr>
                        <a:t>down </a:t>
                      </a:r>
                      <a:r>
                        <a:rPr sz="1350" b="0" spc="-5" dirty="0">
                          <a:latin typeface="Calibri Light"/>
                          <a:cs typeface="Calibri Light"/>
                        </a:rPr>
                        <a:t>by </a:t>
                      </a:r>
                      <a:r>
                        <a:rPr sz="1350" b="0" spc="-10" dirty="0">
                          <a:latin typeface="Calibri Light"/>
                          <a:cs typeface="Calibri Light"/>
                        </a:rPr>
                        <a:t>living  </a:t>
                      </a:r>
                      <a:r>
                        <a:rPr sz="1350" b="0" spc="-15" dirty="0">
                          <a:latin typeface="Calibri Light"/>
                          <a:cs typeface="Calibri Light"/>
                        </a:rPr>
                        <a:t>organisms </a:t>
                      </a:r>
                      <a:r>
                        <a:rPr sz="1350" b="0" spc="-10" dirty="0">
                          <a:latin typeface="Calibri Light"/>
                          <a:cs typeface="Calibri Light"/>
                        </a:rPr>
                        <a:t>including </a:t>
                      </a:r>
                      <a:r>
                        <a:rPr sz="1350" b="0" spc="-15" dirty="0">
                          <a:latin typeface="Calibri Light"/>
                          <a:cs typeface="Calibri Light"/>
                        </a:rPr>
                        <a:t>animals </a:t>
                      </a:r>
                      <a:r>
                        <a:rPr sz="1350" b="0" spc="-10" dirty="0">
                          <a:latin typeface="Calibri Light"/>
                          <a:cs typeface="Calibri Light"/>
                        </a:rPr>
                        <a:t>and</a:t>
                      </a:r>
                      <a:r>
                        <a:rPr sz="1350" b="0" spc="200" dirty="0">
                          <a:latin typeface="Calibri Light"/>
                          <a:cs typeface="Calibri Light"/>
                        </a:rPr>
                        <a:t> </a:t>
                      </a:r>
                      <a:r>
                        <a:rPr sz="1350" b="0" spc="-15" dirty="0">
                          <a:latin typeface="Calibri Light"/>
                          <a:cs typeface="Calibri Light"/>
                        </a:rPr>
                        <a:t>plants.</a:t>
                      </a:r>
                      <a:endParaRPr sz="1350">
                        <a:latin typeface="Calibri Light"/>
                        <a:cs typeface="Calibri Light"/>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7822" y="313690"/>
            <a:ext cx="2196465" cy="453390"/>
          </a:xfrm>
          <a:prstGeom prst="rect">
            <a:avLst/>
          </a:prstGeom>
        </p:spPr>
        <p:txBody>
          <a:bodyPr vert="horz" wrap="square" lIns="0" tIns="13335" rIns="0" bIns="0" rtlCol="0">
            <a:spAutoFit/>
          </a:bodyPr>
          <a:lstStyle/>
          <a:p>
            <a:pPr marL="12700">
              <a:spcBef>
                <a:spcPts val="105"/>
              </a:spcBef>
            </a:pPr>
            <a:r>
              <a:rPr spc="-10" dirty="0"/>
              <a:t>River</a:t>
            </a:r>
            <a:r>
              <a:rPr spc="-180" dirty="0"/>
              <a:t> </a:t>
            </a:r>
            <a:r>
              <a:rPr spc="-20" dirty="0"/>
              <a:t>Processes</a:t>
            </a:r>
          </a:p>
        </p:txBody>
      </p:sp>
      <p:graphicFrame>
        <p:nvGraphicFramePr>
          <p:cNvPr id="3" name="object 3"/>
          <p:cNvGraphicFramePr>
            <a:graphicFrameLocks noGrp="1"/>
          </p:cNvGraphicFramePr>
          <p:nvPr/>
        </p:nvGraphicFramePr>
        <p:xfrm>
          <a:off x="298450" y="926085"/>
          <a:ext cx="6160770" cy="1554607"/>
        </p:xfrm>
        <a:graphic>
          <a:graphicData uri="http://schemas.openxmlformats.org/drawingml/2006/table">
            <a:tbl>
              <a:tblPr firstRow="1" bandRow="1">
                <a:tableStyleId>{2D5ABB26-0587-4C30-8999-92F81FD0307C}</a:tableStyleId>
              </a:tblPr>
              <a:tblGrid>
                <a:gridCol w="3080385">
                  <a:extLst>
                    <a:ext uri="{9D8B030D-6E8A-4147-A177-3AD203B41FA5}">
                      <a16:colId xmlns:a16="http://schemas.microsoft.com/office/drawing/2014/main" val="20000"/>
                    </a:ext>
                  </a:extLst>
                </a:gridCol>
                <a:gridCol w="3080385">
                  <a:extLst>
                    <a:ext uri="{9D8B030D-6E8A-4147-A177-3AD203B41FA5}">
                      <a16:colId xmlns:a16="http://schemas.microsoft.com/office/drawing/2014/main" val="20001"/>
                    </a:ext>
                  </a:extLst>
                </a:gridCol>
              </a:tblGrid>
              <a:tr h="434467">
                <a:tc>
                  <a:txBody>
                    <a:bodyPr/>
                    <a:lstStyle/>
                    <a:p>
                      <a:pPr marL="91440">
                        <a:lnSpc>
                          <a:spcPct val="100000"/>
                        </a:lnSpc>
                        <a:spcBef>
                          <a:spcPts val="234"/>
                        </a:spcBef>
                      </a:pPr>
                      <a:r>
                        <a:rPr sz="2000" b="0" spc="-30" dirty="0">
                          <a:latin typeface="Calibri Light"/>
                          <a:cs typeface="Calibri Light"/>
                        </a:rPr>
                        <a:t>Transportation</a:t>
                      </a:r>
                      <a:endParaRPr sz="2000">
                        <a:latin typeface="Calibri Light"/>
                        <a:cs typeface="Calibri Light"/>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92710">
                        <a:lnSpc>
                          <a:spcPct val="100000"/>
                        </a:lnSpc>
                        <a:spcBef>
                          <a:spcPts val="234"/>
                        </a:spcBef>
                      </a:pPr>
                      <a:r>
                        <a:rPr sz="2000" b="0" spc="-15" dirty="0">
                          <a:latin typeface="Calibri Light"/>
                          <a:cs typeface="Calibri Light"/>
                        </a:rPr>
                        <a:t>Erosion</a:t>
                      </a:r>
                      <a:endParaRPr sz="2000">
                        <a:latin typeface="Calibri Light"/>
                        <a:cs typeface="Calibri Light"/>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0"/>
                  </a:ext>
                </a:extLst>
              </a:tr>
              <a:tr h="1120140">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txBox="1"/>
          <p:nvPr/>
        </p:nvSpPr>
        <p:spPr>
          <a:xfrm>
            <a:off x="306326" y="2625851"/>
            <a:ext cx="6160135" cy="768800"/>
          </a:xfrm>
          <a:prstGeom prst="rect">
            <a:avLst/>
          </a:prstGeom>
          <a:ln w="39624">
            <a:solidFill>
              <a:srgbClr val="00AFEF"/>
            </a:solidFill>
          </a:ln>
        </p:spPr>
        <p:txBody>
          <a:bodyPr vert="horz" wrap="square" lIns="0" tIns="29845" rIns="0" bIns="0" rtlCol="0">
            <a:spAutoFit/>
          </a:bodyPr>
          <a:lstStyle/>
          <a:p>
            <a:pPr marL="90170" marR="743585">
              <a:spcBef>
                <a:spcPts val="235"/>
              </a:spcBef>
            </a:pPr>
            <a:r>
              <a:rPr sz="1600" spc="-15" dirty="0">
                <a:latin typeface="Calibri Light"/>
                <a:cs typeface="Calibri Light"/>
              </a:rPr>
              <a:t>Write </a:t>
            </a:r>
            <a:r>
              <a:rPr sz="1600" spc="5" dirty="0">
                <a:latin typeface="Calibri Light"/>
                <a:cs typeface="Calibri Light"/>
              </a:rPr>
              <a:t>each </a:t>
            </a:r>
            <a:r>
              <a:rPr sz="1600" spc="-5" dirty="0">
                <a:latin typeface="Calibri Light"/>
                <a:cs typeface="Calibri Light"/>
              </a:rPr>
              <a:t>process </a:t>
            </a:r>
            <a:r>
              <a:rPr sz="1600" dirty="0">
                <a:latin typeface="Calibri Light"/>
                <a:cs typeface="Calibri Light"/>
              </a:rPr>
              <a:t>in the </a:t>
            </a:r>
            <a:r>
              <a:rPr sz="1600" spc="-5" dirty="0">
                <a:latin typeface="Calibri Light"/>
                <a:cs typeface="Calibri Light"/>
              </a:rPr>
              <a:t>correct </a:t>
            </a:r>
            <a:r>
              <a:rPr sz="1600" dirty="0">
                <a:latin typeface="Calibri Light"/>
                <a:cs typeface="Calibri Light"/>
              </a:rPr>
              <a:t>column in the table </a:t>
            </a:r>
            <a:r>
              <a:rPr sz="1600" spc="-5" dirty="0">
                <a:latin typeface="Calibri Light"/>
                <a:cs typeface="Calibri Light"/>
              </a:rPr>
              <a:t>above.  </a:t>
            </a:r>
            <a:r>
              <a:rPr sz="1600" spc="-5" dirty="0">
                <a:solidFill>
                  <a:srgbClr val="FF0000"/>
                </a:solidFill>
                <a:latin typeface="Calibri Light"/>
                <a:cs typeface="Calibri Light"/>
              </a:rPr>
              <a:t>Hydraulic Action, </a:t>
            </a:r>
            <a:r>
              <a:rPr sz="1600" spc="-5" dirty="0">
                <a:solidFill>
                  <a:srgbClr val="6F2F9F"/>
                </a:solidFill>
                <a:latin typeface="Calibri Light"/>
                <a:cs typeface="Calibri Light"/>
              </a:rPr>
              <a:t>Attrition</a:t>
            </a:r>
            <a:r>
              <a:rPr sz="1600" spc="-5" dirty="0">
                <a:latin typeface="Calibri Light"/>
                <a:cs typeface="Calibri Light"/>
              </a:rPr>
              <a:t>, </a:t>
            </a:r>
            <a:r>
              <a:rPr sz="1600" dirty="0">
                <a:solidFill>
                  <a:srgbClr val="6FAC46"/>
                </a:solidFill>
                <a:latin typeface="Calibri Light"/>
                <a:cs typeface="Calibri Light"/>
              </a:rPr>
              <a:t>Abrasion, </a:t>
            </a:r>
            <a:r>
              <a:rPr sz="1600" spc="-5" dirty="0">
                <a:solidFill>
                  <a:srgbClr val="006FC0"/>
                </a:solidFill>
                <a:latin typeface="Calibri Light"/>
                <a:cs typeface="Calibri Light"/>
              </a:rPr>
              <a:t>Saltation, </a:t>
            </a:r>
            <a:r>
              <a:rPr sz="1600" dirty="0">
                <a:solidFill>
                  <a:srgbClr val="FF33CC"/>
                </a:solidFill>
                <a:latin typeface="Calibri Light"/>
                <a:cs typeface="Calibri Light"/>
              </a:rPr>
              <a:t>Solution,</a:t>
            </a:r>
            <a:r>
              <a:rPr sz="1600" spc="-165" dirty="0">
                <a:solidFill>
                  <a:srgbClr val="FF33CC"/>
                </a:solidFill>
                <a:latin typeface="Calibri Light"/>
                <a:cs typeface="Calibri Light"/>
              </a:rPr>
              <a:t> </a:t>
            </a:r>
            <a:r>
              <a:rPr sz="1600" dirty="0">
                <a:solidFill>
                  <a:srgbClr val="00AF50"/>
                </a:solidFill>
                <a:latin typeface="Calibri Light"/>
                <a:cs typeface="Calibri Light"/>
              </a:rPr>
              <a:t>Solution,  </a:t>
            </a:r>
            <a:r>
              <a:rPr sz="1600" dirty="0">
                <a:solidFill>
                  <a:srgbClr val="C00000"/>
                </a:solidFill>
                <a:latin typeface="Calibri Light"/>
                <a:cs typeface="Calibri Light"/>
              </a:rPr>
              <a:t>Suspension, </a:t>
            </a:r>
            <a:r>
              <a:rPr sz="1600" spc="-15" dirty="0">
                <a:solidFill>
                  <a:srgbClr val="EC7C30"/>
                </a:solidFill>
                <a:latin typeface="Calibri Light"/>
                <a:cs typeface="Calibri Light"/>
              </a:rPr>
              <a:t>Traction,</a:t>
            </a:r>
            <a:r>
              <a:rPr sz="1600" spc="-70" dirty="0">
                <a:solidFill>
                  <a:srgbClr val="EC7C30"/>
                </a:solidFill>
                <a:latin typeface="Calibri Light"/>
                <a:cs typeface="Calibri Light"/>
              </a:rPr>
              <a:t> </a:t>
            </a:r>
            <a:r>
              <a:rPr sz="1600" spc="-5" dirty="0">
                <a:solidFill>
                  <a:srgbClr val="7E5F00"/>
                </a:solidFill>
                <a:latin typeface="Calibri Light"/>
                <a:cs typeface="Calibri Light"/>
              </a:rPr>
              <a:t>Corrasion.</a:t>
            </a:r>
            <a:endParaRPr sz="1600">
              <a:latin typeface="Calibri Light"/>
              <a:cs typeface="Calibri Light"/>
            </a:endParaRPr>
          </a:p>
        </p:txBody>
      </p:sp>
      <p:sp>
        <p:nvSpPr>
          <p:cNvPr id="5" name="object 5"/>
          <p:cNvSpPr/>
          <p:nvPr/>
        </p:nvSpPr>
        <p:spPr>
          <a:xfrm>
            <a:off x="396546" y="4102449"/>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6" name="object 6"/>
          <p:cNvSpPr/>
          <p:nvPr/>
        </p:nvSpPr>
        <p:spPr>
          <a:xfrm>
            <a:off x="396546" y="4346288"/>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7" name="object 7"/>
          <p:cNvSpPr/>
          <p:nvPr/>
        </p:nvSpPr>
        <p:spPr>
          <a:xfrm>
            <a:off x="396546" y="5078063"/>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8" name="object 8"/>
          <p:cNvSpPr/>
          <p:nvPr/>
        </p:nvSpPr>
        <p:spPr>
          <a:xfrm>
            <a:off x="396546" y="5321903"/>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9" name="object 9"/>
          <p:cNvSpPr/>
          <p:nvPr/>
        </p:nvSpPr>
        <p:spPr>
          <a:xfrm>
            <a:off x="396546" y="6053804"/>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10" name="object 10"/>
          <p:cNvSpPr/>
          <p:nvPr/>
        </p:nvSpPr>
        <p:spPr>
          <a:xfrm>
            <a:off x="396546" y="6297644"/>
            <a:ext cx="5874385" cy="0"/>
          </a:xfrm>
          <a:custGeom>
            <a:avLst/>
            <a:gdLst/>
            <a:ahLst/>
            <a:cxnLst/>
            <a:rect l="l" t="t" r="r" b="b"/>
            <a:pathLst>
              <a:path w="5874385">
                <a:moveTo>
                  <a:pt x="0" y="0"/>
                </a:moveTo>
                <a:lnTo>
                  <a:pt x="1609352" y="0"/>
                </a:lnTo>
              </a:path>
              <a:path w="5874385">
                <a:moveTo>
                  <a:pt x="1612211" y="0"/>
                </a:moveTo>
                <a:lnTo>
                  <a:pt x="1913964" y="0"/>
                </a:lnTo>
              </a:path>
              <a:path w="5874385">
                <a:moveTo>
                  <a:pt x="1916823" y="0"/>
                </a:moveTo>
                <a:lnTo>
                  <a:pt x="2218577" y="0"/>
                </a:lnTo>
              </a:path>
              <a:path w="5874385">
                <a:moveTo>
                  <a:pt x="2221436" y="0"/>
                </a:moveTo>
                <a:lnTo>
                  <a:pt x="2523189" y="0"/>
                </a:lnTo>
              </a:path>
              <a:path w="5874385">
                <a:moveTo>
                  <a:pt x="2526048" y="0"/>
                </a:moveTo>
                <a:lnTo>
                  <a:pt x="2827802" y="0"/>
                </a:lnTo>
              </a:path>
              <a:path w="5874385">
                <a:moveTo>
                  <a:pt x="2830661" y="0"/>
                </a:moveTo>
                <a:lnTo>
                  <a:pt x="3132415" y="0"/>
                </a:lnTo>
              </a:path>
              <a:path w="5874385">
                <a:moveTo>
                  <a:pt x="3135274" y="0"/>
                </a:moveTo>
                <a:lnTo>
                  <a:pt x="3437027" y="0"/>
                </a:lnTo>
              </a:path>
              <a:path w="5874385">
                <a:moveTo>
                  <a:pt x="3439886" y="0"/>
                </a:moveTo>
                <a:lnTo>
                  <a:pt x="3741640" y="0"/>
                </a:lnTo>
              </a:path>
              <a:path w="5874385">
                <a:moveTo>
                  <a:pt x="3744499" y="0"/>
                </a:moveTo>
                <a:lnTo>
                  <a:pt x="4046252" y="0"/>
                </a:lnTo>
              </a:path>
              <a:path w="5874385">
                <a:moveTo>
                  <a:pt x="4049111" y="0"/>
                </a:moveTo>
                <a:lnTo>
                  <a:pt x="4350865" y="0"/>
                </a:lnTo>
              </a:path>
              <a:path w="5874385">
                <a:moveTo>
                  <a:pt x="4353724" y="0"/>
                </a:moveTo>
                <a:lnTo>
                  <a:pt x="4655477" y="0"/>
                </a:lnTo>
              </a:path>
              <a:path w="5874385">
                <a:moveTo>
                  <a:pt x="4658336" y="0"/>
                </a:moveTo>
                <a:lnTo>
                  <a:pt x="4960090" y="0"/>
                </a:lnTo>
              </a:path>
              <a:path w="5874385">
                <a:moveTo>
                  <a:pt x="4962949" y="0"/>
                </a:moveTo>
                <a:lnTo>
                  <a:pt x="5264702" y="0"/>
                </a:lnTo>
              </a:path>
              <a:path w="5874385">
                <a:moveTo>
                  <a:pt x="5267561" y="0"/>
                </a:moveTo>
                <a:lnTo>
                  <a:pt x="5569315" y="0"/>
                </a:lnTo>
              </a:path>
              <a:path w="5874385">
                <a:moveTo>
                  <a:pt x="5572174" y="0"/>
                </a:moveTo>
                <a:lnTo>
                  <a:pt x="5873928" y="0"/>
                </a:lnTo>
              </a:path>
            </a:pathLst>
          </a:custGeom>
          <a:ln w="10370">
            <a:solidFill>
              <a:srgbClr val="000000"/>
            </a:solidFill>
          </a:ln>
        </p:spPr>
        <p:txBody>
          <a:bodyPr wrap="square" lIns="0" tIns="0" rIns="0" bIns="0" rtlCol="0"/>
          <a:lstStyle/>
          <a:p>
            <a:endParaRPr/>
          </a:p>
        </p:txBody>
      </p:sp>
      <p:sp>
        <p:nvSpPr>
          <p:cNvPr id="11" name="object 11"/>
          <p:cNvSpPr txBox="1"/>
          <p:nvPr/>
        </p:nvSpPr>
        <p:spPr>
          <a:xfrm>
            <a:off x="306326" y="3592069"/>
            <a:ext cx="6160135" cy="3542029"/>
          </a:xfrm>
          <a:prstGeom prst="rect">
            <a:avLst/>
          </a:prstGeom>
          <a:ln w="39624">
            <a:solidFill>
              <a:srgbClr val="FFC000"/>
            </a:solidFill>
          </a:ln>
        </p:spPr>
        <p:txBody>
          <a:bodyPr vert="horz" wrap="square" lIns="0" tIns="31750" rIns="0" bIns="0" rtlCol="0">
            <a:spAutoFit/>
          </a:bodyPr>
          <a:lstStyle/>
          <a:p>
            <a:pPr marL="288290" indent="-198755">
              <a:spcBef>
                <a:spcPts val="250"/>
              </a:spcBef>
              <a:buAutoNum type="arabicPeriod"/>
              <a:tabLst>
                <a:tab pos="288925" algn="l"/>
              </a:tabLst>
            </a:pPr>
            <a:r>
              <a:rPr sz="1600" dirty="0">
                <a:latin typeface="Calibri Light"/>
                <a:cs typeface="Calibri Light"/>
              </a:rPr>
              <a:t>Define the </a:t>
            </a:r>
            <a:r>
              <a:rPr sz="1600" spc="-5" dirty="0">
                <a:latin typeface="Calibri Light"/>
                <a:cs typeface="Calibri Light"/>
              </a:rPr>
              <a:t>process </a:t>
            </a:r>
            <a:r>
              <a:rPr sz="1600" dirty="0">
                <a:latin typeface="Calibri Light"/>
                <a:cs typeface="Calibri Light"/>
              </a:rPr>
              <a:t>of </a:t>
            </a:r>
            <a:r>
              <a:rPr sz="1600" spc="-5" dirty="0">
                <a:latin typeface="Calibri Light"/>
                <a:cs typeface="Calibri Light"/>
              </a:rPr>
              <a:t>attrition.</a:t>
            </a:r>
            <a:r>
              <a:rPr sz="1600" spc="-150" dirty="0">
                <a:latin typeface="Calibri Light"/>
                <a:cs typeface="Calibri Light"/>
              </a:rPr>
              <a:t> </a:t>
            </a:r>
            <a:r>
              <a:rPr sz="1600" dirty="0">
                <a:latin typeface="Calibri Light"/>
                <a:cs typeface="Calibri Light"/>
              </a:rPr>
              <a:t>[1]</a:t>
            </a: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spcBef>
                <a:spcPts val="25"/>
              </a:spcBef>
              <a:buFont typeface="Calibri Light"/>
              <a:buAutoNum type="arabicPeriod"/>
            </a:pPr>
            <a:endParaRPr sz="1500">
              <a:latin typeface="Calibri Light"/>
              <a:cs typeface="Calibri Light"/>
            </a:endParaRPr>
          </a:p>
          <a:p>
            <a:pPr marL="288290" indent="-198755">
              <a:buAutoNum type="arabicPeriod"/>
              <a:tabLst>
                <a:tab pos="288925" algn="l"/>
              </a:tabLst>
            </a:pPr>
            <a:r>
              <a:rPr sz="1600" dirty="0">
                <a:latin typeface="Calibri Light"/>
                <a:cs typeface="Calibri Light"/>
              </a:rPr>
              <a:t>Define the </a:t>
            </a:r>
            <a:r>
              <a:rPr sz="1600" spc="-5" dirty="0">
                <a:latin typeface="Calibri Light"/>
                <a:cs typeface="Calibri Light"/>
              </a:rPr>
              <a:t>process </a:t>
            </a:r>
            <a:r>
              <a:rPr sz="1600" dirty="0">
                <a:latin typeface="Calibri Light"/>
                <a:cs typeface="Calibri Light"/>
              </a:rPr>
              <a:t>of traction.</a:t>
            </a:r>
            <a:r>
              <a:rPr sz="1600" spc="-185" dirty="0">
                <a:latin typeface="Calibri Light"/>
                <a:cs typeface="Calibri Light"/>
              </a:rPr>
              <a:t> </a:t>
            </a:r>
            <a:r>
              <a:rPr sz="1600" dirty="0">
                <a:latin typeface="Calibri Light"/>
                <a:cs typeface="Calibri Light"/>
              </a:rPr>
              <a:t>[1]</a:t>
            </a: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spcBef>
                <a:spcPts val="25"/>
              </a:spcBef>
              <a:buFont typeface="Calibri Light"/>
              <a:buAutoNum type="arabicPeriod"/>
            </a:pPr>
            <a:endParaRPr sz="1500">
              <a:latin typeface="Calibri Light"/>
              <a:cs typeface="Calibri Light"/>
            </a:endParaRPr>
          </a:p>
          <a:p>
            <a:pPr marL="288290" indent="-198755">
              <a:buAutoNum type="arabicPeriod"/>
              <a:tabLst>
                <a:tab pos="288925" algn="l"/>
              </a:tabLst>
            </a:pPr>
            <a:r>
              <a:rPr sz="1600" dirty="0">
                <a:latin typeface="Calibri Light"/>
                <a:cs typeface="Calibri Light"/>
              </a:rPr>
              <a:t>Define the </a:t>
            </a:r>
            <a:r>
              <a:rPr sz="1600" spc="-5" dirty="0">
                <a:latin typeface="Calibri Light"/>
                <a:cs typeface="Calibri Light"/>
              </a:rPr>
              <a:t>process </a:t>
            </a:r>
            <a:r>
              <a:rPr sz="1600" dirty="0">
                <a:latin typeface="Calibri Light"/>
                <a:cs typeface="Calibri Light"/>
              </a:rPr>
              <a:t>of chemical </a:t>
            </a:r>
            <a:r>
              <a:rPr sz="1600" spc="-10" dirty="0">
                <a:latin typeface="Calibri Light"/>
                <a:cs typeface="Calibri Light"/>
              </a:rPr>
              <a:t>weathering.</a:t>
            </a:r>
            <a:r>
              <a:rPr sz="1600" spc="-180" dirty="0">
                <a:latin typeface="Calibri Light"/>
                <a:cs typeface="Calibri Light"/>
              </a:rPr>
              <a:t> </a:t>
            </a:r>
            <a:r>
              <a:rPr sz="1600" dirty="0">
                <a:latin typeface="Calibri Light"/>
                <a:cs typeface="Calibri Light"/>
              </a:rPr>
              <a:t>[1]</a:t>
            </a: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lnSpc>
                <a:spcPct val="100000"/>
              </a:lnSpc>
              <a:buFont typeface="Calibri Light"/>
              <a:buAutoNum type="arabicPeriod"/>
            </a:pPr>
            <a:endParaRPr sz="1600">
              <a:latin typeface="Calibri Light"/>
              <a:cs typeface="Calibri Light"/>
            </a:endParaRPr>
          </a:p>
          <a:p>
            <a:pPr>
              <a:spcBef>
                <a:spcPts val="25"/>
              </a:spcBef>
              <a:buFont typeface="Calibri Light"/>
              <a:buAutoNum type="arabicPeriod"/>
            </a:pPr>
            <a:endParaRPr sz="1500">
              <a:latin typeface="Calibri Light"/>
              <a:cs typeface="Calibri Light"/>
            </a:endParaRPr>
          </a:p>
          <a:p>
            <a:pPr marL="90170" marR="151765">
              <a:buAutoNum type="arabicPeriod"/>
              <a:tabLst>
                <a:tab pos="288925" algn="l"/>
              </a:tabLst>
            </a:pPr>
            <a:r>
              <a:rPr sz="1600" spc="-5" dirty="0">
                <a:latin typeface="Calibri Light"/>
                <a:cs typeface="Calibri Light"/>
              </a:rPr>
              <a:t>The </a:t>
            </a:r>
            <a:r>
              <a:rPr sz="1600" dirty="0">
                <a:latin typeface="Calibri Light"/>
                <a:cs typeface="Calibri Light"/>
              </a:rPr>
              <a:t>table below names </a:t>
            </a:r>
            <a:r>
              <a:rPr sz="1600" spc="-15" dirty="0">
                <a:latin typeface="Calibri Light"/>
                <a:cs typeface="Calibri Light"/>
              </a:rPr>
              <a:t>four </a:t>
            </a:r>
            <a:r>
              <a:rPr sz="1600" spc="-5" dirty="0">
                <a:latin typeface="Calibri Light"/>
                <a:cs typeface="Calibri Light"/>
              </a:rPr>
              <a:t>transportation. </a:t>
            </a:r>
            <a:r>
              <a:rPr sz="1600" spc="5" dirty="0">
                <a:latin typeface="Calibri Light"/>
                <a:cs typeface="Calibri Light"/>
              </a:rPr>
              <a:t>Use </a:t>
            </a:r>
            <a:r>
              <a:rPr sz="1600" spc="-5" dirty="0">
                <a:latin typeface="Calibri Light"/>
                <a:cs typeface="Calibri Light"/>
              </a:rPr>
              <a:t>arrows </a:t>
            </a:r>
            <a:r>
              <a:rPr sz="1600" spc="-15" dirty="0">
                <a:latin typeface="Calibri Light"/>
                <a:cs typeface="Calibri Light"/>
              </a:rPr>
              <a:t>to </a:t>
            </a:r>
            <a:r>
              <a:rPr sz="1600" spc="-5" dirty="0">
                <a:latin typeface="Calibri Light"/>
                <a:cs typeface="Calibri Light"/>
              </a:rPr>
              <a:t>match</a:t>
            </a:r>
            <a:r>
              <a:rPr sz="1600" spc="-185" dirty="0">
                <a:latin typeface="Calibri Light"/>
                <a:cs typeface="Calibri Light"/>
              </a:rPr>
              <a:t> </a:t>
            </a:r>
            <a:r>
              <a:rPr sz="1600" spc="5" dirty="0">
                <a:latin typeface="Calibri Light"/>
                <a:cs typeface="Calibri Light"/>
              </a:rPr>
              <a:t>each  </a:t>
            </a:r>
            <a:r>
              <a:rPr sz="1600" spc="-5" dirty="0">
                <a:latin typeface="Calibri Light"/>
                <a:cs typeface="Calibri Light"/>
              </a:rPr>
              <a:t>process </a:t>
            </a:r>
            <a:r>
              <a:rPr sz="1600" dirty="0">
                <a:latin typeface="Calibri Light"/>
                <a:cs typeface="Calibri Light"/>
              </a:rPr>
              <a:t>with the </a:t>
            </a:r>
            <a:r>
              <a:rPr sz="1600" spc="-5" dirty="0">
                <a:latin typeface="Calibri Light"/>
                <a:cs typeface="Calibri Light"/>
              </a:rPr>
              <a:t>correct </a:t>
            </a:r>
            <a:r>
              <a:rPr sz="1600" spc="5" dirty="0">
                <a:latin typeface="Calibri Light"/>
                <a:cs typeface="Calibri Light"/>
              </a:rPr>
              <a:t>description.</a:t>
            </a:r>
            <a:r>
              <a:rPr sz="1600" spc="-185" dirty="0">
                <a:latin typeface="Calibri Light"/>
                <a:cs typeface="Calibri Light"/>
              </a:rPr>
              <a:t> </a:t>
            </a:r>
            <a:r>
              <a:rPr sz="1600" dirty="0">
                <a:latin typeface="Calibri Light"/>
                <a:cs typeface="Calibri Light"/>
              </a:rPr>
              <a:t>[3]</a:t>
            </a:r>
            <a:endParaRPr sz="1600">
              <a:latin typeface="Calibri Light"/>
              <a:cs typeface="Calibri Light"/>
            </a:endParaRPr>
          </a:p>
        </p:txBody>
      </p:sp>
      <p:graphicFrame>
        <p:nvGraphicFramePr>
          <p:cNvPr id="12" name="object 12"/>
          <p:cNvGraphicFramePr>
            <a:graphicFrameLocks noGrp="1"/>
          </p:cNvGraphicFramePr>
          <p:nvPr/>
        </p:nvGraphicFramePr>
        <p:xfrm>
          <a:off x="298450" y="7261227"/>
          <a:ext cx="6160770" cy="2382517"/>
        </p:xfrm>
        <a:graphic>
          <a:graphicData uri="http://schemas.openxmlformats.org/drawingml/2006/table">
            <a:tbl>
              <a:tblPr firstRow="1" bandRow="1">
                <a:tableStyleId>{2D5ABB26-0587-4C30-8999-92F81FD0307C}</a:tableStyleId>
              </a:tblPr>
              <a:tblGrid>
                <a:gridCol w="3080385">
                  <a:extLst>
                    <a:ext uri="{9D8B030D-6E8A-4147-A177-3AD203B41FA5}">
                      <a16:colId xmlns:a16="http://schemas.microsoft.com/office/drawing/2014/main" val="20000"/>
                    </a:ext>
                  </a:extLst>
                </a:gridCol>
                <a:gridCol w="3080385">
                  <a:extLst>
                    <a:ext uri="{9D8B030D-6E8A-4147-A177-3AD203B41FA5}">
                      <a16:colId xmlns:a16="http://schemas.microsoft.com/office/drawing/2014/main" val="20001"/>
                    </a:ext>
                  </a:extLst>
                </a:gridCol>
              </a:tblGrid>
              <a:tr h="370839">
                <a:tc>
                  <a:txBody>
                    <a:bodyPr/>
                    <a:lstStyle/>
                    <a:p>
                      <a:pPr marL="91440">
                        <a:lnSpc>
                          <a:spcPct val="100000"/>
                        </a:lnSpc>
                        <a:spcBef>
                          <a:spcPts val="254"/>
                        </a:spcBef>
                      </a:pPr>
                      <a:r>
                        <a:rPr sz="1800" b="0" spc="-15" dirty="0">
                          <a:latin typeface="Calibri Light"/>
                          <a:cs typeface="Calibri Light"/>
                        </a:rPr>
                        <a:t>Process</a:t>
                      </a:r>
                      <a:endParaRPr sz="1800">
                        <a:latin typeface="Calibri Light"/>
                        <a:cs typeface="Calibri Light"/>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92710">
                        <a:lnSpc>
                          <a:spcPct val="100000"/>
                        </a:lnSpc>
                        <a:spcBef>
                          <a:spcPts val="254"/>
                        </a:spcBef>
                      </a:pPr>
                      <a:r>
                        <a:rPr sz="1800" b="0" spc="-5" dirty="0">
                          <a:latin typeface="Calibri Light"/>
                          <a:cs typeface="Calibri Light"/>
                        </a:rPr>
                        <a:t>Description</a:t>
                      </a:r>
                      <a:endParaRPr sz="1800">
                        <a:latin typeface="Calibri Light"/>
                        <a:cs typeface="Calibri Light"/>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0"/>
                  </a:ext>
                </a:extLst>
              </a:tr>
              <a:tr h="502920">
                <a:tc>
                  <a:txBody>
                    <a:bodyPr/>
                    <a:lstStyle/>
                    <a:p>
                      <a:pPr marL="91440">
                        <a:lnSpc>
                          <a:spcPct val="100000"/>
                        </a:lnSpc>
                        <a:spcBef>
                          <a:spcPts val="300"/>
                        </a:spcBef>
                      </a:pPr>
                      <a:r>
                        <a:rPr sz="1350" b="0" spc="-10" dirty="0">
                          <a:latin typeface="Calibri Light"/>
                          <a:cs typeface="Calibri Light"/>
                        </a:rPr>
                        <a:t>Suspension</a:t>
                      </a:r>
                      <a:endParaRPr sz="1350">
                        <a:latin typeface="Calibri Light"/>
                        <a:cs typeface="Calibri Light"/>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marR="146050">
                        <a:lnSpc>
                          <a:spcPts val="1610"/>
                        </a:lnSpc>
                        <a:spcBef>
                          <a:spcPts val="360"/>
                        </a:spcBef>
                      </a:pPr>
                      <a:r>
                        <a:rPr sz="1350" b="0" spc="-15" dirty="0">
                          <a:latin typeface="Calibri Light"/>
                          <a:cs typeface="Calibri Light"/>
                        </a:rPr>
                        <a:t>Particles </a:t>
                      </a:r>
                      <a:r>
                        <a:rPr sz="1350" b="0" spc="-5" dirty="0">
                          <a:latin typeface="Calibri Light"/>
                          <a:cs typeface="Calibri Light"/>
                        </a:rPr>
                        <a:t>of </a:t>
                      </a:r>
                      <a:r>
                        <a:rPr sz="1350" b="0" spc="-10" dirty="0">
                          <a:latin typeface="Calibri Light"/>
                          <a:cs typeface="Calibri Light"/>
                        </a:rPr>
                        <a:t>sediment </a:t>
                      </a:r>
                      <a:r>
                        <a:rPr sz="1350" b="0" spc="-20" dirty="0">
                          <a:latin typeface="Calibri Light"/>
                          <a:cs typeface="Calibri Light"/>
                        </a:rPr>
                        <a:t>are </a:t>
                      </a:r>
                      <a:r>
                        <a:rPr sz="1350" b="0" spc="-10" dirty="0">
                          <a:latin typeface="Calibri Light"/>
                          <a:cs typeface="Calibri Light"/>
                        </a:rPr>
                        <a:t>dissolved </a:t>
                      </a:r>
                      <a:r>
                        <a:rPr sz="1350" b="0" spc="-5" dirty="0">
                          <a:latin typeface="Calibri Light"/>
                          <a:cs typeface="Calibri Light"/>
                        </a:rPr>
                        <a:t>by </a:t>
                      </a:r>
                      <a:r>
                        <a:rPr sz="1350" b="0" spc="-10" dirty="0">
                          <a:latin typeface="Calibri Light"/>
                          <a:cs typeface="Calibri Light"/>
                        </a:rPr>
                        <a:t>the  </a:t>
                      </a:r>
                      <a:r>
                        <a:rPr sz="1350" b="0" spc="-35" dirty="0">
                          <a:latin typeface="Calibri Light"/>
                          <a:cs typeface="Calibri Light"/>
                        </a:rPr>
                        <a:t>river.</a:t>
                      </a:r>
                      <a:endParaRPr sz="1350">
                        <a:latin typeface="Calibri Light"/>
                        <a:cs typeface="Calibri Light"/>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02919">
                <a:tc>
                  <a:txBody>
                    <a:bodyPr/>
                    <a:lstStyle/>
                    <a:p>
                      <a:pPr marL="91440">
                        <a:lnSpc>
                          <a:spcPct val="100000"/>
                        </a:lnSpc>
                        <a:spcBef>
                          <a:spcPts val="300"/>
                        </a:spcBef>
                      </a:pPr>
                      <a:r>
                        <a:rPr sz="1350" b="0" spc="-25" dirty="0">
                          <a:latin typeface="Calibri Light"/>
                          <a:cs typeface="Calibri Light"/>
                        </a:rPr>
                        <a:t>Traction</a:t>
                      </a:r>
                      <a:endParaRPr sz="1350">
                        <a:latin typeface="Calibri Light"/>
                        <a:cs typeface="Calibri Light"/>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marR="245745">
                        <a:lnSpc>
                          <a:spcPts val="1610"/>
                        </a:lnSpc>
                        <a:spcBef>
                          <a:spcPts val="365"/>
                        </a:spcBef>
                      </a:pPr>
                      <a:r>
                        <a:rPr sz="1350" b="0" spc="-20" dirty="0">
                          <a:latin typeface="Calibri Light"/>
                          <a:cs typeface="Calibri Light"/>
                        </a:rPr>
                        <a:t>Large </a:t>
                      </a:r>
                      <a:r>
                        <a:rPr sz="1350" b="0" spc="-15" dirty="0">
                          <a:latin typeface="Calibri Light"/>
                          <a:cs typeface="Calibri Light"/>
                        </a:rPr>
                        <a:t>boulders </a:t>
                      </a:r>
                      <a:r>
                        <a:rPr sz="1350" b="0" spc="-20" dirty="0">
                          <a:latin typeface="Calibri Light"/>
                          <a:cs typeface="Calibri Light"/>
                        </a:rPr>
                        <a:t>are </a:t>
                      </a:r>
                      <a:r>
                        <a:rPr sz="1350" b="0" spc="-15" dirty="0">
                          <a:latin typeface="Calibri Light"/>
                          <a:cs typeface="Calibri Light"/>
                        </a:rPr>
                        <a:t>rolled </a:t>
                      </a:r>
                      <a:r>
                        <a:rPr sz="1350" b="0" spc="-10" dirty="0">
                          <a:latin typeface="Calibri Light"/>
                          <a:cs typeface="Calibri Light"/>
                        </a:rPr>
                        <a:t>along the river  </a:t>
                      </a:r>
                      <a:r>
                        <a:rPr sz="1350" b="0" spc="-5" dirty="0">
                          <a:latin typeface="Calibri Light"/>
                          <a:cs typeface="Calibri Light"/>
                        </a:rPr>
                        <a:t>bed.</a:t>
                      </a:r>
                      <a:endParaRPr sz="1350">
                        <a:latin typeface="Calibri Light"/>
                        <a:cs typeface="Calibri Light"/>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02919">
                <a:tc>
                  <a:txBody>
                    <a:bodyPr/>
                    <a:lstStyle/>
                    <a:p>
                      <a:pPr marL="91440">
                        <a:lnSpc>
                          <a:spcPct val="100000"/>
                        </a:lnSpc>
                        <a:spcBef>
                          <a:spcPts val="300"/>
                        </a:spcBef>
                      </a:pPr>
                      <a:r>
                        <a:rPr sz="1350" b="0" spc="-10" dirty="0">
                          <a:latin typeface="Calibri Light"/>
                          <a:cs typeface="Calibri Light"/>
                        </a:rPr>
                        <a:t>Solution</a:t>
                      </a:r>
                      <a:endParaRPr sz="1350">
                        <a:latin typeface="Calibri Light"/>
                        <a:cs typeface="Calibri Light"/>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marR="312420">
                        <a:lnSpc>
                          <a:spcPts val="1610"/>
                        </a:lnSpc>
                        <a:spcBef>
                          <a:spcPts val="365"/>
                        </a:spcBef>
                      </a:pPr>
                      <a:r>
                        <a:rPr sz="1350" b="0" spc="-15" dirty="0">
                          <a:latin typeface="Calibri Light"/>
                          <a:cs typeface="Calibri Light"/>
                        </a:rPr>
                        <a:t>Small </a:t>
                      </a:r>
                      <a:r>
                        <a:rPr sz="1350" b="0" spc="-5" dirty="0">
                          <a:latin typeface="Calibri Light"/>
                          <a:cs typeface="Calibri Light"/>
                        </a:rPr>
                        <a:t>pieces of </a:t>
                      </a:r>
                      <a:r>
                        <a:rPr sz="1350" b="0" spc="-10" dirty="0">
                          <a:latin typeface="Calibri Light"/>
                          <a:cs typeface="Calibri Light"/>
                        </a:rPr>
                        <a:t>sediment </a:t>
                      </a:r>
                      <a:r>
                        <a:rPr sz="1350" b="0" spc="-5" dirty="0">
                          <a:latin typeface="Calibri Light"/>
                          <a:cs typeface="Calibri Light"/>
                        </a:rPr>
                        <a:t>bounce </a:t>
                      </a:r>
                      <a:r>
                        <a:rPr sz="1350" b="0" spc="-10" dirty="0">
                          <a:latin typeface="Calibri Light"/>
                          <a:cs typeface="Calibri Light"/>
                        </a:rPr>
                        <a:t>along  the river</a:t>
                      </a:r>
                      <a:r>
                        <a:rPr sz="1350" b="0" spc="5" dirty="0">
                          <a:latin typeface="Calibri Light"/>
                          <a:cs typeface="Calibri Light"/>
                        </a:rPr>
                        <a:t> </a:t>
                      </a:r>
                      <a:r>
                        <a:rPr sz="1350" b="0" spc="-5" dirty="0">
                          <a:latin typeface="Calibri Light"/>
                          <a:cs typeface="Calibri Light"/>
                        </a:rPr>
                        <a:t>bed.</a:t>
                      </a:r>
                      <a:endParaRPr sz="1350">
                        <a:latin typeface="Calibri Light"/>
                        <a:cs typeface="Calibri Light"/>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02920">
                <a:tc>
                  <a:txBody>
                    <a:bodyPr/>
                    <a:lstStyle/>
                    <a:p>
                      <a:pPr marL="91440">
                        <a:lnSpc>
                          <a:spcPct val="100000"/>
                        </a:lnSpc>
                        <a:spcBef>
                          <a:spcPts val="305"/>
                        </a:spcBef>
                      </a:pPr>
                      <a:r>
                        <a:rPr sz="1350" b="0" spc="-20" dirty="0">
                          <a:latin typeface="Calibri Light"/>
                          <a:cs typeface="Calibri Light"/>
                        </a:rPr>
                        <a:t>Saltation</a:t>
                      </a:r>
                      <a:endParaRPr sz="1350">
                        <a:latin typeface="Calibri Light"/>
                        <a:cs typeface="Calibri Light"/>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marR="309245">
                        <a:lnSpc>
                          <a:spcPts val="1610"/>
                        </a:lnSpc>
                        <a:spcBef>
                          <a:spcPts val="365"/>
                        </a:spcBef>
                      </a:pPr>
                      <a:r>
                        <a:rPr sz="1350" b="0" spc="-15" dirty="0">
                          <a:latin typeface="Calibri Light"/>
                          <a:cs typeface="Calibri Light"/>
                        </a:rPr>
                        <a:t>Particles </a:t>
                      </a:r>
                      <a:r>
                        <a:rPr sz="1350" b="0" spc="-5" dirty="0">
                          <a:latin typeface="Calibri Light"/>
                          <a:cs typeface="Calibri Light"/>
                        </a:rPr>
                        <a:t>of </a:t>
                      </a:r>
                      <a:r>
                        <a:rPr sz="1350" b="0" spc="-10" dirty="0">
                          <a:latin typeface="Calibri Light"/>
                          <a:cs typeface="Calibri Light"/>
                        </a:rPr>
                        <a:t>sediment </a:t>
                      </a:r>
                      <a:r>
                        <a:rPr sz="1350" b="0" spc="-15" dirty="0">
                          <a:latin typeface="Calibri Light"/>
                          <a:cs typeface="Calibri Light"/>
                        </a:rPr>
                        <a:t>float </a:t>
                      </a:r>
                      <a:r>
                        <a:rPr sz="1350" b="0" spc="-10" dirty="0">
                          <a:latin typeface="Calibri Light"/>
                          <a:cs typeface="Calibri Light"/>
                        </a:rPr>
                        <a:t>in the </a:t>
                      </a:r>
                      <a:r>
                        <a:rPr sz="1350" b="0" spc="-15" dirty="0">
                          <a:latin typeface="Calibri Light"/>
                          <a:cs typeface="Calibri Light"/>
                        </a:rPr>
                        <a:t>river’s  </a:t>
                      </a:r>
                      <a:r>
                        <a:rPr sz="1350" b="0" spc="-25" dirty="0">
                          <a:latin typeface="Calibri Light"/>
                          <a:cs typeface="Calibri Light"/>
                        </a:rPr>
                        <a:t>flow.</a:t>
                      </a:r>
                      <a:endParaRPr sz="1350">
                        <a:latin typeface="Calibri Light"/>
                        <a:cs typeface="Calibri Light"/>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13" name="object 13"/>
          <p:cNvSpPr/>
          <p:nvPr/>
        </p:nvSpPr>
        <p:spPr>
          <a:xfrm>
            <a:off x="3040254" y="8005573"/>
            <a:ext cx="405765" cy="947419"/>
          </a:xfrm>
          <a:custGeom>
            <a:avLst/>
            <a:gdLst/>
            <a:ahLst/>
            <a:cxnLst/>
            <a:rect l="l" t="t" r="r" b="b"/>
            <a:pathLst>
              <a:path w="405764" h="947420">
                <a:moveTo>
                  <a:pt x="331609" y="102968"/>
                </a:moveTo>
                <a:lnTo>
                  <a:pt x="0" y="932091"/>
                </a:lnTo>
                <a:lnTo>
                  <a:pt x="36830" y="946810"/>
                </a:lnTo>
                <a:lnTo>
                  <a:pt x="368433" y="117714"/>
                </a:lnTo>
                <a:lnTo>
                  <a:pt x="331609" y="102968"/>
                </a:lnTo>
                <a:close/>
              </a:path>
              <a:path w="405764" h="947420">
                <a:moveTo>
                  <a:pt x="401263" y="84581"/>
                </a:moveTo>
                <a:lnTo>
                  <a:pt x="338963" y="84581"/>
                </a:lnTo>
                <a:lnTo>
                  <a:pt x="375793" y="99313"/>
                </a:lnTo>
                <a:lnTo>
                  <a:pt x="368433" y="117714"/>
                </a:lnTo>
                <a:lnTo>
                  <a:pt x="405257" y="132460"/>
                </a:lnTo>
                <a:lnTo>
                  <a:pt x="401263" y="84581"/>
                </a:lnTo>
                <a:close/>
              </a:path>
              <a:path w="405764" h="947420">
                <a:moveTo>
                  <a:pt x="338963" y="84581"/>
                </a:moveTo>
                <a:lnTo>
                  <a:pt x="331609" y="102968"/>
                </a:lnTo>
                <a:lnTo>
                  <a:pt x="368433" y="117714"/>
                </a:lnTo>
                <a:lnTo>
                  <a:pt x="375793" y="99313"/>
                </a:lnTo>
                <a:lnTo>
                  <a:pt x="338963" y="84581"/>
                </a:lnTo>
                <a:close/>
              </a:path>
              <a:path w="405764" h="947420">
                <a:moveTo>
                  <a:pt x="394208" y="0"/>
                </a:moveTo>
                <a:lnTo>
                  <a:pt x="294894" y="88264"/>
                </a:lnTo>
                <a:lnTo>
                  <a:pt x="331609" y="102968"/>
                </a:lnTo>
                <a:lnTo>
                  <a:pt x="338963" y="84581"/>
                </a:lnTo>
                <a:lnTo>
                  <a:pt x="401263" y="84581"/>
                </a:lnTo>
                <a:lnTo>
                  <a:pt x="394208" y="0"/>
                </a:lnTo>
                <a:close/>
              </a:path>
            </a:pathLst>
          </a:custGeom>
          <a:solidFill>
            <a:srgbClr val="FF0000"/>
          </a:solid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7822" y="313690"/>
            <a:ext cx="2196465" cy="453390"/>
          </a:xfrm>
          <a:prstGeom prst="rect">
            <a:avLst/>
          </a:prstGeom>
        </p:spPr>
        <p:txBody>
          <a:bodyPr vert="horz" wrap="square" lIns="0" tIns="13335" rIns="0" bIns="0" rtlCol="0">
            <a:spAutoFit/>
          </a:bodyPr>
          <a:lstStyle/>
          <a:p>
            <a:pPr marL="12700">
              <a:spcBef>
                <a:spcPts val="105"/>
              </a:spcBef>
            </a:pPr>
            <a:r>
              <a:rPr spc="-10" dirty="0"/>
              <a:t>River</a:t>
            </a:r>
            <a:r>
              <a:rPr spc="-180" dirty="0"/>
              <a:t> </a:t>
            </a:r>
            <a:r>
              <a:rPr spc="-20" dirty="0"/>
              <a:t>Processes</a:t>
            </a:r>
          </a:p>
        </p:txBody>
      </p:sp>
      <p:sp>
        <p:nvSpPr>
          <p:cNvPr id="3" name="object 3"/>
          <p:cNvSpPr/>
          <p:nvPr/>
        </p:nvSpPr>
        <p:spPr>
          <a:xfrm>
            <a:off x="336806" y="992124"/>
            <a:ext cx="6160135" cy="4770120"/>
          </a:xfrm>
          <a:custGeom>
            <a:avLst/>
            <a:gdLst/>
            <a:ahLst/>
            <a:cxnLst/>
            <a:rect l="l" t="t" r="r" b="b"/>
            <a:pathLst>
              <a:path w="6160135" h="4770120">
                <a:moveTo>
                  <a:pt x="0" y="4770120"/>
                </a:moveTo>
                <a:lnTo>
                  <a:pt x="6160008" y="4770120"/>
                </a:lnTo>
                <a:lnTo>
                  <a:pt x="6160008" y="0"/>
                </a:lnTo>
                <a:lnTo>
                  <a:pt x="0" y="0"/>
                </a:lnTo>
                <a:lnTo>
                  <a:pt x="0" y="4770120"/>
                </a:lnTo>
                <a:close/>
              </a:path>
            </a:pathLst>
          </a:custGeom>
          <a:ln w="39624">
            <a:solidFill>
              <a:srgbClr val="FFC000"/>
            </a:solidFill>
          </a:ln>
        </p:spPr>
        <p:txBody>
          <a:bodyPr wrap="square" lIns="0" tIns="0" rIns="0" bIns="0" rtlCol="0"/>
          <a:lstStyle/>
          <a:p>
            <a:endParaRPr/>
          </a:p>
        </p:txBody>
      </p:sp>
      <p:sp>
        <p:nvSpPr>
          <p:cNvPr id="4" name="object 4"/>
          <p:cNvSpPr txBox="1"/>
          <p:nvPr/>
        </p:nvSpPr>
        <p:spPr>
          <a:xfrm>
            <a:off x="414934" y="1009015"/>
            <a:ext cx="5919470" cy="4660900"/>
          </a:xfrm>
          <a:prstGeom prst="rect">
            <a:avLst/>
          </a:prstGeom>
        </p:spPr>
        <p:txBody>
          <a:bodyPr vert="horz" wrap="square" lIns="0" tIns="13335" rIns="0" bIns="0" rtlCol="0">
            <a:spAutoFit/>
          </a:bodyPr>
          <a:lstStyle/>
          <a:p>
            <a:pPr marL="12700" marR="398145">
              <a:spcBef>
                <a:spcPts val="105"/>
              </a:spcBef>
            </a:pPr>
            <a:r>
              <a:rPr sz="1600" spc="-5" dirty="0">
                <a:latin typeface="Calibri Light"/>
                <a:cs typeface="Calibri Light"/>
              </a:rPr>
              <a:t>Complete </a:t>
            </a:r>
            <a:r>
              <a:rPr sz="1600" dirty="0">
                <a:latin typeface="Calibri Light"/>
                <a:cs typeface="Calibri Light"/>
              </a:rPr>
              <a:t>the definitions </a:t>
            </a:r>
            <a:r>
              <a:rPr sz="1600" spc="-20" dirty="0">
                <a:latin typeface="Calibri Light"/>
                <a:cs typeface="Calibri Light"/>
              </a:rPr>
              <a:t>for </a:t>
            </a:r>
            <a:r>
              <a:rPr sz="1600" dirty="0">
                <a:latin typeface="Calibri Light"/>
                <a:cs typeface="Calibri Light"/>
              </a:rPr>
              <a:t>the </a:t>
            </a:r>
            <a:r>
              <a:rPr sz="1600" spc="-15" dirty="0">
                <a:latin typeface="Calibri Light"/>
                <a:cs typeface="Calibri Light"/>
              </a:rPr>
              <a:t>different </a:t>
            </a:r>
            <a:r>
              <a:rPr sz="1600" dirty="0">
                <a:latin typeface="Calibri Light"/>
                <a:cs typeface="Calibri Light"/>
              </a:rPr>
              <a:t>types of </a:t>
            </a:r>
            <a:r>
              <a:rPr sz="1600" spc="-5" dirty="0">
                <a:latin typeface="Calibri Light"/>
                <a:cs typeface="Calibri Light"/>
              </a:rPr>
              <a:t>erosion </a:t>
            </a:r>
            <a:r>
              <a:rPr sz="1600" dirty="0">
                <a:latin typeface="Calibri Light"/>
                <a:cs typeface="Calibri Light"/>
              </a:rPr>
              <a:t>below by  selecting the </a:t>
            </a:r>
            <a:r>
              <a:rPr sz="1600" spc="-15" dirty="0">
                <a:latin typeface="Calibri Light"/>
                <a:cs typeface="Calibri Light"/>
              </a:rPr>
              <a:t>key </a:t>
            </a:r>
            <a:r>
              <a:rPr sz="1600" spc="-10" dirty="0">
                <a:latin typeface="Calibri Light"/>
                <a:cs typeface="Calibri Light"/>
              </a:rPr>
              <a:t>words from </a:t>
            </a:r>
            <a:r>
              <a:rPr sz="1600" dirty="0">
                <a:latin typeface="Calibri Light"/>
                <a:cs typeface="Calibri Light"/>
              </a:rPr>
              <a:t>the </a:t>
            </a:r>
            <a:r>
              <a:rPr sz="1600" spc="5" dirty="0">
                <a:latin typeface="Calibri Light"/>
                <a:cs typeface="Calibri Light"/>
              </a:rPr>
              <a:t>bank</a:t>
            </a:r>
            <a:r>
              <a:rPr sz="1600" spc="-160" dirty="0">
                <a:latin typeface="Calibri Light"/>
                <a:cs typeface="Calibri Light"/>
              </a:rPr>
              <a:t> </a:t>
            </a:r>
            <a:r>
              <a:rPr sz="1600" dirty="0">
                <a:latin typeface="Calibri Light"/>
                <a:cs typeface="Calibri Light"/>
              </a:rPr>
              <a:t>below:</a:t>
            </a:r>
            <a:endParaRPr sz="1600">
              <a:latin typeface="Calibri Light"/>
              <a:cs typeface="Calibri Light"/>
            </a:endParaRPr>
          </a:p>
          <a:p>
            <a:pPr>
              <a:spcBef>
                <a:spcPts val="30"/>
              </a:spcBef>
            </a:pPr>
            <a:endParaRPr sz="1550">
              <a:latin typeface="Calibri Light"/>
              <a:cs typeface="Calibri Light"/>
            </a:endParaRPr>
          </a:p>
          <a:p>
            <a:pPr marL="12700" marR="5080">
              <a:tabLst>
                <a:tab pos="4003040" algn="l"/>
                <a:tab pos="4217670" algn="l"/>
              </a:tabLst>
            </a:pPr>
            <a:r>
              <a:rPr sz="1600" spc="-5" dirty="0">
                <a:latin typeface="Calibri Light"/>
                <a:cs typeface="Calibri Light"/>
              </a:rPr>
              <a:t>Hydraulic action- </a:t>
            </a:r>
            <a:r>
              <a:rPr sz="1600" dirty="0">
                <a:latin typeface="Calibri Light"/>
                <a:cs typeface="Calibri Light"/>
              </a:rPr>
              <a:t>the power</a:t>
            </a:r>
            <a:r>
              <a:rPr sz="1600" spc="-80" dirty="0">
                <a:latin typeface="Calibri Light"/>
                <a:cs typeface="Calibri Light"/>
              </a:rPr>
              <a:t> </a:t>
            </a:r>
            <a:r>
              <a:rPr sz="1600" dirty="0">
                <a:latin typeface="Calibri Light"/>
                <a:cs typeface="Calibri Light"/>
              </a:rPr>
              <a:t>of</a:t>
            </a:r>
            <a:r>
              <a:rPr sz="1600" spc="10" dirty="0">
                <a:latin typeface="Calibri Light"/>
                <a:cs typeface="Calibri Light"/>
              </a:rPr>
              <a:t> </a:t>
            </a:r>
            <a:r>
              <a:rPr sz="1600" dirty="0">
                <a:latin typeface="Calibri Light"/>
                <a:cs typeface="Calibri Light"/>
              </a:rPr>
              <a:t>the</a:t>
            </a:r>
            <a:r>
              <a:rPr sz="1600" u="sng" dirty="0">
                <a:uFill>
                  <a:solidFill>
                    <a:srgbClr val="000000"/>
                  </a:solidFill>
                </a:uFill>
                <a:latin typeface="Calibri Light"/>
                <a:cs typeface="Calibri Light"/>
              </a:rPr>
              <a:t> 	</a:t>
            </a:r>
            <a:r>
              <a:rPr sz="1600" spc="5" dirty="0">
                <a:latin typeface="Calibri Light"/>
                <a:cs typeface="Calibri Light"/>
              </a:rPr>
              <a:t>as </a:t>
            </a:r>
            <a:r>
              <a:rPr sz="1600" dirty="0">
                <a:latin typeface="Calibri Light"/>
                <a:cs typeface="Calibri Light"/>
              </a:rPr>
              <a:t>it smashes </a:t>
            </a:r>
            <a:r>
              <a:rPr sz="1600" spc="-5" dirty="0">
                <a:latin typeface="Calibri Light"/>
                <a:cs typeface="Calibri Light"/>
              </a:rPr>
              <a:t>against  </a:t>
            </a:r>
            <a:r>
              <a:rPr sz="1600" dirty="0">
                <a:latin typeface="Calibri Light"/>
                <a:cs typeface="Calibri Light"/>
              </a:rPr>
              <a:t>the banks. Air becomes trapped</a:t>
            </a:r>
            <a:r>
              <a:rPr sz="1600" spc="-100" dirty="0">
                <a:latin typeface="Calibri Light"/>
                <a:cs typeface="Calibri Light"/>
              </a:rPr>
              <a:t> </a:t>
            </a:r>
            <a:r>
              <a:rPr sz="1600" dirty="0">
                <a:latin typeface="Calibri Light"/>
                <a:cs typeface="Calibri Light"/>
              </a:rPr>
              <a:t>in</a:t>
            </a:r>
            <a:r>
              <a:rPr sz="1600" spc="-15" dirty="0">
                <a:latin typeface="Calibri Light"/>
                <a:cs typeface="Calibri Light"/>
              </a:rPr>
              <a:t> </a:t>
            </a:r>
            <a:r>
              <a:rPr sz="1600" dirty="0">
                <a:latin typeface="Calibri Light"/>
                <a:cs typeface="Calibri Light"/>
              </a:rPr>
              <a:t>the</a:t>
            </a:r>
            <a:r>
              <a:rPr sz="1600" u="sng" dirty="0">
                <a:uFill>
                  <a:solidFill>
                    <a:srgbClr val="000000"/>
                  </a:solidFill>
                </a:uFill>
                <a:latin typeface="Calibri Light"/>
                <a:cs typeface="Calibri Light"/>
              </a:rPr>
              <a:t> 		</a:t>
            </a:r>
            <a:r>
              <a:rPr sz="1600" dirty="0">
                <a:latin typeface="Calibri Light"/>
                <a:cs typeface="Calibri Light"/>
              </a:rPr>
              <a:t>in the </a:t>
            </a:r>
            <a:r>
              <a:rPr sz="1600" spc="-5" dirty="0">
                <a:latin typeface="Calibri Light"/>
                <a:cs typeface="Calibri Light"/>
              </a:rPr>
              <a:t>rock </a:t>
            </a:r>
            <a:r>
              <a:rPr sz="1600" dirty="0">
                <a:latin typeface="Calibri Light"/>
                <a:cs typeface="Calibri Light"/>
              </a:rPr>
              <a:t>causing</a:t>
            </a:r>
            <a:r>
              <a:rPr sz="1600" spc="-135" dirty="0">
                <a:latin typeface="Calibri Light"/>
                <a:cs typeface="Calibri Light"/>
              </a:rPr>
              <a:t> </a:t>
            </a:r>
            <a:r>
              <a:rPr sz="1600" dirty="0">
                <a:latin typeface="Calibri Light"/>
                <a:cs typeface="Calibri Light"/>
              </a:rPr>
              <a:t>it  </a:t>
            </a:r>
            <a:r>
              <a:rPr sz="1600" spc="-15" dirty="0">
                <a:latin typeface="Calibri Light"/>
                <a:cs typeface="Calibri Light"/>
              </a:rPr>
              <a:t>to </a:t>
            </a:r>
            <a:r>
              <a:rPr sz="1600" spc="-5" dirty="0">
                <a:latin typeface="Calibri Light"/>
                <a:cs typeface="Calibri Light"/>
              </a:rPr>
              <a:t>break</a:t>
            </a:r>
            <a:r>
              <a:rPr sz="1600" spc="-30" dirty="0">
                <a:latin typeface="Calibri Light"/>
                <a:cs typeface="Calibri Light"/>
              </a:rPr>
              <a:t> </a:t>
            </a:r>
            <a:r>
              <a:rPr sz="1600" spc="5" dirty="0">
                <a:latin typeface="Calibri Light"/>
                <a:cs typeface="Calibri Light"/>
              </a:rPr>
              <a:t>apart.</a:t>
            </a:r>
            <a:endParaRPr sz="1600">
              <a:latin typeface="Calibri Light"/>
              <a:cs typeface="Calibri Light"/>
            </a:endParaRPr>
          </a:p>
          <a:p>
            <a:pPr>
              <a:spcBef>
                <a:spcPts val="30"/>
              </a:spcBef>
            </a:pPr>
            <a:endParaRPr sz="1550">
              <a:latin typeface="Calibri Light"/>
              <a:cs typeface="Calibri Light"/>
            </a:endParaRPr>
          </a:p>
          <a:p>
            <a:pPr marL="12700" marR="196215">
              <a:tabLst>
                <a:tab pos="4201795" algn="l"/>
                <a:tab pos="5664200" algn="l"/>
              </a:tabLst>
            </a:pPr>
            <a:r>
              <a:rPr sz="1600" dirty="0">
                <a:latin typeface="Calibri Light"/>
                <a:cs typeface="Calibri Light"/>
              </a:rPr>
              <a:t>Ab</a:t>
            </a:r>
            <a:r>
              <a:rPr sz="1600" spc="-25" dirty="0">
                <a:latin typeface="Calibri Light"/>
                <a:cs typeface="Calibri Light"/>
              </a:rPr>
              <a:t>r</a:t>
            </a:r>
            <a:r>
              <a:rPr sz="1600" spc="10" dirty="0">
                <a:latin typeface="Calibri Light"/>
                <a:cs typeface="Calibri Light"/>
              </a:rPr>
              <a:t>a</a:t>
            </a:r>
            <a:r>
              <a:rPr sz="1600" dirty="0">
                <a:latin typeface="Calibri Light"/>
                <a:cs typeface="Calibri Light"/>
              </a:rPr>
              <a:t>s</a:t>
            </a:r>
            <a:r>
              <a:rPr sz="1600" spc="5" dirty="0">
                <a:latin typeface="Calibri Light"/>
                <a:cs typeface="Calibri Light"/>
              </a:rPr>
              <a:t>i</a:t>
            </a:r>
            <a:r>
              <a:rPr sz="1600" spc="-5" dirty="0">
                <a:latin typeface="Calibri Light"/>
                <a:cs typeface="Calibri Light"/>
              </a:rPr>
              <a:t>o</a:t>
            </a:r>
            <a:r>
              <a:rPr sz="1600" spc="10" dirty="0">
                <a:latin typeface="Calibri Light"/>
                <a:cs typeface="Calibri Light"/>
              </a:rPr>
              <a:t>n</a:t>
            </a:r>
            <a:r>
              <a:rPr sz="1600" dirty="0">
                <a:latin typeface="Calibri Light"/>
                <a:cs typeface="Calibri Light"/>
              </a:rPr>
              <a:t>-</a:t>
            </a:r>
            <a:r>
              <a:rPr sz="1600" spc="-65" dirty="0">
                <a:latin typeface="Calibri Light"/>
                <a:cs typeface="Calibri Light"/>
              </a:rPr>
              <a:t> </a:t>
            </a:r>
            <a:r>
              <a:rPr sz="1600" dirty="0">
                <a:latin typeface="Calibri Light"/>
                <a:cs typeface="Calibri Light"/>
              </a:rPr>
              <a:t>pebb</a:t>
            </a:r>
            <a:r>
              <a:rPr sz="1600" spc="5" dirty="0">
                <a:latin typeface="Calibri Light"/>
                <a:cs typeface="Calibri Light"/>
              </a:rPr>
              <a:t>l</a:t>
            </a:r>
            <a:r>
              <a:rPr sz="1600" spc="-5" dirty="0">
                <a:latin typeface="Calibri Light"/>
                <a:cs typeface="Calibri Light"/>
              </a:rPr>
              <a:t>e</a:t>
            </a:r>
            <a:r>
              <a:rPr sz="1600" dirty="0">
                <a:latin typeface="Calibri Light"/>
                <a:cs typeface="Calibri Light"/>
              </a:rPr>
              <a:t>s</a:t>
            </a:r>
            <a:r>
              <a:rPr sz="1600" spc="-30" dirty="0">
                <a:latin typeface="Calibri Light"/>
                <a:cs typeface="Calibri Light"/>
              </a:rPr>
              <a:t> </a:t>
            </a:r>
            <a:r>
              <a:rPr sz="1600" spc="-10" dirty="0">
                <a:latin typeface="Calibri Light"/>
                <a:cs typeface="Calibri Light"/>
              </a:rPr>
              <a:t>g</a:t>
            </a:r>
            <a:r>
              <a:rPr sz="1600" dirty="0">
                <a:latin typeface="Calibri Light"/>
                <a:cs typeface="Calibri Light"/>
              </a:rPr>
              <a:t>ri</a:t>
            </a:r>
            <a:r>
              <a:rPr sz="1600" spc="5" dirty="0">
                <a:latin typeface="Calibri Light"/>
                <a:cs typeface="Calibri Light"/>
              </a:rPr>
              <a:t>n</a:t>
            </a:r>
            <a:r>
              <a:rPr sz="1600" dirty="0">
                <a:latin typeface="Calibri Light"/>
                <a:cs typeface="Calibri Light"/>
              </a:rPr>
              <a:t>d </a:t>
            </a:r>
            <a:r>
              <a:rPr sz="1600" spc="10" dirty="0">
                <a:latin typeface="Calibri Light"/>
                <a:cs typeface="Calibri Light"/>
              </a:rPr>
              <a:t>a</a:t>
            </a:r>
            <a:r>
              <a:rPr sz="1600" dirty="0">
                <a:latin typeface="Calibri Light"/>
                <a:cs typeface="Calibri Light"/>
              </a:rPr>
              <a:t>l</a:t>
            </a:r>
            <a:r>
              <a:rPr sz="1600" spc="5" dirty="0">
                <a:latin typeface="Calibri Light"/>
                <a:cs typeface="Calibri Light"/>
              </a:rPr>
              <a:t>o</a:t>
            </a:r>
            <a:r>
              <a:rPr sz="1600" dirty="0">
                <a:latin typeface="Calibri Light"/>
                <a:cs typeface="Calibri Light"/>
              </a:rPr>
              <a:t>ng</a:t>
            </a:r>
            <a:r>
              <a:rPr sz="1600" spc="-35" dirty="0">
                <a:latin typeface="Calibri Light"/>
                <a:cs typeface="Calibri Light"/>
              </a:rPr>
              <a:t> </a:t>
            </a:r>
            <a:r>
              <a:rPr sz="1600" dirty="0">
                <a:latin typeface="Calibri Light"/>
                <a:cs typeface="Calibri Light"/>
              </a:rPr>
              <a:t>the</a:t>
            </a:r>
            <a:r>
              <a:rPr sz="1600" spc="-25" dirty="0">
                <a:latin typeface="Calibri Light"/>
                <a:cs typeface="Calibri Light"/>
              </a:rPr>
              <a:t> </a:t>
            </a:r>
            <a:r>
              <a:rPr sz="1600" dirty="0">
                <a:latin typeface="Calibri Light"/>
                <a:cs typeface="Calibri Light"/>
              </a:rPr>
              <a:t>ri</a:t>
            </a:r>
            <a:r>
              <a:rPr sz="1600" spc="-35" dirty="0">
                <a:latin typeface="Calibri Light"/>
                <a:cs typeface="Calibri Light"/>
              </a:rPr>
              <a:t>v</a:t>
            </a:r>
            <a:r>
              <a:rPr sz="1600" spc="-5" dirty="0">
                <a:latin typeface="Calibri Light"/>
                <a:cs typeface="Calibri Light"/>
              </a:rPr>
              <a:t>e</a:t>
            </a:r>
            <a:r>
              <a:rPr sz="1600" dirty="0">
                <a:latin typeface="Calibri Light"/>
                <a:cs typeface="Calibri Light"/>
              </a:rPr>
              <a:t>r</a:t>
            </a:r>
            <a:r>
              <a:rPr sz="1600" spc="-5" dirty="0">
                <a:latin typeface="Calibri Light"/>
                <a:cs typeface="Calibri Light"/>
              </a:rPr>
              <a:t> </a:t>
            </a:r>
            <a:r>
              <a:rPr sz="1600" dirty="0">
                <a:latin typeface="Calibri Light"/>
                <a:cs typeface="Calibri Light"/>
              </a:rPr>
              <a:t>bed,</a:t>
            </a:r>
            <a:r>
              <a:rPr sz="1600" spc="-10" dirty="0">
                <a:latin typeface="Calibri Light"/>
                <a:cs typeface="Calibri Light"/>
              </a:rPr>
              <a:t> </a:t>
            </a:r>
            <a:r>
              <a:rPr sz="1600" spc="5" dirty="0">
                <a:latin typeface="Calibri Light"/>
                <a:cs typeface="Calibri Light"/>
              </a:rPr>
              <a:t>mu</a:t>
            </a:r>
            <a:r>
              <a:rPr sz="1600" spc="10" dirty="0">
                <a:latin typeface="Calibri Light"/>
                <a:cs typeface="Calibri Light"/>
              </a:rPr>
              <a:t>c</a:t>
            </a:r>
            <a:r>
              <a:rPr sz="1600" dirty="0">
                <a:latin typeface="Calibri Light"/>
                <a:cs typeface="Calibri Light"/>
              </a:rPr>
              <a:t>h</a:t>
            </a:r>
            <a:r>
              <a:rPr sz="1600" spc="-25" dirty="0">
                <a:latin typeface="Calibri Light"/>
                <a:cs typeface="Calibri Light"/>
              </a:rPr>
              <a:t> </a:t>
            </a:r>
            <a:r>
              <a:rPr sz="1600" dirty="0">
                <a:latin typeface="Calibri Light"/>
                <a:cs typeface="Calibri Light"/>
              </a:rPr>
              <a:t>l</a:t>
            </a:r>
            <a:r>
              <a:rPr sz="1600" spc="5" dirty="0">
                <a:latin typeface="Calibri Light"/>
                <a:cs typeface="Calibri Light"/>
              </a:rPr>
              <a:t>i</a:t>
            </a:r>
            <a:r>
              <a:rPr sz="1600" spc="-40" dirty="0">
                <a:latin typeface="Calibri Light"/>
                <a:cs typeface="Calibri Light"/>
              </a:rPr>
              <a:t>k</a:t>
            </a:r>
            <a:r>
              <a:rPr sz="1600" dirty="0">
                <a:latin typeface="Calibri Light"/>
                <a:cs typeface="Calibri Light"/>
              </a:rPr>
              <a:t>e</a:t>
            </a:r>
            <a:r>
              <a:rPr sz="1600" spc="-55" dirty="0">
                <a:latin typeface="Calibri Light"/>
                <a:cs typeface="Calibri Light"/>
              </a:rPr>
              <a:t> </a:t>
            </a:r>
            <a:r>
              <a:rPr sz="1600" u="sng" dirty="0">
                <a:uFill>
                  <a:solidFill>
                    <a:srgbClr val="000000"/>
                  </a:solidFill>
                </a:uFill>
                <a:latin typeface="Calibri Light"/>
                <a:cs typeface="Calibri Light"/>
              </a:rPr>
              <a:t> 	</a:t>
            </a:r>
            <a:r>
              <a:rPr sz="1600" dirty="0">
                <a:latin typeface="Calibri Light"/>
                <a:cs typeface="Calibri Light"/>
              </a:rPr>
              <a:t>.  </a:t>
            </a:r>
            <a:r>
              <a:rPr sz="1600" spc="-5" dirty="0">
                <a:latin typeface="Calibri Light"/>
                <a:cs typeface="Calibri Light"/>
              </a:rPr>
              <a:t>Overtime </a:t>
            </a:r>
            <a:r>
              <a:rPr sz="1600" dirty="0">
                <a:latin typeface="Calibri Light"/>
                <a:cs typeface="Calibri Light"/>
              </a:rPr>
              <a:t>the bed, banks</a:t>
            </a:r>
            <a:r>
              <a:rPr sz="1600" spc="-50" dirty="0">
                <a:latin typeface="Calibri Light"/>
                <a:cs typeface="Calibri Light"/>
              </a:rPr>
              <a:t> </a:t>
            </a:r>
            <a:r>
              <a:rPr sz="1600" spc="5" dirty="0">
                <a:latin typeface="Calibri Light"/>
                <a:cs typeface="Calibri Light"/>
              </a:rPr>
              <a:t>and</a:t>
            </a:r>
            <a:r>
              <a:rPr sz="1600" spc="-10" dirty="0">
                <a:latin typeface="Calibri Light"/>
                <a:cs typeface="Calibri Light"/>
              </a:rPr>
              <a:t> </a:t>
            </a:r>
            <a:r>
              <a:rPr sz="1600" spc="-5" dirty="0">
                <a:latin typeface="Calibri Light"/>
                <a:cs typeface="Calibri Light"/>
              </a:rPr>
              <a:t>rocks</a:t>
            </a:r>
            <a:r>
              <a:rPr sz="1600" u="sng" spc="-5" dirty="0">
                <a:uFill>
                  <a:solidFill>
                    <a:srgbClr val="000000"/>
                  </a:solidFill>
                </a:uFill>
                <a:latin typeface="Calibri Light"/>
                <a:cs typeface="Calibri Light"/>
              </a:rPr>
              <a:t> 	</a:t>
            </a:r>
            <a:r>
              <a:rPr sz="1600" dirty="0">
                <a:latin typeface="Calibri Light"/>
                <a:cs typeface="Calibri Light"/>
              </a:rPr>
              <a:t>.</a:t>
            </a:r>
            <a:endParaRPr sz="1600">
              <a:latin typeface="Calibri Light"/>
              <a:cs typeface="Calibri Light"/>
            </a:endParaRPr>
          </a:p>
          <a:p>
            <a:pPr>
              <a:spcBef>
                <a:spcPts val="30"/>
              </a:spcBef>
            </a:pPr>
            <a:endParaRPr sz="1550">
              <a:latin typeface="Calibri Light"/>
              <a:cs typeface="Calibri Light"/>
            </a:endParaRPr>
          </a:p>
          <a:p>
            <a:pPr marL="12700"/>
            <a:r>
              <a:rPr sz="1600" spc="-5" dirty="0">
                <a:latin typeface="Calibri Light"/>
                <a:cs typeface="Calibri Light"/>
              </a:rPr>
              <a:t>Attrition-</a:t>
            </a:r>
            <a:r>
              <a:rPr sz="1600" spc="-65" dirty="0">
                <a:latin typeface="Calibri Light"/>
                <a:cs typeface="Calibri Light"/>
              </a:rPr>
              <a:t> </a:t>
            </a:r>
            <a:r>
              <a:rPr sz="1600" dirty="0">
                <a:latin typeface="Calibri Light"/>
                <a:cs typeface="Calibri Light"/>
              </a:rPr>
              <a:t>this</a:t>
            </a:r>
            <a:r>
              <a:rPr sz="1600" spc="-25" dirty="0">
                <a:latin typeface="Calibri Light"/>
                <a:cs typeface="Calibri Light"/>
              </a:rPr>
              <a:t> </a:t>
            </a:r>
            <a:r>
              <a:rPr sz="1600" dirty="0">
                <a:latin typeface="Calibri Light"/>
                <a:cs typeface="Calibri Light"/>
              </a:rPr>
              <a:t>is</a:t>
            </a:r>
            <a:r>
              <a:rPr sz="1600" spc="5" dirty="0">
                <a:latin typeface="Calibri Light"/>
                <a:cs typeface="Calibri Light"/>
              </a:rPr>
              <a:t> when</a:t>
            </a:r>
            <a:r>
              <a:rPr sz="1600" spc="-20" dirty="0">
                <a:latin typeface="Calibri Light"/>
                <a:cs typeface="Calibri Light"/>
              </a:rPr>
              <a:t> </a:t>
            </a:r>
            <a:r>
              <a:rPr sz="1600" spc="-5" dirty="0">
                <a:latin typeface="Calibri Light"/>
                <a:cs typeface="Calibri Light"/>
              </a:rPr>
              <a:t>rocks</a:t>
            </a:r>
            <a:r>
              <a:rPr sz="1600" spc="-25" dirty="0">
                <a:latin typeface="Calibri Light"/>
                <a:cs typeface="Calibri Light"/>
              </a:rPr>
              <a:t> </a:t>
            </a:r>
            <a:r>
              <a:rPr sz="1600" dirty="0">
                <a:latin typeface="Calibri Light"/>
                <a:cs typeface="Calibri Light"/>
              </a:rPr>
              <a:t>in</a:t>
            </a:r>
            <a:r>
              <a:rPr sz="1600" spc="-20" dirty="0">
                <a:latin typeface="Calibri Light"/>
                <a:cs typeface="Calibri Light"/>
              </a:rPr>
              <a:t> </a:t>
            </a:r>
            <a:r>
              <a:rPr sz="1600" dirty="0">
                <a:latin typeface="Calibri Light"/>
                <a:cs typeface="Calibri Light"/>
              </a:rPr>
              <a:t>the</a:t>
            </a:r>
            <a:r>
              <a:rPr sz="1600" spc="-5" dirty="0">
                <a:latin typeface="Calibri Light"/>
                <a:cs typeface="Calibri Light"/>
              </a:rPr>
              <a:t> river</a:t>
            </a:r>
            <a:r>
              <a:rPr sz="1600" dirty="0">
                <a:latin typeface="Calibri Light"/>
                <a:cs typeface="Calibri Light"/>
              </a:rPr>
              <a:t> </a:t>
            </a:r>
            <a:r>
              <a:rPr sz="1600" spc="5" dirty="0">
                <a:latin typeface="Calibri Light"/>
                <a:cs typeface="Calibri Light"/>
              </a:rPr>
              <a:t>knock</a:t>
            </a:r>
            <a:r>
              <a:rPr sz="1600" spc="-70" dirty="0">
                <a:latin typeface="Calibri Light"/>
                <a:cs typeface="Calibri Light"/>
              </a:rPr>
              <a:t> </a:t>
            </a:r>
            <a:r>
              <a:rPr sz="1600" spc="-5" dirty="0">
                <a:latin typeface="Calibri Light"/>
                <a:cs typeface="Calibri Light"/>
              </a:rPr>
              <a:t>against</a:t>
            </a:r>
            <a:r>
              <a:rPr sz="1600" spc="-50" dirty="0">
                <a:latin typeface="Calibri Light"/>
                <a:cs typeface="Calibri Light"/>
              </a:rPr>
              <a:t> </a:t>
            </a:r>
            <a:r>
              <a:rPr sz="1600" spc="5" dirty="0">
                <a:latin typeface="Calibri Light"/>
                <a:cs typeface="Calibri Light"/>
              </a:rPr>
              <a:t>each</a:t>
            </a:r>
            <a:r>
              <a:rPr sz="1600" spc="-50" dirty="0">
                <a:latin typeface="Calibri Light"/>
                <a:cs typeface="Calibri Light"/>
              </a:rPr>
              <a:t> </a:t>
            </a:r>
            <a:r>
              <a:rPr sz="1600" spc="-30" dirty="0">
                <a:latin typeface="Calibri Light"/>
                <a:cs typeface="Calibri Light"/>
              </a:rPr>
              <a:t>other.</a:t>
            </a:r>
            <a:endParaRPr sz="1600">
              <a:latin typeface="Calibri Light"/>
              <a:cs typeface="Calibri Light"/>
            </a:endParaRPr>
          </a:p>
          <a:p>
            <a:pPr marL="12700">
              <a:tabLst>
                <a:tab pos="4820920" algn="l"/>
              </a:tabLst>
            </a:pPr>
            <a:r>
              <a:rPr sz="1600" spc="-5" dirty="0">
                <a:latin typeface="Calibri Light"/>
                <a:cs typeface="Calibri Light"/>
              </a:rPr>
              <a:t>Overtime </a:t>
            </a:r>
            <a:r>
              <a:rPr sz="1600" dirty="0">
                <a:latin typeface="Calibri Light"/>
                <a:cs typeface="Calibri Light"/>
              </a:rPr>
              <a:t>they </a:t>
            </a:r>
            <a:r>
              <a:rPr sz="1600" spc="-5" dirty="0">
                <a:latin typeface="Calibri Light"/>
                <a:cs typeface="Calibri Light"/>
              </a:rPr>
              <a:t>break </a:t>
            </a:r>
            <a:r>
              <a:rPr sz="1600" spc="-10" dirty="0">
                <a:latin typeface="Calibri Light"/>
                <a:cs typeface="Calibri Light"/>
              </a:rPr>
              <a:t>into </a:t>
            </a:r>
            <a:r>
              <a:rPr sz="1600" dirty="0">
                <a:latin typeface="Calibri Light"/>
                <a:cs typeface="Calibri Light"/>
              </a:rPr>
              <a:t>smaller</a:t>
            </a:r>
            <a:r>
              <a:rPr sz="1600" spc="-65" dirty="0">
                <a:latin typeface="Calibri Light"/>
                <a:cs typeface="Calibri Light"/>
              </a:rPr>
              <a:t> </a:t>
            </a:r>
            <a:r>
              <a:rPr sz="1600" spc="5" dirty="0">
                <a:latin typeface="Calibri Light"/>
                <a:cs typeface="Calibri Light"/>
              </a:rPr>
              <a:t>and</a:t>
            </a:r>
            <a:r>
              <a:rPr sz="1600" spc="-10" dirty="0">
                <a:latin typeface="Calibri Light"/>
                <a:cs typeface="Calibri Light"/>
              </a:rPr>
              <a:t> </a:t>
            </a:r>
            <a:r>
              <a:rPr sz="1600" spc="-5" dirty="0">
                <a:latin typeface="Calibri Light"/>
                <a:cs typeface="Calibri Light"/>
              </a:rPr>
              <a:t>more</a:t>
            </a:r>
            <a:r>
              <a:rPr sz="1600" u="sng" spc="-5" dirty="0">
                <a:uFill>
                  <a:solidFill>
                    <a:srgbClr val="000000"/>
                  </a:solidFill>
                </a:uFill>
                <a:latin typeface="Calibri Light"/>
                <a:cs typeface="Calibri Light"/>
              </a:rPr>
              <a:t> 	</a:t>
            </a:r>
            <a:r>
              <a:rPr sz="1600" spc="-5" dirty="0">
                <a:latin typeface="Calibri Light"/>
                <a:cs typeface="Calibri Light"/>
              </a:rPr>
              <a:t>rocks.</a:t>
            </a:r>
            <a:endParaRPr sz="1600">
              <a:latin typeface="Calibri Light"/>
              <a:cs typeface="Calibri Light"/>
            </a:endParaRPr>
          </a:p>
          <a:p>
            <a:pPr>
              <a:spcBef>
                <a:spcPts val="30"/>
              </a:spcBef>
            </a:pPr>
            <a:endParaRPr sz="1550">
              <a:latin typeface="Calibri Light"/>
              <a:cs typeface="Calibri Light"/>
            </a:endParaRPr>
          </a:p>
          <a:p>
            <a:pPr marL="12700" marR="100965">
              <a:tabLst>
                <a:tab pos="3302635" algn="l"/>
                <a:tab pos="4508500" algn="l"/>
              </a:tabLst>
            </a:pPr>
            <a:r>
              <a:rPr sz="1600" dirty="0">
                <a:latin typeface="Calibri Light"/>
                <a:cs typeface="Calibri Light"/>
              </a:rPr>
              <a:t>Solution- this is when the</a:t>
            </a:r>
            <a:r>
              <a:rPr sz="1600" spc="-40" dirty="0">
                <a:latin typeface="Calibri Light"/>
                <a:cs typeface="Calibri Light"/>
              </a:rPr>
              <a:t> </a:t>
            </a:r>
            <a:r>
              <a:rPr sz="1600" spc="-5" dirty="0">
                <a:latin typeface="Calibri Light"/>
                <a:cs typeface="Calibri Light"/>
              </a:rPr>
              <a:t>river</a:t>
            </a:r>
            <a:r>
              <a:rPr sz="1600" spc="5" dirty="0">
                <a:latin typeface="Calibri Light"/>
                <a:cs typeface="Calibri Light"/>
              </a:rPr>
              <a:t> </a:t>
            </a:r>
            <a:r>
              <a:rPr sz="1600" spc="-15" dirty="0">
                <a:latin typeface="Calibri Light"/>
                <a:cs typeface="Calibri Light"/>
              </a:rPr>
              <a:t>water</a:t>
            </a:r>
            <a:r>
              <a:rPr sz="1600" u="sng" spc="-15" dirty="0">
                <a:uFill>
                  <a:solidFill>
                    <a:srgbClr val="000000"/>
                  </a:solidFill>
                </a:uFill>
                <a:latin typeface="Calibri Light"/>
                <a:cs typeface="Calibri Light"/>
              </a:rPr>
              <a:t> 		</a:t>
            </a:r>
            <a:r>
              <a:rPr sz="1600" spc="-5" dirty="0">
                <a:latin typeface="Calibri Light"/>
                <a:cs typeface="Calibri Light"/>
              </a:rPr>
              <a:t>certain rocks. In  </a:t>
            </a:r>
            <a:r>
              <a:rPr sz="1600" dirty="0">
                <a:latin typeface="Calibri Light"/>
                <a:cs typeface="Calibri Light"/>
              </a:rPr>
              <a:t>the UK, alkali </a:t>
            </a:r>
            <a:r>
              <a:rPr sz="1600" spc="-5" dirty="0">
                <a:latin typeface="Calibri Light"/>
                <a:cs typeface="Calibri Light"/>
              </a:rPr>
              <a:t>rock</a:t>
            </a:r>
            <a:r>
              <a:rPr sz="1600" spc="-140" dirty="0">
                <a:latin typeface="Calibri Light"/>
                <a:cs typeface="Calibri Light"/>
              </a:rPr>
              <a:t> </a:t>
            </a:r>
            <a:r>
              <a:rPr sz="1600" spc="5" dirty="0">
                <a:latin typeface="Calibri Light"/>
                <a:cs typeface="Calibri Light"/>
              </a:rPr>
              <a:t>such</a:t>
            </a:r>
            <a:r>
              <a:rPr sz="1600" spc="-15" dirty="0">
                <a:latin typeface="Calibri Light"/>
                <a:cs typeface="Calibri Light"/>
              </a:rPr>
              <a:t> </a:t>
            </a:r>
            <a:r>
              <a:rPr sz="1600" spc="5" dirty="0">
                <a:latin typeface="Calibri Light"/>
                <a:cs typeface="Calibri Light"/>
              </a:rPr>
              <a:t>as</a:t>
            </a:r>
            <a:r>
              <a:rPr sz="1600" u="sng" spc="5" dirty="0">
                <a:uFill>
                  <a:solidFill>
                    <a:srgbClr val="000000"/>
                  </a:solidFill>
                </a:uFill>
                <a:latin typeface="Calibri Light"/>
                <a:cs typeface="Calibri Light"/>
              </a:rPr>
              <a:t> 	</a:t>
            </a:r>
            <a:r>
              <a:rPr sz="1600" dirty="0">
                <a:latin typeface="Calibri Light"/>
                <a:cs typeface="Calibri Light"/>
              </a:rPr>
              <a:t>is </a:t>
            </a:r>
            <a:r>
              <a:rPr sz="1600" spc="-5" dirty="0">
                <a:latin typeface="Calibri Light"/>
                <a:cs typeface="Calibri Light"/>
              </a:rPr>
              <a:t>prone </a:t>
            </a:r>
            <a:r>
              <a:rPr sz="1600" spc="-15" dirty="0">
                <a:latin typeface="Calibri Light"/>
                <a:cs typeface="Calibri Light"/>
              </a:rPr>
              <a:t>to </a:t>
            </a:r>
            <a:r>
              <a:rPr sz="1600" dirty="0">
                <a:latin typeface="Calibri Light"/>
                <a:cs typeface="Calibri Light"/>
              </a:rPr>
              <a:t>this process </a:t>
            </a:r>
            <a:r>
              <a:rPr sz="1600" spc="-5" dirty="0">
                <a:latin typeface="Calibri Light"/>
                <a:cs typeface="Calibri Light"/>
              </a:rPr>
              <a:t>of  erosion.</a:t>
            </a:r>
            <a:endParaRPr sz="1600">
              <a:latin typeface="Calibri Light"/>
              <a:cs typeface="Calibri Light"/>
            </a:endParaRPr>
          </a:p>
          <a:p>
            <a:pPr>
              <a:lnSpc>
                <a:spcPct val="100000"/>
              </a:lnSpc>
            </a:pPr>
            <a:endParaRPr sz="1600">
              <a:latin typeface="Calibri Light"/>
              <a:cs typeface="Calibri Light"/>
            </a:endParaRPr>
          </a:p>
          <a:p>
            <a:pPr>
              <a:spcBef>
                <a:spcPts val="55"/>
              </a:spcBef>
            </a:pPr>
            <a:endParaRPr sz="1500">
              <a:latin typeface="Calibri Light"/>
              <a:cs typeface="Calibri Light"/>
            </a:endParaRPr>
          </a:p>
          <a:p>
            <a:pPr marL="12700">
              <a:spcBef>
                <a:spcPts val="5"/>
              </a:spcBef>
            </a:pPr>
            <a:r>
              <a:rPr sz="1600" spc="-40" dirty="0">
                <a:solidFill>
                  <a:srgbClr val="FFC000"/>
                </a:solidFill>
                <a:latin typeface="Calibri Light"/>
                <a:cs typeface="Calibri Light"/>
              </a:rPr>
              <a:t>Water, </a:t>
            </a:r>
            <a:r>
              <a:rPr sz="1600" dirty="0">
                <a:solidFill>
                  <a:srgbClr val="4471C4"/>
                </a:solidFill>
                <a:latin typeface="Calibri Light"/>
                <a:cs typeface="Calibri Light"/>
              </a:rPr>
              <a:t>Cracks, </a:t>
            </a:r>
            <a:r>
              <a:rPr sz="1600" spc="-10" dirty="0">
                <a:solidFill>
                  <a:srgbClr val="00AF50"/>
                </a:solidFill>
                <a:latin typeface="Calibri Light"/>
                <a:cs typeface="Calibri Light"/>
              </a:rPr>
              <a:t>Sandpaper, </a:t>
            </a:r>
            <a:r>
              <a:rPr sz="1600" dirty="0">
                <a:solidFill>
                  <a:srgbClr val="6F2F9F"/>
                </a:solidFill>
                <a:latin typeface="Calibri Light"/>
                <a:cs typeface="Calibri Light"/>
              </a:rPr>
              <a:t>Smoothen, </a:t>
            </a:r>
            <a:r>
              <a:rPr sz="1600" dirty="0">
                <a:solidFill>
                  <a:srgbClr val="FF33CC"/>
                </a:solidFill>
                <a:latin typeface="Calibri Light"/>
                <a:cs typeface="Calibri Light"/>
              </a:rPr>
              <a:t>Rounded, </a:t>
            </a:r>
            <a:r>
              <a:rPr sz="1600" spc="5" dirty="0">
                <a:solidFill>
                  <a:srgbClr val="FF0000"/>
                </a:solidFill>
                <a:latin typeface="Calibri Light"/>
                <a:cs typeface="Calibri Light"/>
              </a:rPr>
              <a:t>Chalk,</a:t>
            </a:r>
            <a:r>
              <a:rPr sz="1600" spc="-225" dirty="0">
                <a:solidFill>
                  <a:srgbClr val="FF0000"/>
                </a:solidFill>
                <a:latin typeface="Calibri Light"/>
                <a:cs typeface="Calibri Light"/>
              </a:rPr>
              <a:t> </a:t>
            </a:r>
            <a:r>
              <a:rPr sz="1600" spc="-5" dirty="0">
                <a:solidFill>
                  <a:srgbClr val="44536A"/>
                </a:solidFill>
                <a:latin typeface="Calibri Light"/>
                <a:cs typeface="Calibri Light"/>
              </a:rPr>
              <a:t>Dissolve.</a:t>
            </a:r>
            <a:endParaRPr sz="1600">
              <a:latin typeface="Calibri Light"/>
              <a:cs typeface="Calibri Light"/>
            </a:endParaRPr>
          </a:p>
        </p:txBody>
      </p:sp>
      <p:sp>
        <p:nvSpPr>
          <p:cNvPr id="5" name="object 5"/>
          <p:cNvSpPr txBox="1"/>
          <p:nvPr/>
        </p:nvSpPr>
        <p:spPr>
          <a:xfrm>
            <a:off x="336806" y="5926835"/>
            <a:ext cx="6160135" cy="523220"/>
          </a:xfrm>
          <a:prstGeom prst="rect">
            <a:avLst/>
          </a:prstGeom>
          <a:ln w="39624">
            <a:solidFill>
              <a:srgbClr val="00AFEF"/>
            </a:solidFill>
          </a:ln>
        </p:spPr>
        <p:txBody>
          <a:bodyPr vert="horz" wrap="square" lIns="0" tIns="30480" rIns="0" bIns="0" rtlCol="0">
            <a:spAutoFit/>
          </a:bodyPr>
          <a:lstStyle/>
          <a:p>
            <a:pPr marL="90805">
              <a:spcBef>
                <a:spcPts val="240"/>
              </a:spcBef>
            </a:pPr>
            <a:r>
              <a:rPr sz="1600" spc="5" dirty="0">
                <a:latin typeface="Calibri Light"/>
                <a:cs typeface="Calibri Light"/>
              </a:rPr>
              <a:t>Using</a:t>
            </a:r>
            <a:r>
              <a:rPr sz="1600" spc="-40" dirty="0">
                <a:latin typeface="Calibri Light"/>
                <a:cs typeface="Calibri Light"/>
              </a:rPr>
              <a:t> </a:t>
            </a:r>
            <a:r>
              <a:rPr sz="1600" dirty="0">
                <a:latin typeface="Calibri Light"/>
                <a:cs typeface="Calibri Light"/>
              </a:rPr>
              <a:t>the</a:t>
            </a:r>
            <a:r>
              <a:rPr sz="1600" spc="-5" dirty="0">
                <a:latin typeface="Calibri Light"/>
                <a:cs typeface="Calibri Light"/>
              </a:rPr>
              <a:t> </a:t>
            </a:r>
            <a:r>
              <a:rPr sz="1600" dirty="0">
                <a:latin typeface="Calibri Light"/>
                <a:cs typeface="Calibri Light"/>
              </a:rPr>
              <a:t>image</a:t>
            </a:r>
            <a:r>
              <a:rPr sz="1600" spc="-55" dirty="0">
                <a:latin typeface="Calibri Light"/>
                <a:cs typeface="Calibri Light"/>
              </a:rPr>
              <a:t> </a:t>
            </a:r>
            <a:r>
              <a:rPr sz="1600" spc="-20" dirty="0">
                <a:latin typeface="Calibri Light"/>
                <a:cs typeface="Calibri Light"/>
              </a:rPr>
              <a:t>below,</a:t>
            </a:r>
            <a:r>
              <a:rPr sz="1600" spc="-60" dirty="0">
                <a:latin typeface="Calibri Light"/>
                <a:cs typeface="Calibri Light"/>
              </a:rPr>
              <a:t> </a:t>
            </a:r>
            <a:r>
              <a:rPr sz="1600" spc="-5" dirty="0">
                <a:latin typeface="Calibri Light"/>
                <a:cs typeface="Calibri Light"/>
              </a:rPr>
              <a:t>annotate</a:t>
            </a:r>
            <a:r>
              <a:rPr sz="1600" spc="-35" dirty="0">
                <a:latin typeface="Calibri Light"/>
                <a:cs typeface="Calibri Light"/>
              </a:rPr>
              <a:t> </a:t>
            </a:r>
            <a:r>
              <a:rPr sz="1600" spc="-15" dirty="0">
                <a:latin typeface="Calibri Light"/>
                <a:cs typeface="Calibri Light"/>
              </a:rPr>
              <a:t>to</a:t>
            </a:r>
            <a:r>
              <a:rPr sz="1600" dirty="0">
                <a:latin typeface="Calibri Light"/>
                <a:cs typeface="Calibri Light"/>
              </a:rPr>
              <a:t> </a:t>
            </a:r>
            <a:r>
              <a:rPr sz="1600" spc="5" dirty="0">
                <a:latin typeface="Calibri Light"/>
                <a:cs typeface="Calibri Light"/>
              </a:rPr>
              <a:t>show</a:t>
            </a:r>
            <a:r>
              <a:rPr sz="1600" spc="-30" dirty="0">
                <a:latin typeface="Calibri Light"/>
                <a:cs typeface="Calibri Light"/>
              </a:rPr>
              <a:t> </a:t>
            </a:r>
            <a:r>
              <a:rPr sz="1600" spc="5" dirty="0">
                <a:latin typeface="Calibri Light"/>
                <a:cs typeface="Calibri Light"/>
              </a:rPr>
              <a:t>how</a:t>
            </a:r>
            <a:r>
              <a:rPr sz="1600" spc="-20" dirty="0">
                <a:latin typeface="Calibri Light"/>
                <a:cs typeface="Calibri Light"/>
              </a:rPr>
              <a:t> </a:t>
            </a:r>
            <a:r>
              <a:rPr sz="1600" spc="5" dirty="0">
                <a:latin typeface="Calibri Light"/>
                <a:cs typeface="Calibri Light"/>
              </a:rPr>
              <a:t>each</a:t>
            </a:r>
            <a:r>
              <a:rPr sz="1600" spc="-50" dirty="0">
                <a:latin typeface="Calibri Light"/>
                <a:cs typeface="Calibri Light"/>
              </a:rPr>
              <a:t> </a:t>
            </a:r>
            <a:r>
              <a:rPr sz="1600" spc="5" dirty="0">
                <a:latin typeface="Calibri Light"/>
                <a:cs typeface="Calibri Light"/>
              </a:rPr>
              <a:t>type</a:t>
            </a:r>
            <a:r>
              <a:rPr sz="1600" spc="-30" dirty="0">
                <a:latin typeface="Calibri Light"/>
                <a:cs typeface="Calibri Light"/>
              </a:rPr>
              <a:t> </a:t>
            </a:r>
            <a:r>
              <a:rPr sz="1600" dirty="0">
                <a:latin typeface="Calibri Light"/>
                <a:cs typeface="Calibri Light"/>
              </a:rPr>
              <a:t>of </a:t>
            </a:r>
            <a:r>
              <a:rPr sz="1600" spc="-5" dirty="0">
                <a:latin typeface="Calibri Light"/>
                <a:cs typeface="Calibri Light"/>
              </a:rPr>
              <a:t>erosion</a:t>
            </a:r>
            <a:endParaRPr sz="1600">
              <a:latin typeface="Calibri Light"/>
              <a:cs typeface="Calibri Light"/>
            </a:endParaRPr>
          </a:p>
          <a:p>
            <a:pPr marL="90805"/>
            <a:r>
              <a:rPr sz="1600" dirty="0">
                <a:latin typeface="Calibri Light"/>
                <a:cs typeface="Calibri Light"/>
              </a:rPr>
              <a:t>causes the </a:t>
            </a:r>
            <a:r>
              <a:rPr sz="1600" spc="-5" dirty="0">
                <a:latin typeface="Calibri Light"/>
                <a:cs typeface="Calibri Light"/>
              </a:rPr>
              <a:t>river </a:t>
            </a:r>
            <a:r>
              <a:rPr sz="1600" dirty="0">
                <a:latin typeface="Calibri Light"/>
                <a:cs typeface="Calibri Light"/>
              </a:rPr>
              <a:t>bed </a:t>
            </a:r>
            <a:r>
              <a:rPr sz="1600" spc="5" dirty="0">
                <a:latin typeface="Calibri Light"/>
                <a:cs typeface="Calibri Light"/>
              </a:rPr>
              <a:t>and </a:t>
            </a:r>
            <a:r>
              <a:rPr sz="1600" dirty="0">
                <a:latin typeface="Calibri Light"/>
                <a:cs typeface="Calibri Light"/>
              </a:rPr>
              <a:t>banks </a:t>
            </a:r>
            <a:r>
              <a:rPr sz="1600" spc="-15" dirty="0">
                <a:latin typeface="Calibri Light"/>
                <a:cs typeface="Calibri Light"/>
              </a:rPr>
              <a:t>to </a:t>
            </a:r>
            <a:r>
              <a:rPr sz="1600" dirty="0">
                <a:latin typeface="Calibri Light"/>
                <a:cs typeface="Calibri Light"/>
              </a:rPr>
              <a:t>be </a:t>
            </a:r>
            <a:r>
              <a:rPr sz="1600" spc="-5" dirty="0">
                <a:latin typeface="Calibri Light"/>
                <a:cs typeface="Calibri Light"/>
              </a:rPr>
              <a:t>worn</a:t>
            </a:r>
            <a:r>
              <a:rPr sz="1600" spc="-120" dirty="0">
                <a:latin typeface="Calibri Light"/>
                <a:cs typeface="Calibri Light"/>
              </a:rPr>
              <a:t> </a:t>
            </a:r>
            <a:r>
              <a:rPr sz="1600" spc="-25" dirty="0">
                <a:latin typeface="Calibri Light"/>
                <a:cs typeface="Calibri Light"/>
              </a:rPr>
              <a:t>away.</a:t>
            </a:r>
            <a:endParaRPr sz="1600">
              <a:latin typeface="Calibri Light"/>
              <a:cs typeface="Calibri Light"/>
            </a:endParaRPr>
          </a:p>
        </p:txBody>
      </p:sp>
      <p:sp>
        <p:nvSpPr>
          <p:cNvPr id="6" name="object 6"/>
          <p:cNvSpPr/>
          <p:nvPr/>
        </p:nvSpPr>
        <p:spPr>
          <a:xfrm>
            <a:off x="1347216" y="6934200"/>
            <a:ext cx="4251960" cy="253593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809" y="97865"/>
            <a:ext cx="6553200" cy="752129"/>
          </a:xfrm>
          <a:prstGeom prst="rect">
            <a:avLst/>
          </a:prstGeom>
          <a:solidFill>
            <a:schemeClr val="accent5">
              <a:lumMod val="40000"/>
              <a:lumOff val="60000"/>
            </a:schemeClr>
          </a:solidFill>
        </p:spPr>
        <p:txBody>
          <a:bodyPr vert="horz" wrap="square" lIns="0" tIns="13335" rIns="0" bIns="0" rtlCol="0">
            <a:spAutoFit/>
          </a:bodyPr>
          <a:lstStyle/>
          <a:p>
            <a:pPr marL="101600">
              <a:spcBef>
                <a:spcPts val="105"/>
              </a:spcBef>
            </a:pPr>
            <a:r>
              <a:rPr lang="en-GB" sz="2400" spc="-10" dirty="0" smtClean="0"/>
              <a:t>Lesson 4: What </a:t>
            </a:r>
            <a:r>
              <a:rPr sz="2400" spc="-10" dirty="0" smtClean="0"/>
              <a:t>river </a:t>
            </a:r>
            <a:r>
              <a:rPr sz="2400" spc="-25" dirty="0" smtClean="0"/>
              <a:t>landscapes</a:t>
            </a:r>
            <a:r>
              <a:rPr sz="2400" spc="-215" dirty="0" smtClean="0"/>
              <a:t> </a:t>
            </a:r>
            <a:r>
              <a:rPr sz="2400" spc="-25" dirty="0" smtClean="0"/>
              <a:t>(landforms)</a:t>
            </a:r>
            <a:r>
              <a:rPr lang="en-GB" sz="2400" spc="-25" dirty="0" smtClean="0"/>
              <a:t> are created by a river? </a:t>
            </a:r>
            <a:endParaRPr sz="2400" spc="-25" dirty="0"/>
          </a:p>
        </p:txBody>
      </p:sp>
      <p:sp>
        <p:nvSpPr>
          <p:cNvPr id="3" name="object 3"/>
          <p:cNvSpPr txBox="1"/>
          <p:nvPr/>
        </p:nvSpPr>
        <p:spPr>
          <a:xfrm>
            <a:off x="103809" y="888014"/>
            <a:ext cx="6553200" cy="659796"/>
          </a:xfrm>
          <a:prstGeom prst="rect">
            <a:avLst/>
          </a:prstGeom>
        </p:spPr>
        <p:txBody>
          <a:bodyPr vert="horz" wrap="square" lIns="0" tIns="13335" rIns="0" bIns="0" rtlCol="0">
            <a:spAutoFit/>
          </a:bodyPr>
          <a:lstStyle/>
          <a:p>
            <a:pPr marL="12700" marR="5080" algn="just">
              <a:spcBef>
                <a:spcPts val="105"/>
              </a:spcBef>
            </a:pPr>
            <a:r>
              <a:rPr sz="1400" spc="-10" dirty="0">
                <a:latin typeface="Calibri Light"/>
                <a:cs typeface="Calibri Light"/>
              </a:rPr>
              <a:t>Rivers create </a:t>
            </a:r>
            <a:r>
              <a:rPr sz="1400" dirty="0">
                <a:latin typeface="Calibri Light"/>
                <a:cs typeface="Calibri Light"/>
              </a:rPr>
              <a:t>a </a:t>
            </a:r>
            <a:r>
              <a:rPr sz="1400" spc="-5" dirty="0">
                <a:latin typeface="Calibri Light"/>
                <a:cs typeface="Calibri Light"/>
              </a:rPr>
              <a:t>range </a:t>
            </a:r>
            <a:r>
              <a:rPr sz="1400" dirty="0">
                <a:latin typeface="Calibri Light"/>
                <a:cs typeface="Calibri Light"/>
              </a:rPr>
              <a:t>of </a:t>
            </a:r>
            <a:r>
              <a:rPr sz="1400" spc="-5" dirty="0">
                <a:latin typeface="Calibri Light"/>
                <a:cs typeface="Calibri Light"/>
              </a:rPr>
              <a:t>distinctive landforms </a:t>
            </a:r>
            <a:r>
              <a:rPr sz="1400" dirty="0">
                <a:latin typeface="Calibri Light"/>
                <a:cs typeface="Calibri Light"/>
              </a:rPr>
              <a:t>in the </a:t>
            </a:r>
            <a:r>
              <a:rPr sz="1400" spc="5" dirty="0">
                <a:latin typeface="Calibri Light"/>
                <a:cs typeface="Calibri Light"/>
              </a:rPr>
              <a:t>UK which include </a:t>
            </a:r>
            <a:r>
              <a:rPr sz="1400" spc="10" dirty="0" smtClean="0">
                <a:latin typeface="Calibri Light"/>
                <a:cs typeface="Calibri Light"/>
              </a:rPr>
              <a:t>ox-</a:t>
            </a:r>
            <a:r>
              <a:rPr sz="1400" spc="5" dirty="0" smtClean="0">
                <a:latin typeface="Calibri Light"/>
                <a:cs typeface="Calibri Light"/>
              </a:rPr>
              <a:t>bow</a:t>
            </a:r>
            <a:r>
              <a:rPr sz="1400" spc="-20" dirty="0" smtClean="0">
                <a:latin typeface="Calibri Light"/>
                <a:cs typeface="Calibri Light"/>
              </a:rPr>
              <a:t> </a:t>
            </a:r>
            <a:r>
              <a:rPr sz="1400" spc="-5" dirty="0">
                <a:latin typeface="Calibri Light"/>
                <a:cs typeface="Calibri Light"/>
              </a:rPr>
              <a:t>lakes,</a:t>
            </a:r>
            <a:r>
              <a:rPr sz="1400" spc="-55" dirty="0">
                <a:latin typeface="Calibri Light"/>
                <a:cs typeface="Calibri Light"/>
              </a:rPr>
              <a:t> </a:t>
            </a:r>
            <a:r>
              <a:rPr sz="1400" dirty="0">
                <a:latin typeface="Calibri Light"/>
                <a:cs typeface="Calibri Light"/>
              </a:rPr>
              <a:t>meanders,</a:t>
            </a:r>
            <a:r>
              <a:rPr sz="1400" spc="-50" dirty="0">
                <a:latin typeface="Calibri Light"/>
                <a:cs typeface="Calibri Light"/>
              </a:rPr>
              <a:t> </a:t>
            </a:r>
            <a:r>
              <a:rPr sz="1400" spc="-5" dirty="0">
                <a:latin typeface="Calibri Light"/>
                <a:cs typeface="Calibri Light"/>
              </a:rPr>
              <a:t>levees,</a:t>
            </a:r>
            <a:r>
              <a:rPr sz="1400" spc="-35" dirty="0">
                <a:latin typeface="Calibri Light"/>
                <a:cs typeface="Calibri Light"/>
              </a:rPr>
              <a:t> </a:t>
            </a:r>
            <a:r>
              <a:rPr sz="1400" dirty="0">
                <a:latin typeface="Calibri Light"/>
                <a:cs typeface="Calibri Light"/>
              </a:rPr>
              <a:t>floodplains,</a:t>
            </a:r>
            <a:r>
              <a:rPr sz="1400" spc="-50" dirty="0">
                <a:latin typeface="Calibri Light"/>
                <a:cs typeface="Calibri Light"/>
              </a:rPr>
              <a:t> </a:t>
            </a:r>
            <a:r>
              <a:rPr sz="1400" spc="5" dirty="0">
                <a:latin typeface="Calibri Light"/>
                <a:cs typeface="Calibri Light"/>
              </a:rPr>
              <a:t>v-shaped</a:t>
            </a:r>
            <a:r>
              <a:rPr sz="1400" spc="-40" dirty="0">
                <a:latin typeface="Calibri Light"/>
                <a:cs typeface="Calibri Light"/>
              </a:rPr>
              <a:t> </a:t>
            </a:r>
            <a:r>
              <a:rPr sz="1400" spc="-5" dirty="0">
                <a:latin typeface="Calibri Light"/>
                <a:cs typeface="Calibri Light"/>
              </a:rPr>
              <a:t>valleys,</a:t>
            </a:r>
            <a:r>
              <a:rPr sz="1400" spc="-55" dirty="0">
                <a:latin typeface="Calibri Light"/>
                <a:cs typeface="Calibri Light"/>
              </a:rPr>
              <a:t> </a:t>
            </a:r>
            <a:r>
              <a:rPr sz="1400" spc="-10" dirty="0">
                <a:latin typeface="Calibri Light"/>
                <a:cs typeface="Calibri Light"/>
              </a:rPr>
              <a:t>waterfalls</a:t>
            </a:r>
            <a:r>
              <a:rPr sz="1400" spc="-65" dirty="0">
                <a:latin typeface="Calibri Light"/>
                <a:cs typeface="Calibri Light"/>
              </a:rPr>
              <a:t> </a:t>
            </a:r>
            <a:r>
              <a:rPr sz="1400" spc="5" dirty="0">
                <a:latin typeface="Calibri Light"/>
                <a:cs typeface="Calibri Light"/>
              </a:rPr>
              <a:t>and  </a:t>
            </a:r>
            <a:r>
              <a:rPr sz="1400" spc="-10" dirty="0">
                <a:latin typeface="Calibri Light"/>
                <a:cs typeface="Calibri Light"/>
              </a:rPr>
              <a:t>gorges</a:t>
            </a:r>
            <a:r>
              <a:rPr sz="1400" spc="-10" dirty="0" smtClean="0">
                <a:latin typeface="Calibri Light"/>
                <a:cs typeface="Calibri Light"/>
              </a:rPr>
              <a:t>.</a:t>
            </a:r>
            <a:r>
              <a:rPr lang="en-GB" sz="1400" spc="-10" dirty="0" smtClean="0">
                <a:latin typeface="Calibri Light"/>
                <a:cs typeface="Calibri Light"/>
              </a:rPr>
              <a:t>  Read all about river landforms </a:t>
            </a:r>
            <a:r>
              <a:rPr lang="en-GB" sz="1400" spc="-10" dirty="0" smtClean="0">
                <a:latin typeface="Calibri Light"/>
                <a:cs typeface="Calibri Light"/>
                <a:hlinkClick r:id="rId2"/>
              </a:rPr>
              <a:t>here</a:t>
            </a:r>
            <a:r>
              <a:rPr lang="en-GB" sz="1400" spc="-10" dirty="0" smtClean="0">
                <a:latin typeface="Calibri Light"/>
                <a:cs typeface="Calibri Light"/>
              </a:rPr>
              <a:t> and watch this </a:t>
            </a:r>
            <a:r>
              <a:rPr lang="en-GB" sz="1400" spc="-10" dirty="0" smtClean="0">
                <a:latin typeface="Calibri Light"/>
                <a:cs typeface="Calibri Light"/>
                <a:hlinkClick r:id="rId3"/>
              </a:rPr>
              <a:t>video</a:t>
            </a:r>
            <a:r>
              <a:rPr lang="en-GB" sz="1400" spc="-10" dirty="0" smtClean="0">
                <a:latin typeface="Calibri Light"/>
                <a:cs typeface="Calibri Light"/>
              </a:rPr>
              <a:t> before attempting the tasks below.</a:t>
            </a:r>
            <a:endParaRPr sz="1400" dirty="0">
              <a:latin typeface="Calibri Light"/>
              <a:cs typeface="Calibri Light"/>
            </a:endParaRPr>
          </a:p>
        </p:txBody>
      </p:sp>
      <p:sp>
        <p:nvSpPr>
          <p:cNvPr id="4" name="object 4"/>
          <p:cNvSpPr txBox="1"/>
          <p:nvPr/>
        </p:nvSpPr>
        <p:spPr>
          <a:xfrm>
            <a:off x="4533900" y="1751076"/>
            <a:ext cx="1750060" cy="952184"/>
          </a:xfrm>
          <a:prstGeom prst="rect">
            <a:avLst/>
          </a:prstGeom>
          <a:ln w="9144">
            <a:solidFill>
              <a:srgbClr val="00AFEF"/>
            </a:solidFill>
          </a:ln>
        </p:spPr>
        <p:txBody>
          <a:bodyPr vert="horz" wrap="square" lIns="0" tIns="28575" rIns="0" bIns="0" rtlCol="0">
            <a:spAutoFit/>
          </a:bodyPr>
          <a:lstStyle/>
          <a:p>
            <a:pPr algn="ctr">
              <a:spcBef>
                <a:spcPts val="225"/>
              </a:spcBef>
            </a:pPr>
            <a:r>
              <a:rPr spc="-10" dirty="0">
                <a:latin typeface="Calibri Light"/>
                <a:cs typeface="Calibri Light"/>
              </a:rPr>
              <a:t>Key</a:t>
            </a:r>
            <a:r>
              <a:rPr spc="-155" dirty="0">
                <a:latin typeface="Calibri Light"/>
                <a:cs typeface="Calibri Light"/>
              </a:rPr>
              <a:t> </a:t>
            </a:r>
            <a:r>
              <a:rPr spc="-10" dirty="0">
                <a:latin typeface="Calibri Light"/>
                <a:cs typeface="Calibri Light"/>
              </a:rPr>
              <a:t>terms</a:t>
            </a:r>
            <a:endParaRPr>
              <a:latin typeface="Calibri Light"/>
              <a:cs typeface="Calibri Light"/>
            </a:endParaRPr>
          </a:p>
          <a:p>
            <a:pPr marL="271145" marR="262890" indent="-3175" algn="ctr">
              <a:spcBef>
                <a:spcPts val="40"/>
              </a:spcBef>
            </a:pPr>
            <a:r>
              <a:rPr sz="1400" spc="-10" dirty="0">
                <a:latin typeface="Calibri Light"/>
                <a:cs typeface="Calibri Light"/>
              </a:rPr>
              <a:t>Deposition,  floodplain,</a:t>
            </a:r>
            <a:r>
              <a:rPr sz="1400" spc="-30" dirty="0">
                <a:latin typeface="Calibri Light"/>
                <a:cs typeface="Calibri Light"/>
              </a:rPr>
              <a:t> </a:t>
            </a:r>
            <a:r>
              <a:rPr sz="1400" spc="-10" dirty="0">
                <a:latin typeface="Calibri Light"/>
                <a:cs typeface="Calibri Light"/>
              </a:rPr>
              <a:t>flood,  </a:t>
            </a:r>
            <a:r>
              <a:rPr sz="1400" spc="-5" dirty="0">
                <a:latin typeface="Calibri Light"/>
                <a:cs typeface="Calibri Light"/>
              </a:rPr>
              <a:t>river</a:t>
            </a:r>
            <a:r>
              <a:rPr sz="1400" spc="-30" dirty="0">
                <a:latin typeface="Calibri Light"/>
                <a:cs typeface="Calibri Light"/>
              </a:rPr>
              <a:t> </a:t>
            </a:r>
            <a:r>
              <a:rPr sz="1400" spc="-5" dirty="0">
                <a:latin typeface="Calibri Light"/>
                <a:cs typeface="Calibri Light"/>
              </a:rPr>
              <a:t>channel</a:t>
            </a:r>
            <a:endParaRPr sz="1400">
              <a:latin typeface="Calibri Light"/>
              <a:cs typeface="Calibri Light"/>
            </a:endParaRPr>
          </a:p>
        </p:txBody>
      </p:sp>
      <p:sp>
        <p:nvSpPr>
          <p:cNvPr id="5" name="object 5"/>
          <p:cNvSpPr/>
          <p:nvPr/>
        </p:nvSpPr>
        <p:spPr>
          <a:xfrm>
            <a:off x="483110" y="3756659"/>
            <a:ext cx="5800725" cy="3002280"/>
          </a:xfrm>
          <a:custGeom>
            <a:avLst/>
            <a:gdLst/>
            <a:ahLst/>
            <a:cxnLst/>
            <a:rect l="l" t="t" r="r" b="b"/>
            <a:pathLst>
              <a:path w="5800725" h="3002279">
                <a:moveTo>
                  <a:pt x="0" y="1353312"/>
                </a:moveTo>
                <a:lnTo>
                  <a:pt x="2822448" y="1353312"/>
                </a:lnTo>
                <a:lnTo>
                  <a:pt x="2822448" y="0"/>
                </a:lnTo>
                <a:lnTo>
                  <a:pt x="0" y="0"/>
                </a:lnTo>
                <a:lnTo>
                  <a:pt x="0" y="1353312"/>
                </a:lnTo>
                <a:close/>
              </a:path>
              <a:path w="5800725" h="3002279">
                <a:moveTo>
                  <a:pt x="3008376" y="2005584"/>
                </a:moveTo>
                <a:lnTo>
                  <a:pt x="5800344" y="2005584"/>
                </a:lnTo>
                <a:lnTo>
                  <a:pt x="5800344" y="652272"/>
                </a:lnTo>
                <a:lnTo>
                  <a:pt x="3008376" y="652272"/>
                </a:lnTo>
                <a:lnTo>
                  <a:pt x="3008376" y="2005584"/>
                </a:lnTo>
                <a:close/>
              </a:path>
              <a:path w="5800725" h="3002279">
                <a:moveTo>
                  <a:pt x="0" y="3002279"/>
                </a:moveTo>
                <a:lnTo>
                  <a:pt x="2822448" y="3002279"/>
                </a:lnTo>
                <a:lnTo>
                  <a:pt x="2822448" y="1645919"/>
                </a:lnTo>
                <a:lnTo>
                  <a:pt x="0" y="1645919"/>
                </a:lnTo>
                <a:lnTo>
                  <a:pt x="0" y="3002279"/>
                </a:lnTo>
                <a:close/>
              </a:path>
            </a:pathLst>
          </a:custGeom>
          <a:ln w="9144">
            <a:solidFill>
              <a:srgbClr val="000000"/>
            </a:solidFill>
          </a:ln>
        </p:spPr>
        <p:txBody>
          <a:bodyPr wrap="square" lIns="0" tIns="0" rIns="0" bIns="0" rtlCol="0"/>
          <a:lstStyle/>
          <a:p>
            <a:endParaRPr/>
          </a:p>
        </p:txBody>
      </p:sp>
      <p:sp>
        <p:nvSpPr>
          <p:cNvPr id="6" name="object 6"/>
          <p:cNvSpPr txBox="1"/>
          <p:nvPr/>
        </p:nvSpPr>
        <p:spPr>
          <a:xfrm>
            <a:off x="306326" y="1653539"/>
            <a:ext cx="6160135" cy="5270032"/>
          </a:xfrm>
          <a:prstGeom prst="rect">
            <a:avLst/>
          </a:prstGeom>
          <a:ln w="39624">
            <a:solidFill>
              <a:srgbClr val="FFC000"/>
            </a:solidFill>
          </a:ln>
        </p:spPr>
        <p:txBody>
          <a:bodyPr vert="horz" wrap="square" lIns="0" tIns="141605" rIns="0" bIns="0" rtlCol="0">
            <a:spAutoFit/>
          </a:bodyPr>
          <a:lstStyle/>
          <a:p>
            <a:pPr marL="218440">
              <a:spcBef>
                <a:spcPts val="1115"/>
              </a:spcBef>
              <a:tabLst>
                <a:tab pos="562610" algn="l"/>
              </a:tabLst>
            </a:pPr>
            <a:r>
              <a:rPr spc="-5" dirty="0">
                <a:latin typeface="Calibri Light"/>
                <a:cs typeface="Calibri Light"/>
              </a:rPr>
              <a:t>1.	</a:t>
            </a:r>
            <a:r>
              <a:rPr dirty="0">
                <a:latin typeface="Calibri Light"/>
                <a:cs typeface="Calibri Light"/>
              </a:rPr>
              <a:t>Explain the </a:t>
            </a:r>
            <a:r>
              <a:rPr spc="-15" dirty="0">
                <a:latin typeface="Calibri Light"/>
                <a:cs typeface="Calibri Light"/>
              </a:rPr>
              <a:t>stages </a:t>
            </a:r>
            <a:r>
              <a:rPr dirty="0">
                <a:latin typeface="Calibri Light"/>
                <a:cs typeface="Calibri Light"/>
              </a:rPr>
              <a:t>in </a:t>
            </a:r>
            <a:r>
              <a:rPr spc="-15" dirty="0">
                <a:latin typeface="Calibri Light"/>
                <a:cs typeface="Calibri Light"/>
              </a:rPr>
              <a:t>formation </a:t>
            </a:r>
            <a:r>
              <a:rPr spc="-5" dirty="0">
                <a:latin typeface="Calibri Light"/>
                <a:cs typeface="Calibri Light"/>
              </a:rPr>
              <a:t>of</a:t>
            </a:r>
            <a:r>
              <a:rPr spc="40" dirty="0">
                <a:latin typeface="Calibri Light"/>
                <a:cs typeface="Calibri Light"/>
              </a:rPr>
              <a:t> </a:t>
            </a:r>
            <a:r>
              <a:rPr dirty="0">
                <a:latin typeface="Calibri Light"/>
                <a:cs typeface="Calibri Light"/>
              </a:rPr>
              <a:t>a</a:t>
            </a:r>
          </a:p>
          <a:p>
            <a:pPr marL="562610">
              <a:spcBef>
                <a:spcPts val="5"/>
              </a:spcBef>
            </a:pPr>
            <a:r>
              <a:rPr spc="-10" dirty="0">
                <a:latin typeface="Calibri Light"/>
                <a:cs typeface="Calibri Light"/>
              </a:rPr>
              <a:t>levee.</a:t>
            </a:r>
            <a:r>
              <a:rPr spc="-20" dirty="0">
                <a:latin typeface="Calibri Light"/>
                <a:cs typeface="Calibri Light"/>
              </a:rPr>
              <a:t> </a:t>
            </a:r>
            <a:r>
              <a:rPr spc="-5" dirty="0">
                <a:latin typeface="Calibri Light"/>
                <a:cs typeface="Calibri Light"/>
              </a:rPr>
              <a:t>[3]</a:t>
            </a:r>
            <a:endParaRPr dirty="0">
              <a:latin typeface="Calibri Light"/>
              <a:cs typeface="Calibri Light"/>
            </a:endParaRPr>
          </a:p>
          <a:p>
            <a:pPr>
              <a:spcBef>
                <a:spcPts val="30"/>
              </a:spcBef>
            </a:pPr>
            <a:endParaRPr sz="1750" dirty="0">
              <a:latin typeface="Calibri Light"/>
              <a:cs typeface="Calibri Light"/>
            </a:endParaRPr>
          </a:p>
          <a:p>
            <a:pPr marL="218440" marR="2278380"/>
            <a:r>
              <a:rPr sz="1600" dirty="0">
                <a:latin typeface="Calibri Light"/>
                <a:cs typeface="Calibri Light"/>
              </a:rPr>
              <a:t>Showing </a:t>
            </a:r>
            <a:r>
              <a:rPr sz="1600" spc="-15" dirty="0">
                <a:latin typeface="Calibri Light"/>
                <a:cs typeface="Calibri Light"/>
              </a:rPr>
              <a:t>‘stages’ </a:t>
            </a:r>
            <a:r>
              <a:rPr sz="1600" dirty="0">
                <a:latin typeface="Calibri Light"/>
                <a:cs typeface="Calibri Light"/>
              </a:rPr>
              <a:t>is </a:t>
            </a:r>
            <a:r>
              <a:rPr sz="1600" spc="-5" dirty="0">
                <a:latin typeface="Calibri Light"/>
                <a:cs typeface="Calibri Light"/>
              </a:rPr>
              <a:t>often best </a:t>
            </a:r>
            <a:r>
              <a:rPr sz="1600" dirty="0">
                <a:latin typeface="Calibri Light"/>
                <a:cs typeface="Calibri Light"/>
              </a:rPr>
              <a:t>done by using  diagrams.</a:t>
            </a:r>
            <a:r>
              <a:rPr sz="1600" spc="-75" dirty="0">
                <a:latin typeface="Calibri Light"/>
                <a:cs typeface="Calibri Light"/>
              </a:rPr>
              <a:t> </a:t>
            </a:r>
            <a:r>
              <a:rPr sz="1600" spc="-5" dirty="0">
                <a:latin typeface="Calibri Light"/>
                <a:cs typeface="Calibri Light"/>
              </a:rPr>
              <a:t>Draw</a:t>
            </a:r>
            <a:r>
              <a:rPr sz="1600" spc="-85" dirty="0">
                <a:latin typeface="Calibri Light"/>
                <a:cs typeface="Calibri Light"/>
              </a:rPr>
              <a:t> </a:t>
            </a:r>
            <a:r>
              <a:rPr sz="1600" spc="5" dirty="0">
                <a:latin typeface="Calibri Light"/>
                <a:cs typeface="Calibri Light"/>
              </a:rPr>
              <a:t>an</a:t>
            </a:r>
            <a:r>
              <a:rPr sz="1600" spc="-10" dirty="0">
                <a:latin typeface="Calibri Light"/>
                <a:cs typeface="Calibri Light"/>
              </a:rPr>
              <a:t> </a:t>
            </a:r>
            <a:r>
              <a:rPr sz="1600" spc="-5" dirty="0">
                <a:latin typeface="Calibri Light"/>
                <a:cs typeface="Calibri Light"/>
              </a:rPr>
              <a:t>annotated</a:t>
            </a:r>
            <a:r>
              <a:rPr sz="1600" spc="-65" dirty="0">
                <a:latin typeface="Calibri Light"/>
                <a:cs typeface="Calibri Light"/>
              </a:rPr>
              <a:t> </a:t>
            </a:r>
            <a:r>
              <a:rPr sz="1600" dirty="0">
                <a:latin typeface="Calibri Light"/>
                <a:cs typeface="Calibri Light"/>
              </a:rPr>
              <a:t>diagram</a:t>
            </a:r>
            <a:r>
              <a:rPr sz="1600" spc="-65" dirty="0">
                <a:latin typeface="Calibri Light"/>
                <a:cs typeface="Calibri Light"/>
              </a:rPr>
              <a:t> </a:t>
            </a:r>
            <a:r>
              <a:rPr sz="1600" spc="5" dirty="0">
                <a:latin typeface="Calibri Light"/>
                <a:cs typeface="Calibri Light"/>
              </a:rPr>
              <a:t>below  </a:t>
            </a:r>
            <a:r>
              <a:rPr sz="1600" dirty="0">
                <a:latin typeface="Calibri Light"/>
                <a:cs typeface="Calibri Light"/>
              </a:rPr>
              <a:t>using the </a:t>
            </a:r>
            <a:r>
              <a:rPr sz="1600" spc="-15" dirty="0">
                <a:latin typeface="Calibri Light"/>
                <a:cs typeface="Calibri Light"/>
              </a:rPr>
              <a:t>key </a:t>
            </a:r>
            <a:r>
              <a:rPr sz="1600" spc="-10" dirty="0">
                <a:latin typeface="Calibri Light"/>
                <a:cs typeface="Calibri Light"/>
              </a:rPr>
              <a:t>terms </a:t>
            </a:r>
            <a:r>
              <a:rPr sz="1600" dirty="0">
                <a:latin typeface="Calibri Light"/>
                <a:cs typeface="Calibri Light"/>
              </a:rPr>
              <a:t>in the </a:t>
            </a:r>
            <a:r>
              <a:rPr sz="1600" spc="-15" dirty="0">
                <a:latin typeface="Calibri Light"/>
                <a:cs typeface="Calibri Light"/>
              </a:rPr>
              <a:t>key </a:t>
            </a:r>
            <a:r>
              <a:rPr sz="1600" spc="-10" dirty="0">
                <a:latin typeface="Calibri Light"/>
                <a:cs typeface="Calibri Light"/>
              </a:rPr>
              <a:t>terms</a:t>
            </a:r>
            <a:r>
              <a:rPr sz="1600" spc="-140" dirty="0">
                <a:latin typeface="Calibri Light"/>
                <a:cs typeface="Calibri Light"/>
              </a:rPr>
              <a:t> </a:t>
            </a:r>
            <a:r>
              <a:rPr sz="1600" spc="-5" dirty="0">
                <a:latin typeface="Calibri Light"/>
                <a:cs typeface="Calibri Light"/>
              </a:rPr>
              <a:t>box.</a:t>
            </a:r>
            <a:endParaRPr sz="1600" dirty="0">
              <a:latin typeface="Calibri Light"/>
              <a:cs typeface="Calibri Light"/>
            </a:endParaRPr>
          </a:p>
          <a:p>
            <a:pPr>
              <a:lnSpc>
                <a:spcPct val="100000"/>
              </a:lnSpc>
            </a:pPr>
            <a:endParaRPr sz="1600" dirty="0">
              <a:latin typeface="Calibri Light"/>
              <a:cs typeface="Calibri Light"/>
            </a:endParaRPr>
          </a:p>
          <a:p>
            <a:pPr>
              <a:spcBef>
                <a:spcPts val="10"/>
              </a:spcBef>
            </a:pPr>
            <a:endParaRPr sz="1200" dirty="0">
              <a:latin typeface="Calibri Light"/>
              <a:cs typeface="Calibri Light"/>
            </a:endParaRPr>
          </a:p>
          <a:p>
            <a:pPr marL="266065"/>
            <a:r>
              <a:rPr sz="1600" spc="-10" dirty="0">
                <a:latin typeface="Calibri"/>
                <a:cs typeface="Calibri"/>
              </a:rPr>
              <a:t>Stage</a:t>
            </a:r>
            <a:r>
              <a:rPr sz="1600" spc="-15" dirty="0">
                <a:latin typeface="Calibri"/>
                <a:cs typeface="Calibri"/>
              </a:rPr>
              <a:t> </a:t>
            </a:r>
            <a:r>
              <a:rPr sz="1600" dirty="0">
                <a:latin typeface="Calibri"/>
                <a:cs typeface="Calibri"/>
              </a:rPr>
              <a:t>1</a:t>
            </a:r>
          </a:p>
          <a:p>
            <a:pPr>
              <a:lnSpc>
                <a:spcPct val="100000"/>
              </a:lnSpc>
            </a:pPr>
            <a:endParaRPr sz="1600" dirty="0">
              <a:latin typeface="Calibri"/>
              <a:cs typeface="Calibri"/>
            </a:endParaRPr>
          </a:p>
          <a:p>
            <a:pPr marL="993140" algn="ctr">
              <a:spcBef>
                <a:spcPts val="1275"/>
              </a:spcBef>
            </a:pPr>
            <a:r>
              <a:rPr sz="1600" spc="-10" dirty="0">
                <a:latin typeface="Calibri"/>
                <a:cs typeface="Calibri"/>
              </a:rPr>
              <a:t>Stage</a:t>
            </a:r>
            <a:r>
              <a:rPr sz="1600" spc="-15" dirty="0">
                <a:latin typeface="Calibri"/>
                <a:cs typeface="Calibri"/>
              </a:rPr>
              <a:t> </a:t>
            </a:r>
            <a:r>
              <a:rPr sz="1600" spc="5" dirty="0">
                <a:latin typeface="Calibri"/>
                <a:cs typeface="Calibri"/>
              </a:rPr>
              <a:t>2</a:t>
            </a:r>
            <a:endParaRPr sz="1600" dirty="0">
              <a:latin typeface="Calibri"/>
              <a:cs typeface="Calibri"/>
            </a:endParaRPr>
          </a:p>
          <a:p>
            <a:pPr>
              <a:lnSpc>
                <a:spcPct val="100000"/>
              </a:lnSpc>
            </a:pPr>
            <a:endParaRPr sz="1600" dirty="0">
              <a:latin typeface="Calibri"/>
              <a:cs typeface="Calibri"/>
            </a:endParaRPr>
          </a:p>
          <a:p>
            <a:pPr>
              <a:lnSpc>
                <a:spcPct val="100000"/>
              </a:lnSpc>
            </a:pPr>
            <a:endParaRPr sz="1600" dirty="0">
              <a:latin typeface="Calibri"/>
              <a:cs typeface="Calibri"/>
            </a:endParaRPr>
          </a:p>
          <a:p>
            <a:pPr>
              <a:spcBef>
                <a:spcPts val="55"/>
              </a:spcBef>
            </a:pPr>
            <a:endParaRPr sz="1600" dirty="0">
              <a:latin typeface="Calibri"/>
              <a:cs typeface="Calibri"/>
            </a:endParaRPr>
          </a:p>
          <a:p>
            <a:pPr marL="266065"/>
            <a:r>
              <a:rPr sz="1600" spc="-10" dirty="0">
                <a:latin typeface="Calibri"/>
                <a:cs typeface="Calibri"/>
              </a:rPr>
              <a:t>Stage</a:t>
            </a:r>
            <a:r>
              <a:rPr sz="1600" spc="-15" dirty="0">
                <a:latin typeface="Calibri"/>
                <a:cs typeface="Calibri"/>
              </a:rPr>
              <a:t> </a:t>
            </a:r>
            <a:r>
              <a:rPr sz="1600" dirty="0" smtClean="0">
                <a:latin typeface="Calibri"/>
                <a:cs typeface="Calibri"/>
              </a:rPr>
              <a:t>3</a:t>
            </a:r>
            <a:endParaRPr lang="en-GB" sz="1600" dirty="0" smtClean="0">
              <a:latin typeface="Calibri"/>
              <a:cs typeface="Calibri"/>
            </a:endParaRPr>
          </a:p>
          <a:p>
            <a:pPr marL="266065"/>
            <a:endParaRPr lang="en-GB" sz="1600" dirty="0">
              <a:latin typeface="Calibri"/>
              <a:cs typeface="Calibri"/>
            </a:endParaRPr>
          </a:p>
          <a:p>
            <a:pPr marL="266065"/>
            <a:endParaRPr lang="en-GB" sz="1600" dirty="0" smtClean="0">
              <a:latin typeface="Calibri"/>
              <a:cs typeface="Calibri"/>
            </a:endParaRPr>
          </a:p>
          <a:p>
            <a:pPr marL="266065"/>
            <a:endParaRPr lang="en-GB" sz="1600" dirty="0">
              <a:latin typeface="Calibri"/>
              <a:cs typeface="Calibri"/>
            </a:endParaRPr>
          </a:p>
          <a:p>
            <a:pPr marL="266065"/>
            <a:endParaRPr lang="en-GB" sz="1600" dirty="0" smtClean="0">
              <a:latin typeface="Calibri"/>
              <a:cs typeface="Calibri"/>
            </a:endParaRPr>
          </a:p>
          <a:p>
            <a:pPr marL="266065"/>
            <a:endParaRPr sz="1600" dirty="0">
              <a:latin typeface="Calibri"/>
              <a:cs typeface="Calibri"/>
            </a:endParaRPr>
          </a:p>
        </p:txBody>
      </p:sp>
      <p:sp>
        <p:nvSpPr>
          <p:cNvPr id="7" name="object 7"/>
          <p:cNvSpPr/>
          <p:nvPr/>
        </p:nvSpPr>
        <p:spPr>
          <a:xfrm>
            <a:off x="2861691" y="4615308"/>
            <a:ext cx="800100" cy="1407795"/>
          </a:xfrm>
          <a:custGeom>
            <a:avLst/>
            <a:gdLst/>
            <a:ahLst/>
            <a:cxnLst/>
            <a:rect l="l" t="t" r="r" b="b"/>
            <a:pathLst>
              <a:path w="800100" h="1407795">
                <a:moveTo>
                  <a:pt x="687578" y="1048385"/>
                </a:moveTo>
                <a:lnTo>
                  <a:pt x="653542" y="1001649"/>
                </a:lnTo>
                <a:lnTo>
                  <a:pt x="268516" y="1282039"/>
                </a:lnTo>
                <a:lnTo>
                  <a:pt x="234442" y="1235202"/>
                </a:lnTo>
                <a:lnTo>
                  <a:pt x="145161" y="1407795"/>
                </a:lnTo>
                <a:lnTo>
                  <a:pt x="336677" y="1375664"/>
                </a:lnTo>
                <a:lnTo>
                  <a:pt x="315036" y="1345946"/>
                </a:lnTo>
                <a:lnTo>
                  <a:pt x="302641" y="1328915"/>
                </a:lnTo>
                <a:lnTo>
                  <a:pt x="687578" y="1048385"/>
                </a:lnTo>
                <a:close/>
              </a:path>
              <a:path w="800100" h="1407795">
                <a:moveTo>
                  <a:pt x="800100" y="465074"/>
                </a:moveTo>
                <a:lnTo>
                  <a:pt x="769213" y="419608"/>
                </a:lnTo>
                <a:lnTo>
                  <a:pt x="691007" y="304419"/>
                </a:lnTo>
                <a:lnTo>
                  <a:pt x="662724" y="354965"/>
                </a:lnTo>
                <a:lnTo>
                  <a:pt x="28194" y="0"/>
                </a:lnTo>
                <a:lnTo>
                  <a:pt x="0" y="50546"/>
                </a:lnTo>
                <a:lnTo>
                  <a:pt x="634441" y="405523"/>
                </a:lnTo>
                <a:lnTo>
                  <a:pt x="606171" y="456057"/>
                </a:lnTo>
                <a:lnTo>
                  <a:pt x="800100" y="465074"/>
                </a:lnTo>
                <a:close/>
              </a:path>
            </a:pathLst>
          </a:custGeom>
          <a:solidFill>
            <a:srgbClr val="FF0000"/>
          </a:solidFill>
        </p:spPr>
        <p:txBody>
          <a:bodyPr wrap="square" lIns="0" tIns="0" rIns="0" bIns="0" rtlCol="0"/>
          <a:lstStyle/>
          <a:p>
            <a:endParaRPr/>
          </a:p>
        </p:txBody>
      </p:sp>
      <p:sp>
        <p:nvSpPr>
          <p:cNvPr id="8" name="object 8"/>
          <p:cNvSpPr/>
          <p:nvPr/>
        </p:nvSpPr>
        <p:spPr>
          <a:xfrm>
            <a:off x="3593591" y="7876031"/>
            <a:ext cx="2703576" cy="1801368"/>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306326" y="7164323"/>
            <a:ext cx="6160135" cy="2606040"/>
          </a:xfrm>
          <a:prstGeom prst="rect">
            <a:avLst/>
          </a:prstGeom>
          <a:ln w="39624">
            <a:solidFill>
              <a:srgbClr val="FFC000"/>
            </a:solidFill>
          </a:ln>
        </p:spPr>
        <p:txBody>
          <a:bodyPr vert="horz" wrap="square" lIns="0" tIns="87630" rIns="0" bIns="0" rtlCol="0">
            <a:spAutoFit/>
          </a:bodyPr>
          <a:lstStyle/>
          <a:p>
            <a:pPr marL="151765" marR="715645">
              <a:spcBef>
                <a:spcPts val="690"/>
              </a:spcBef>
            </a:pPr>
            <a:r>
              <a:rPr dirty="0">
                <a:latin typeface="Calibri"/>
                <a:cs typeface="Calibri"/>
              </a:rPr>
              <a:t>2. </a:t>
            </a:r>
            <a:r>
              <a:rPr spc="-10" dirty="0">
                <a:latin typeface="Calibri"/>
                <a:cs typeface="Calibri"/>
              </a:rPr>
              <a:t>Study </a:t>
            </a:r>
            <a:r>
              <a:rPr b="1" spc="-10" dirty="0">
                <a:latin typeface="Calibri"/>
                <a:cs typeface="Calibri"/>
              </a:rPr>
              <a:t>Figure </a:t>
            </a:r>
            <a:r>
              <a:rPr b="1" dirty="0">
                <a:latin typeface="Calibri"/>
                <a:cs typeface="Calibri"/>
              </a:rPr>
              <a:t>3 </a:t>
            </a:r>
            <a:r>
              <a:rPr spc="-5" dirty="0">
                <a:latin typeface="Calibri"/>
                <a:cs typeface="Calibri"/>
              </a:rPr>
              <a:t>which </a:t>
            </a:r>
            <a:r>
              <a:rPr spc="-10" dirty="0">
                <a:latin typeface="Calibri"/>
                <a:cs typeface="Calibri"/>
              </a:rPr>
              <a:t>shows </a:t>
            </a:r>
            <a:r>
              <a:rPr spc="-5" dirty="0">
                <a:latin typeface="Calibri"/>
                <a:cs typeface="Calibri"/>
              </a:rPr>
              <a:t>High </a:t>
            </a:r>
            <a:r>
              <a:rPr spc="-15" dirty="0">
                <a:latin typeface="Calibri"/>
                <a:cs typeface="Calibri"/>
              </a:rPr>
              <a:t>Force, </a:t>
            </a:r>
            <a:r>
              <a:rPr spc="-5" dirty="0">
                <a:latin typeface="Calibri"/>
                <a:cs typeface="Calibri"/>
              </a:rPr>
              <a:t>England. Label  the </a:t>
            </a:r>
            <a:r>
              <a:rPr spc="-20" dirty="0">
                <a:latin typeface="Calibri"/>
                <a:cs typeface="Calibri"/>
              </a:rPr>
              <a:t>features </a:t>
            </a:r>
            <a:r>
              <a:rPr dirty="0">
                <a:latin typeface="Calibri"/>
                <a:cs typeface="Calibri"/>
              </a:rPr>
              <a:t>of </a:t>
            </a:r>
            <a:r>
              <a:rPr spc="-5" dirty="0">
                <a:latin typeface="Calibri"/>
                <a:cs typeface="Calibri"/>
              </a:rPr>
              <a:t>this </a:t>
            </a:r>
            <a:r>
              <a:rPr spc="-10" dirty="0">
                <a:latin typeface="Calibri"/>
                <a:cs typeface="Calibri"/>
              </a:rPr>
              <a:t>landform.</a:t>
            </a:r>
            <a:r>
              <a:rPr spc="105" dirty="0">
                <a:latin typeface="Calibri"/>
                <a:cs typeface="Calibri"/>
              </a:rPr>
              <a:t> </a:t>
            </a:r>
            <a:r>
              <a:rPr dirty="0">
                <a:latin typeface="Calibri"/>
                <a:cs typeface="Calibri"/>
              </a:rPr>
              <a:t>[3]</a:t>
            </a:r>
            <a:endParaRPr>
              <a:latin typeface="Calibri"/>
              <a:cs typeface="Calibri"/>
            </a:endParaRPr>
          </a:p>
          <a:p>
            <a:pPr>
              <a:lnSpc>
                <a:spcPct val="100000"/>
              </a:lnSpc>
            </a:pPr>
            <a:endParaRPr>
              <a:latin typeface="Calibri"/>
              <a:cs typeface="Calibri"/>
            </a:endParaRPr>
          </a:p>
          <a:p>
            <a:pPr>
              <a:lnSpc>
                <a:spcPct val="100000"/>
              </a:lnSpc>
            </a:pPr>
            <a:endParaRPr>
              <a:latin typeface="Calibri"/>
              <a:cs typeface="Calibri"/>
            </a:endParaRPr>
          </a:p>
          <a:p>
            <a:pPr>
              <a:lnSpc>
                <a:spcPct val="100000"/>
              </a:lnSpc>
            </a:pPr>
            <a:endParaRPr>
              <a:latin typeface="Calibri"/>
              <a:cs typeface="Calibri"/>
            </a:endParaRPr>
          </a:p>
          <a:p>
            <a:pPr>
              <a:lnSpc>
                <a:spcPct val="100000"/>
              </a:lnSpc>
            </a:pPr>
            <a:endParaRPr>
              <a:latin typeface="Calibri"/>
              <a:cs typeface="Calibri"/>
            </a:endParaRPr>
          </a:p>
          <a:p>
            <a:pPr>
              <a:lnSpc>
                <a:spcPct val="100000"/>
              </a:lnSpc>
            </a:pPr>
            <a:endParaRPr>
              <a:latin typeface="Calibri"/>
              <a:cs typeface="Calibri"/>
            </a:endParaRPr>
          </a:p>
          <a:p>
            <a:pPr>
              <a:spcBef>
                <a:spcPts val="15"/>
              </a:spcBef>
            </a:pPr>
            <a:endParaRPr sz="1950">
              <a:latin typeface="Calibri"/>
              <a:cs typeface="Calibri"/>
            </a:endParaRPr>
          </a:p>
          <a:p>
            <a:pPr marL="1087755"/>
            <a:r>
              <a:rPr sz="1400" dirty="0">
                <a:latin typeface="Calibri Light"/>
                <a:cs typeface="Calibri Light"/>
              </a:rPr>
              <a:t>Figure</a:t>
            </a:r>
            <a:r>
              <a:rPr sz="1400" spc="-100" dirty="0">
                <a:latin typeface="Calibri Light"/>
                <a:cs typeface="Calibri Light"/>
              </a:rPr>
              <a:t> </a:t>
            </a:r>
            <a:r>
              <a:rPr sz="1400" spc="-5" dirty="0">
                <a:latin typeface="Calibri Light"/>
                <a:cs typeface="Calibri Light"/>
              </a:rPr>
              <a:t>3</a:t>
            </a:r>
            <a:r>
              <a:rPr sz="1400" spc="-15" dirty="0">
                <a:latin typeface="Calibri Light"/>
                <a:cs typeface="Calibri Light"/>
              </a:rPr>
              <a:t> </a:t>
            </a:r>
            <a:r>
              <a:rPr sz="1400" spc="5" dirty="0">
                <a:latin typeface="Calibri Light"/>
                <a:cs typeface="Calibri Light"/>
              </a:rPr>
              <a:t>High</a:t>
            </a:r>
            <a:r>
              <a:rPr sz="1400" spc="-80" dirty="0">
                <a:latin typeface="Calibri Light"/>
                <a:cs typeface="Calibri Light"/>
              </a:rPr>
              <a:t> </a:t>
            </a:r>
            <a:r>
              <a:rPr sz="1400" spc="-10" dirty="0">
                <a:latin typeface="Calibri Light"/>
                <a:cs typeface="Calibri Light"/>
              </a:rPr>
              <a:t>Force,</a:t>
            </a:r>
            <a:r>
              <a:rPr sz="1400" spc="-85" dirty="0">
                <a:latin typeface="Calibri Light"/>
                <a:cs typeface="Calibri Light"/>
              </a:rPr>
              <a:t> </a:t>
            </a:r>
            <a:r>
              <a:rPr sz="1400" spc="-5" dirty="0">
                <a:latin typeface="Calibri Light"/>
                <a:cs typeface="Calibri Light"/>
              </a:rPr>
              <a:t>England</a:t>
            </a:r>
            <a:endParaRPr sz="1400">
              <a:latin typeface="Calibri Light"/>
              <a:cs typeface="Calibri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0050" y="212111"/>
            <a:ext cx="4480717" cy="444352"/>
          </a:xfrm>
          <a:prstGeom prst="rect">
            <a:avLst/>
          </a:prstGeom>
        </p:spPr>
        <p:txBody>
          <a:bodyPr vert="horz" wrap="square" lIns="0" tIns="13335" rIns="0" bIns="0" rtlCol="0">
            <a:spAutoFit/>
          </a:bodyPr>
          <a:lstStyle/>
          <a:p>
            <a:pPr marL="101600">
              <a:spcBef>
                <a:spcPts val="105"/>
              </a:spcBef>
            </a:pPr>
            <a:r>
              <a:rPr spc="-10" dirty="0"/>
              <a:t>River </a:t>
            </a:r>
            <a:r>
              <a:rPr spc="-25" dirty="0"/>
              <a:t>Landscapes</a:t>
            </a:r>
            <a:r>
              <a:rPr spc="-215" dirty="0"/>
              <a:t> </a:t>
            </a:r>
            <a:r>
              <a:rPr spc="-25" dirty="0"/>
              <a:t>(Landforms)</a:t>
            </a:r>
          </a:p>
        </p:txBody>
      </p:sp>
      <p:sp>
        <p:nvSpPr>
          <p:cNvPr id="3" name="object 3"/>
          <p:cNvSpPr txBox="1"/>
          <p:nvPr/>
        </p:nvSpPr>
        <p:spPr>
          <a:xfrm>
            <a:off x="383844" y="846201"/>
            <a:ext cx="5993130" cy="758190"/>
          </a:xfrm>
          <a:prstGeom prst="rect">
            <a:avLst/>
          </a:prstGeom>
        </p:spPr>
        <p:txBody>
          <a:bodyPr vert="horz" wrap="square" lIns="0" tIns="13335" rIns="0" bIns="0" rtlCol="0">
            <a:spAutoFit/>
          </a:bodyPr>
          <a:lstStyle/>
          <a:p>
            <a:pPr marL="12700" marR="5080" algn="just">
              <a:spcBef>
                <a:spcPts val="105"/>
              </a:spcBef>
            </a:pPr>
            <a:r>
              <a:rPr sz="1600" spc="-10" dirty="0">
                <a:latin typeface="Calibri Light"/>
                <a:cs typeface="Calibri Light"/>
              </a:rPr>
              <a:t>Rivers create </a:t>
            </a:r>
            <a:r>
              <a:rPr sz="1600" dirty="0">
                <a:latin typeface="Calibri Light"/>
                <a:cs typeface="Calibri Light"/>
              </a:rPr>
              <a:t>a </a:t>
            </a:r>
            <a:r>
              <a:rPr sz="1600" spc="-5" dirty="0">
                <a:latin typeface="Calibri Light"/>
                <a:cs typeface="Calibri Light"/>
              </a:rPr>
              <a:t>range </a:t>
            </a:r>
            <a:r>
              <a:rPr sz="1600" dirty="0">
                <a:latin typeface="Calibri Light"/>
                <a:cs typeface="Calibri Light"/>
              </a:rPr>
              <a:t>of </a:t>
            </a:r>
            <a:r>
              <a:rPr sz="1600" spc="-5" dirty="0">
                <a:latin typeface="Calibri Light"/>
                <a:cs typeface="Calibri Light"/>
              </a:rPr>
              <a:t>distinctive landforms </a:t>
            </a:r>
            <a:r>
              <a:rPr sz="1600" dirty="0">
                <a:latin typeface="Calibri Light"/>
                <a:cs typeface="Calibri Light"/>
              </a:rPr>
              <a:t>in the </a:t>
            </a:r>
            <a:r>
              <a:rPr sz="1600" spc="5" dirty="0">
                <a:latin typeface="Calibri Light"/>
                <a:cs typeface="Calibri Light"/>
              </a:rPr>
              <a:t>UK which include </a:t>
            </a:r>
            <a:r>
              <a:rPr sz="1600" spc="10" dirty="0">
                <a:latin typeface="Calibri Light"/>
                <a:cs typeface="Calibri Light"/>
              </a:rPr>
              <a:t>ox-  </a:t>
            </a:r>
            <a:r>
              <a:rPr sz="1600" spc="5" dirty="0">
                <a:latin typeface="Calibri Light"/>
                <a:cs typeface="Calibri Light"/>
              </a:rPr>
              <a:t>bow</a:t>
            </a:r>
            <a:r>
              <a:rPr sz="1600" spc="-20" dirty="0">
                <a:latin typeface="Calibri Light"/>
                <a:cs typeface="Calibri Light"/>
              </a:rPr>
              <a:t> </a:t>
            </a:r>
            <a:r>
              <a:rPr sz="1600" spc="-5" dirty="0">
                <a:latin typeface="Calibri Light"/>
                <a:cs typeface="Calibri Light"/>
              </a:rPr>
              <a:t>lakes,</a:t>
            </a:r>
            <a:r>
              <a:rPr sz="1600" spc="-55" dirty="0">
                <a:latin typeface="Calibri Light"/>
                <a:cs typeface="Calibri Light"/>
              </a:rPr>
              <a:t> </a:t>
            </a:r>
            <a:r>
              <a:rPr sz="1600" dirty="0">
                <a:latin typeface="Calibri Light"/>
                <a:cs typeface="Calibri Light"/>
              </a:rPr>
              <a:t>meanders,</a:t>
            </a:r>
            <a:r>
              <a:rPr sz="1600" spc="-50" dirty="0">
                <a:latin typeface="Calibri Light"/>
                <a:cs typeface="Calibri Light"/>
              </a:rPr>
              <a:t> </a:t>
            </a:r>
            <a:r>
              <a:rPr sz="1600" spc="-5" dirty="0">
                <a:latin typeface="Calibri Light"/>
                <a:cs typeface="Calibri Light"/>
              </a:rPr>
              <a:t>levees,</a:t>
            </a:r>
            <a:r>
              <a:rPr sz="1600" spc="-35" dirty="0">
                <a:latin typeface="Calibri Light"/>
                <a:cs typeface="Calibri Light"/>
              </a:rPr>
              <a:t> </a:t>
            </a:r>
            <a:r>
              <a:rPr sz="1600" dirty="0">
                <a:latin typeface="Calibri Light"/>
                <a:cs typeface="Calibri Light"/>
              </a:rPr>
              <a:t>floodplains,</a:t>
            </a:r>
            <a:r>
              <a:rPr sz="1600" spc="-50" dirty="0">
                <a:latin typeface="Calibri Light"/>
                <a:cs typeface="Calibri Light"/>
              </a:rPr>
              <a:t> </a:t>
            </a:r>
            <a:r>
              <a:rPr sz="1600" spc="5" dirty="0">
                <a:latin typeface="Calibri Light"/>
                <a:cs typeface="Calibri Light"/>
              </a:rPr>
              <a:t>v-shaped</a:t>
            </a:r>
            <a:r>
              <a:rPr sz="1600" spc="-40" dirty="0">
                <a:latin typeface="Calibri Light"/>
                <a:cs typeface="Calibri Light"/>
              </a:rPr>
              <a:t> </a:t>
            </a:r>
            <a:r>
              <a:rPr sz="1600" spc="-5" dirty="0">
                <a:latin typeface="Calibri Light"/>
                <a:cs typeface="Calibri Light"/>
              </a:rPr>
              <a:t>valleys,</a:t>
            </a:r>
            <a:r>
              <a:rPr sz="1600" spc="-55" dirty="0">
                <a:latin typeface="Calibri Light"/>
                <a:cs typeface="Calibri Light"/>
              </a:rPr>
              <a:t> </a:t>
            </a:r>
            <a:r>
              <a:rPr sz="1600" spc="-10" dirty="0">
                <a:latin typeface="Calibri Light"/>
                <a:cs typeface="Calibri Light"/>
              </a:rPr>
              <a:t>waterfalls</a:t>
            </a:r>
            <a:r>
              <a:rPr sz="1600" spc="-65" dirty="0">
                <a:latin typeface="Calibri Light"/>
                <a:cs typeface="Calibri Light"/>
              </a:rPr>
              <a:t> </a:t>
            </a:r>
            <a:r>
              <a:rPr sz="1600" spc="5" dirty="0">
                <a:latin typeface="Calibri Light"/>
                <a:cs typeface="Calibri Light"/>
              </a:rPr>
              <a:t>and  </a:t>
            </a:r>
            <a:r>
              <a:rPr sz="1600" spc="-10" dirty="0">
                <a:latin typeface="Calibri Light"/>
                <a:cs typeface="Calibri Light"/>
              </a:rPr>
              <a:t>gorges.</a:t>
            </a:r>
            <a:endParaRPr sz="1600">
              <a:latin typeface="Calibri Light"/>
              <a:cs typeface="Calibri Light"/>
            </a:endParaRPr>
          </a:p>
        </p:txBody>
      </p:sp>
      <p:sp>
        <p:nvSpPr>
          <p:cNvPr id="4" name="object 4"/>
          <p:cNvSpPr txBox="1"/>
          <p:nvPr/>
        </p:nvSpPr>
        <p:spPr>
          <a:xfrm>
            <a:off x="4533900" y="1751076"/>
            <a:ext cx="1750060" cy="736740"/>
          </a:xfrm>
          <a:prstGeom prst="rect">
            <a:avLst/>
          </a:prstGeom>
          <a:ln w="9144">
            <a:solidFill>
              <a:srgbClr val="00AFEF"/>
            </a:solidFill>
          </a:ln>
        </p:spPr>
        <p:txBody>
          <a:bodyPr vert="horz" wrap="square" lIns="0" tIns="28575" rIns="0" bIns="0" rtlCol="0">
            <a:spAutoFit/>
          </a:bodyPr>
          <a:lstStyle/>
          <a:p>
            <a:pPr algn="ctr">
              <a:spcBef>
                <a:spcPts val="225"/>
              </a:spcBef>
            </a:pPr>
            <a:r>
              <a:rPr spc="-10" dirty="0">
                <a:latin typeface="Calibri Light"/>
                <a:cs typeface="Calibri Light"/>
              </a:rPr>
              <a:t>Key</a:t>
            </a:r>
            <a:r>
              <a:rPr spc="-85" dirty="0">
                <a:latin typeface="Calibri Light"/>
                <a:cs typeface="Calibri Light"/>
              </a:rPr>
              <a:t> </a:t>
            </a:r>
            <a:r>
              <a:rPr spc="-10" dirty="0">
                <a:latin typeface="Calibri Light"/>
                <a:cs typeface="Calibri Light"/>
              </a:rPr>
              <a:t>terms</a:t>
            </a:r>
            <a:endParaRPr>
              <a:latin typeface="Calibri Light"/>
              <a:cs typeface="Calibri Light"/>
            </a:endParaRPr>
          </a:p>
          <a:p>
            <a:pPr marL="142875" marR="135255" algn="ctr">
              <a:spcBef>
                <a:spcPts val="40"/>
              </a:spcBef>
            </a:pPr>
            <a:r>
              <a:rPr sz="1400" spc="-15" dirty="0">
                <a:latin typeface="Calibri Light"/>
                <a:cs typeface="Calibri Light"/>
              </a:rPr>
              <a:t>Erosion, swans </a:t>
            </a:r>
            <a:r>
              <a:rPr sz="1400" spc="-5" dirty="0">
                <a:latin typeface="Calibri Light"/>
                <a:cs typeface="Calibri Light"/>
              </a:rPr>
              <a:t>neck,  </a:t>
            </a:r>
            <a:r>
              <a:rPr sz="1400" spc="-10" dirty="0">
                <a:latin typeface="Calibri Light"/>
                <a:cs typeface="Calibri Light"/>
              </a:rPr>
              <a:t>flood, </a:t>
            </a:r>
            <a:r>
              <a:rPr sz="1400" spc="-5" dirty="0">
                <a:latin typeface="Calibri Light"/>
                <a:cs typeface="Calibri Light"/>
              </a:rPr>
              <a:t>river</a:t>
            </a:r>
            <a:r>
              <a:rPr sz="1400" spc="-30" dirty="0">
                <a:latin typeface="Calibri Light"/>
                <a:cs typeface="Calibri Light"/>
              </a:rPr>
              <a:t> </a:t>
            </a:r>
            <a:r>
              <a:rPr sz="1400" spc="-10" dirty="0">
                <a:latin typeface="Calibri Light"/>
                <a:cs typeface="Calibri Light"/>
              </a:rPr>
              <a:t>channel</a:t>
            </a:r>
            <a:endParaRPr sz="1400">
              <a:latin typeface="Calibri Light"/>
              <a:cs typeface="Calibri Light"/>
            </a:endParaRPr>
          </a:p>
        </p:txBody>
      </p:sp>
      <p:sp>
        <p:nvSpPr>
          <p:cNvPr id="5" name="object 5"/>
          <p:cNvSpPr/>
          <p:nvPr/>
        </p:nvSpPr>
        <p:spPr>
          <a:xfrm>
            <a:off x="483110" y="3756659"/>
            <a:ext cx="5800725" cy="3002280"/>
          </a:xfrm>
          <a:custGeom>
            <a:avLst/>
            <a:gdLst/>
            <a:ahLst/>
            <a:cxnLst/>
            <a:rect l="l" t="t" r="r" b="b"/>
            <a:pathLst>
              <a:path w="5800725" h="3002279">
                <a:moveTo>
                  <a:pt x="0" y="1353312"/>
                </a:moveTo>
                <a:lnTo>
                  <a:pt x="2822448" y="1353312"/>
                </a:lnTo>
                <a:lnTo>
                  <a:pt x="2822448" y="0"/>
                </a:lnTo>
                <a:lnTo>
                  <a:pt x="0" y="0"/>
                </a:lnTo>
                <a:lnTo>
                  <a:pt x="0" y="1353312"/>
                </a:lnTo>
                <a:close/>
              </a:path>
              <a:path w="5800725" h="3002279">
                <a:moveTo>
                  <a:pt x="3008376" y="2005584"/>
                </a:moveTo>
                <a:lnTo>
                  <a:pt x="5800344" y="2005584"/>
                </a:lnTo>
                <a:lnTo>
                  <a:pt x="5800344" y="652272"/>
                </a:lnTo>
                <a:lnTo>
                  <a:pt x="3008376" y="652272"/>
                </a:lnTo>
                <a:lnTo>
                  <a:pt x="3008376" y="2005584"/>
                </a:lnTo>
                <a:close/>
              </a:path>
              <a:path w="5800725" h="3002279">
                <a:moveTo>
                  <a:pt x="0" y="3002279"/>
                </a:moveTo>
                <a:lnTo>
                  <a:pt x="2822448" y="3002279"/>
                </a:lnTo>
                <a:lnTo>
                  <a:pt x="2822448" y="1645919"/>
                </a:lnTo>
                <a:lnTo>
                  <a:pt x="0" y="1645919"/>
                </a:lnTo>
                <a:lnTo>
                  <a:pt x="0" y="3002279"/>
                </a:lnTo>
                <a:close/>
              </a:path>
            </a:pathLst>
          </a:custGeom>
          <a:ln w="9144">
            <a:solidFill>
              <a:srgbClr val="000000"/>
            </a:solidFill>
          </a:ln>
        </p:spPr>
        <p:txBody>
          <a:bodyPr wrap="square" lIns="0" tIns="0" rIns="0" bIns="0" rtlCol="0"/>
          <a:lstStyle/>
          <a:p>
            <a:endParaRPr/>
          </a:p>
        </p:txBody>
      </p:sp>
      <p:sp>
        <p:nvSpPr>
          <p:cNvPr id="6" name="object 6"/>
          <p:cNvSpPr txBox="1"/>
          <p:nvPr/>
        </p:nvSpPr>
        <p:spPr>
          <a:xfrm>
            <a:off x="306326" y="1653539"/>
            <a:ext cx="6160135" cy="5270032"/>
          </a:xfrm>
          <a:prstGeom prst="rect">
            <a:avLst/>
          </a:prstGeom>
          <a:ln w="39624">
            <a:solidFill>
              <a:srgbClr val="FFC000"/>
            </a:solidFill>
          </a:ln>
        </p:spPr>
        <p:txBody>
          <a:bodyPr vert="horz" wrap="square" lIns="0" tIns="141605" rIns="0" bIns="0" rtlCol="0">
            <a:spAutoFit/>
          </a:bodyPr>
          <a:lstStyle/>
          <a:p>
            <a:pPr marL="218440">
              <a:spcBef>
                <a:spcPts val="1115"/>
              </a:spcBef>
              <a:tabLst>
                <a:tab pos="562610" algn="l"/>
              </a:tabLst>
            </a:pPr>
            <a:r>
              <a:rPr spc="-5" dirty="0">
                <a:latin typeface="Calibri Light"/>
                <a:cs typeface="Calibri Light"/>
              </a:rPr>
              <a:t>1.	</a:t>
            </a:r>
            <a:r>
              <a:rPr dirty="0">
                <a:latin typeface="Calibri Light"/>
                <a:cs typeface="Calibri Light"/>
              </a:rPr>
              <a:t>Explain the </a:t>
            </a:r>
            <a:r>
              <a:rPr spc="-15" dirty="0">
                <a:latin typeface="Calibri Light"/>
                <a:cs typeface="Calibri Light"/>
              </a:rPr>
              <a:t>stages </a:t>
            </a:r>
            <a:r>
              <a:rPr dirty="0">
                <a:latin typeface="Calibri Light"/>
                <a:cs typeface="Calibri Light"/>
              </a:rPr>
              <a:t>in </a:t>
            </a:r>
            <a:r>
              <a:rPr spc="-15" dirty="0">
                <a:latin typeface="Calibri Light"/>
                <a:cs typeface="Calibri Light"/>
              </a:rPr>
              <a:t>formation </a:t>
            </a:r>
            <a:r>
              <a:rPr spc="-5" dirty="0">
                <a:latin typeface="Calibri Light"/>
                <a:cs typeface="Calibri Light"/>
              </a:rPr>
              <a:t>of</a:t>
            </a:r>
            <a:r>
              <a:rPr spc="40" dirty="0">
                <a:latin typeface="Calibri Light"/>
                <a:cs typeface="Calibri Light"/>
              </a:rPr>
              <a:t> </a:t>
            </a:r>
            <a:r>
              <a:rPr spc="-5" dirty="0">
                <a:latin typeface="Calibri Light"/>
                <a:cs typeface="Calibri Light"/>
              </a:rPr>
              <a:t>an</a:t>
            </a:r>
            <a:endParaRPr dirty="0">
              <a:latin typeface="Calibri Light"/>
              <a:cs typeface="Calibri Light"/>
            </a:endParaRPr>
          </a:p>
          <a:p>
            <a:pPr marL="562610">
              <a:spcBef>
                <a:spcPts val="5"/>
              </a:spcBef>
            </a:pPr>
            <a:r>
              <a:rPr spc="-10" dirty="0">
                <a:latin typeface="Calibri Light"/>
                <a:cs typeface="Calibri Light"/>
              </a:rPr>
              <a:t>ox-bow </a:t>
            </a:r>
            <a:r>
              <a:rPr spc="-20" dirty="0">
                <a:latin typeface="Calibri Light"/>
                <a:cs typeface="Calibri Light"/>
              </a:rPr>
              <a:t>lake.</a:t>
            </a:r>
            <a:r>
              <a:rPr dirty="0">
                <a:latin typeface="Calibri Light"/>
                <a:cs typeface="Calibri Light"/>
              </a:rPr>
              <a:t> </a:t>
            </a:r>
            <a:r>
              <a:rPr spc="-5" dirty="0">
                <a:latin typeface="Calibri Light"/>
                <a:cs typeface="Calibri Light"/>
              </a:rPr>
              <a:t>[3]</a:t>
            </a:r>
            <a:endParaRPr dirty="0">
              <a:latin typeface="Calibri Light"/>
              <a:cs typeface="Calibri Light"/>
            </a:endParaRPr>
          </a:p>
          <a:p>
            <a:pPr>
              <a:spcBef>
                <a:spcPts val="30"/>
              </a:spcBef>
            </a:pPr>
            <a:endParaRPr sz="1750" dirty="0">
              <a:latin typeface="Calibri Light"/>
              <a:cs typeface="Calibri Light"/>
            </a:endParaRPr>
          </a:p>
          <a:p>
            <a:pPr marL="218440" marR="2278380"/>
            <a:r>
              <a:rPr sz="1600" dirty="0">
                <a:latin typeface="Calibri Light"/>
                <a:cs typeface="Calibri Light"/>
              </a:rPr>
              <a:t>Showing </a:t>
            </a:r>
            <a:r>
              <a:rPr sz="1600" spc="-15" dirty="0">
                <a:latin typeface="Calibri Light"/>
                <a:cs typeface="Calibri Light"/>
              </a:rPr>
              <a:t>‘stages’ </a:t>
            </a:r>
            <a:r>
              <a:rPr sz="1600" dirty="0">
                <a:latin typeface="Calibri Light"/>
                <a:cs typeface="Calibri Light"/>
              </a:rPr>
              <a:t>is </a:t>
            </a:r>
            <a:r>
              <a:rPr sz="1600" spc="-5" dirty="0">
                <a:latin typeface="Calibri Light"/>
                <a:cs typeface="Calibri Light"/>
              </a:rPr>
              <a:t>often best </a:t>
            </a:r>
            <a:r>
              <a:rPr sz="1600" dirty="0">
                <a:latin typeface="Calibri Light"/>
                <a:cs typeface="Calibri Light"/>
              </a:rPr>
              <a:t>done by using  diagrams.</a:t>
            </a:r>
            <a:r>
              <a:rPr sz="1600" spc="-75" dirty="0">
                <a:latin typeface="Calibri Light"/>
                <a:cs typeface="Calibri Light"/>
              </a:rPr>
              <a:t> </a:t>
            </a:r>
            <a:r>
              <a:rPr sz="1600" spc="-5" dirty="0">
                <a:latin typeface="Calibri Light"/>
                <a:cs typeface="Calibri Light"/>
              </a:rPr>
              <a:t>Draw</a:t>
            </a:r>
            <a:r>
              <a:rPr sz="1600" spc="-85" dirty="0">
                <a:latin typeface="Calibri Light"/>
                <a:cs typeface="Calibri Light"/>
              </a:rPr>
              <a:t> </a:t>
            </a:r>
            <a:r>
              <a:rPr sz="1600" spc="5" dirty="0">
                <a:latin typeface="Calibri Light"/>
                <a:cs typeface="Calibri Light"/>
              </a:rPr>
              <a:t>an</a:t>
            </a:r>
            <a:r>
              <a:rPr sz="1600" spc="-10" dirty="0">
                <a:latin typeface="Calibri Light"/>
                <a:cs typeface="Calibri Light"/>
              </a:rPr>
              <a:t> </a:t>
            </a:r>
            <a:r>
              <a:rPr sz="1600" spc="-5" dirty="0">
                <a:latin typeface="Calibri Light"/>
                <a:cs typeface="Calibri Light"/>
              </a:rPr>
              <a:t>annotated</a:t>
            </a:r>
            <a:r>
              <a:rPr sz="1600" spc="-65" dirty="0">
                <a:latin typeface="Calibri Light"/>
                <a:cs typeface="Calibri Light"/>
              </a:rPr>
              <a:t> </a:t>
            </a:r>
            <a:r>
              <a:rPr sz="1600" dirty="0">
                <a:latin typeface="Calibri Light"/>
                <a:cs typeface="Calibri Light"/>
              </a:rPr>
              <a:t>diagram</a:t>
            </a:r>
            <a:r>
              <a:rPr sz="1600" spc="-65" dirty="0">
                <a:latin typeface="Calibri Light"/>
                <a:cs typeface="Calibri Light"/>
              </a:rPr>
              <a:t> </a:t>
            </a:r>
            <a:r>
              <a:rPr sz="1600" spc="5" dirty="0">
                <a:latin typeface="Calibri Light"/>
                <a:cs typeface="Calibri Light"/>
              </a:rPr>
              <a:t>below  </a:t>
            </a:r>
            <a:r>
              <a:rPr sz="1600" dirty="0">
                <a:latin typeface="Calibri Light"/>
                <a:cs typeface="Calibri Light"/>
              </a:rPr>
              <a:t>using the </a:t>
            </a:r>
            <a:r>
              <a:rPr sz="1600" spc="-15" dirty="0">
                <a:latin typeface="Calibri Light"/>
                <a:cs typeface="Calibri Light"/>
              </a:rPr>
              <a:t>key </a:t>
            </a:r>
            <a:r>
              <a:rPr sz="1600" spc="-10" dirty="0">
                <a:latin typeface="Calibri Light"/>
                <a:cs typeface="Calibri Light"/>
              </a:rPr>
              <a:t>terms </a:t>
            </a:r>
            <a:r>
              <a:rPr sz="1600" dirty="0">
                <a:latin typeface="Calibri Light"/>
                <a:cs typeface="Calibri Light"/>
              </a:rPr>
              <a:t>in the </a:t>
            </a:r>
            <a:r>
              <a:rPr sz="1600" spc="-15" dirty="0">
                <a:latin typeface="Calibri Light"/>
                <a:cs typeface="Calibri Light"/>
              </a:rPr>
              <a:t>key </a:t>
            </a:r>
            <a:r>
              <a:rPr sz="1600" spc="-10" dirty="0">
                <a:latin typeface="Calibri Light"/>
                <a:cs typeface="Calibri Light"/>
              </a:rPr>
              <a:t>terms</a:t>
            </a:r>
            <a:r>
              <a:rPr sz="1600" spc="-140" dirty="0">
                <a:latin typeface="Calibri Light"/>
                <a:cs typeface="Calibri Light"/>
              </a:rPr>
              <a:t> </a:t>
            </a:r>
            <a:r>
              <a:rPr sz="1600" spc="-5" dirty="0">
                <a:latin typeface="Calibri Light"/>
                <a:cs typeface="Calibri Light"/>
              </a:rPr>
              <a:t>box.</a:t>
            </a:r>
            <a:endParaRPr sz="1600" dirty="0">
              <a:latin typeface="Calibri Light"/>
              <a:cs typeface="Calibri Light"/>
            </a:endParaRPr>
          </a:p>
          <a:p>
            <a:pPr>
              <a:lnSpc>
                <a:spcPct val="100000"/>
              </a:lnSpc>
            </a:pPr>
            <a:endParaRPr sz="1600" dirty="0">
              <a:latin typeface="Calibri Light"/>
              <a:cs typeface="Calibri Light"/>
            </a:endParaRPr>
          </a:p>
          <a:p>
            <a:pPr>
              <a:spcBef>
                <a:spcPts val="10"/>
              </a:spcBef>
            </a:pPr>
            <a:endParaRPr sz="1200" dirty="0">
              <a:latin typeface="Calibri Light"/>
              <a:cs typeface="Calibri Light"/>
            </a:endParaRPr>
          </a:p>
          <a:p>
            <a:pPr marL="266065"/>
            <a:r>
              <a:rPr sz="1600" spc="-10" dirty="0">
                <a:latin typeface="Calibri"/>
                <a:cs typeface="Calibri"/>
              </a:rPr>
              <a:t>Stage</a:t>
            </a:r>
            <a:r>
              <a:rPr sz="1600" spc="-15" dirty="0">
                <a:latin typeface="Calibri"/>
                <a:cs typeface="Calibri"/>
              </a:rPr>
              <a:t> </a:t>
            </a:r>
            <a:r>
              <a:rPr sz="1600" dirty="0">
                <a:latin typeface="Calibri"/>
                <a:cs typeface="Calibri"/>
              </a:rPr>
              <a:t>1</a:t>
            </a:r>
          </a:p>
          <a:p>
            <a:pPr>
              <a:lnSpc>
                <a:spcPct val="100000"/>
              </a:lnSpc>
            </a:pPr>
            <a:endParaRPr sz="1600" dirty="0">
              <a:latin typeface="Calibri"/>
              <a:cs typeface="Calibri"/>
            </a:endParaRPr>
          </a:p>
          <a:p>
            <a:pPr marL="993140" algn="ctr">
              <a:spcBef>
                <a:spcPts val="1275"/>
              </a:spcBef>
            </a:pPr>
            <a:r>
              <a:rPr sz="1600" spc="-10" dirty="0">
                <a:latin typeface="Calibri"/>
                <a:cs typeface="Calibri"/>
              </a:rPr>
              <a:t>Stage</a:t>
            </a:r>
            <a:r>
              <a:rPr sz="1600" spc="-15" dirty="0">
                <a:latin typeface="Calibri"/>
                <a:cs typeface="Calibri"/>
              </a:rPr>
              <a:t> </a:t>
            </a:r>
            <a:r>
              <a:rPr sz="1600" spc="5" dirty="0">
                <a:latin typeface="Calibri"/>
                <a:cs typeface="Calibri"/>
              </a:rPr>
              <a:t>2</a:t>
            </a:r>
            <a:endParaRPr sz="1600" dirty="0">
              <a:latin typeface="Calibri"/>
              <a:cs typeface="Calibri"/>
            </a:endParaRPr>
          </a:p>
          <a:p>
            <a:pPr>
              <a:lnSpc>
                <a:spcPct val="100000"/>
              </a:lnSpc>
            </a:pPr>
            <a:endParaRPr sz="1600" dirty="0">
              <a:latin typeface="Calibri"/>
              <a:cs typeface="Calibri"/>
            </a:endParaRPr>
          </a:p>
          <a:p>
            <a:pPr>
              <a:lnSpc>
                <a:spcPct val="100000"/>
              </a:lnSpc>
            </a:pPr>
            <a:endParaRPr sz="1600" dirty="0">
              <a:latin typeface="Calibri"/>
              <a:cs typeface="Calibri"/>
            </a:endParaRPr>
          </a:p>
          <a:p>
            <a:pPr>
              <a:spcBef>
                <a:spcPts val="55"/>
              </a:spcBef>
            </a:pPr>
            <a:endParaRPr sz="1600" dirty="0">
              <a:latin typeface="Calibri"/>
              <a:cs typeface="Calibri"/>
            </a:endParaRPr>
          </a:p>
          <a:p>
            <a:pPr marL="266065"/>
            <a:r>
              <a:rPr sz="1600" spc="-10" dirty="0">
                <a:latin typeface="Calibri"/>
                <a:cs typeface="Calibri"/>
              </a:rPr>
              <a:t>Stage</a:t>
            </a:r>
            <a:r>
              <a:rPr sz="1600" spc="-15" dirty="0">
                <a:latin typeface="Calibri"/>
                <a:cs typeface="Calibri"/>
              </a:rPr>
              <a:t> </a:t>
            </a:r>
            <a:r>
              <a:rPr sz="1600" dirty="0" smtClean="0">
                <a:latin typeface="Calibri"/>
                <a:cs typeface="Calibri"/>
              </a:rPr>
              <a:t>3</a:t>
            </a:r>
            <a:endParaRPr lang="en-GB" sz="1600" dirty="0" smtClean="0">
              <a:latin typeface="Calibri"/>
              <a:cs typeface="Calibri"/>
            </a:endParaRPr>
          </a:p>
          <a:p>
            <a:pPr marL="266065"/>
            <a:endParaRPr lang="en-GB" sz="1600" dirty="0">
              <a:latin typeface="Calibri"/>
              <a:cs typeface="Calibri"/>
            </a:endParaRPr>
          </a:p>
          <a:p>
            <a:pPr marL="266065"/>
            <a:endParaRPr lang="en-GB" sz="1600" dirty="0" smtClean="0">
              <a:latin typeface="Calibri"/>
              <a:cs typeface="Calibri"/>
            </a:endParaRPr>
          </a:p>
          <a:p>
            <a:pPr marL="266065"/>
            <a:endParaRPr lang="en-GB" sz="1600" dirty="0">
              <a:latin typeface="Calibri"/>
              <a:cs typeface="Calibri"/>
            </a:endParaRPr>
          </a:p>
          <a:p>
            <a:pPr marL="266065"/>
            <a:endParaRPr lang="en-GB" sz="1600" dirty="0" smtClean="0">
              <a:latin typeface="Calibri"/>
              <a:cs typeface="Calibri"/>
            </a:endParaRPr>
          </a:p>
          <a:p>
            <a:pPr marL="266065"/>
            <a:endParaRPr sz="1600" dirty="0">
              <a:latin typeface="Calibri"/>
              <a:cs typeface="Calibri"/>
            </a:endParaRPr>
          </a:p>
        </p:txBody>
      </p:sp>
      <p:sp>
        <p:nvSpPr>
          <p:cNvPr id="7" name="object 7"/>
          <p:cNvSpPr/>
          <p:nvPr/>
        </p:nvSpPr>
        <p:spPr>
          <a:xfrm>
            <a:off x="2861691" y="4615308"/>
            <a:ext cx="800100" cy="1407795"/>
          </a:xfrm>
          <a:custGeom>
            <a:avLst/>
            <a:gdLst/>
            <a:ahLst/>
            <a:cxnLst/>
            <a:rect l="l" t="t" r="r" b="b"/>
            <a:pathLst>
              <a:path w="800100" h="1407795">
                <a:moveTo>
                  <a:pt x="687578" y="1048385"/>
                </a:moveTo>
                <a:lnTo>
                  <a:pt x="653542" y="1001649"/>
                </a:lnTo>
                <a:lnTo>
                  <a:pt x="268516" y="1282039"/>
                </a:lnTo>
                <a:lnTo>
                  <a:pt x="234442" y="1235202"/>
                </a:lnTo>
                <a:lnTo>
                  <a:pt x="145161" y="1407795"/>
                </a:lnTo>
                <a:lnTo>
                  <a:pt x="336677" y="1375664"/>
                </a:lnTo>
                <a:lnTo>
                  <a:pt x="315036" y="1345946"/>
                </a:lnTo>
                <a:lnTo>
                  <a:pt x="302641" y="1328915"/>
                </a:lnTo>
                <a:lnTo>
                  <a:pt x="687578" y="1048385"/>
                </a:lnTo>
                <a:close/>
              </a:path>
              <a:path w="800100" h="1407795">
                <a:moveTo>
                  <a:pt x="800100" y="465074"/>
                </a:moveTo>
                <a:lnTo>
                  <a:pt x="769213" y="419608"/>
                </a:lnTo>
                <a:lnTo>
                  <a:pt x="691007" y="304419"/>
                </a:lnTo>
                <a:lnTo>
                  <a:pt x="662724" y="354965"/>
                </a:lnTo>
                <a:lnTo>
                  <a:pt x="28194" y="0"/>
                </a:lnTo>
                <a:lnTo>
                  <a:pt x="0" y="50546"/>
                </a:lnTo>
                <a:lnTo>
                  <a:pt x="634441" y="405523"/>
                </a:lnTo>
                <a:lnTo>
                  <a:pt x="606171" y="456057"/>
                </a:lnTo>
                <a:lnTo>
                  <a:pt x="800100" y="465074"/>
                </a:lnTo>
                <a:close/>
              </a:path>
            </a:pathLst>
          </a:custGeom>
          <a:solidFill>
            <a:srgbClr val="FF0000"/>
          </a:solidFill>
        </p:spPr>
        <p:txBody>
          <a:bodyPr wrap="square" lIns="0" tIns="0" rIns="0" bIns="0" rtlCol="0"/>
          <a:lstStyle/>
          <a:p>
            <a:endParaRPr/>
          </a:p>
        </p:txBody>
      </p:sp>
      <p:sp>
        <p:nvSpPr>
          <p:cNvPr id="8" name="object 8"/>
          <p:cNvSpPr txBox="1"/>
          <p:nvPr/>
        </p:nvSpPr>
        <p:spPr>
          <a:xfrm>
            <a:off x="306326" y="7164323"/>
            <a:ext cx="6160135" cy="2504532"/>
          </a:xfrm>
          <a:prstGeom prst="rect">
            <a:avLst/>
          </a:prstGeom>
          <a:ln w="39624">
            <a:solidFill>
              <a:srgbClr val="FFC000"/>
            </a:solidFill>
          </a:ln>
        </p:spPr>
        <p:txBody>
          <a:bodyPr vert="horz" wrap="square" lIns="0" tIns="87630" rIns="0" bIns="0" rtlCol="0">
            <a:spAutoFit/>
          </a:bodyPr>
          <a:lstStyle/>
          <a:p>
            <a:pPr marL="151765" marR="397510">
              <a:spcBef>
                <a:spcPts val="690"/>
              </a:spcBef>
            </a:pPr>
            <a:r>
              <a:rPr dirty="0">
                <a:latin typeface="Calibri"/>
                <a:cs typeface="Calibri"/>
              </a:rPr>
              <a:t>2. </a:t>
            </a:r>
            <a:r>
              <a:rPr spc="-10" dirty="0">
                <a:latin typeface="Calibri"/>
                <a:cs typeface="Calibri"/>
              </a:rPr>
              <a:t>Study </a:t>
            </a:r>
            <a:r>
              <a:rPr b="1" spc="-10" dirty="0">
                <a:latin typeface="Calibri"/>
                <a:cs typeface="Calibri"/>
              </a:rPr>
              <a:t>Figure </a:t>
            </a:r>
            <a:r>
              <a:rPr b="1" dirty="0">
                <a:latin typeface="Calibri"/>
                <a:cs typeface="Calibri"/>
              </a:rPr>
              <a:t>4 </a:t>
            </a:r>
            <a:r>
              <a:rPr spc="-5" dirty="0">
                <a:latin typeface="Calibri"/>
                <a:cs typeface="Calibri"/>
              </a:rPr>
              <a:t>which </a:t>
            </a:r>
            <a:r>
              <a:rPr spc="-10" dirty="0">
                <a:latin typeface="Calibri"/>
                <a:cs typeface="Calibri"/>
              </a:rPr>
              <a:t>shows </a:t>
            </a:r>
            <a:r>
              <a:rPr dirty="0">
                <a:latin typeface="Calibri"/>
                <a:cs typeface="Calibri"/>
              </a:rPr>
              <a:t>a </a:t>
            </a:r>
            <a:r>
              <a:rPr spc="-30" dirty="0">
                <a:latin typeface="Calibri"/>
                <a:cs typeface="Calibri"/>
              </a:rPr>
              <a:t>meander. </a:t>
            </a:r>
            <a:r>
              <a:rPr spc="-5" dirty="0">
                <a:latin typeface="Calibri"/>
                <a:cs typeface="Calibri"/>
              </a:rPr>
              <a:t>Label the </a:t>
            </a:r>
            <a:r>
              <a:rPr spc="-20" dirty="0">
                <a:latin typeface="Calibri"/>
                <a:cs typeface="Calibri"/>
              </a:rPr>
              <a:t>features  </a:t>
            </a:r>
            <a:r>
              <a:rPr dirty="0">
                <a:latin typeface="Calibri"/>
                <a:cs typeface="Calibri"/>
              </a:rPr>
              <a:t>of </a:t>
            </a:r>
            <a:r>
              <a:rPr spc="-5" dirty="0">
                <a:latin typeface="Calibri"/>
                <a:cs typeface="Calibri"/>
              </a:rPr>
              <a:t>this </a:t>
            </a:r>
            <a:r>
              <a:rPr spc="-10" dirty="0">
                <a:latin typeface="Calibri"/>
                <a:cs typeface="Calibri"/>
              </a:rPr>
              <a:t>landform.</a:t>
            </a:r>
            <a:r>
              <a:rPr spc="30" dirty="0">
                <a:latin typeface="Calibri"/>
                <a:cs typeface="Calibri"/>
              </a:rPr>
              <a:t> </a:t>
            </a:r>
            <a:r>
              <a:rPr dirty="0">
                <a:latin typeface="Calibri"/>
                <a:cs typeface="Calibri"/>
              </a:rPr>
              <a:t>[3]</a:t>
            </a:r>
            <a:endParaRPr>
              <a:latin typeface="Calibri"/>
              <a:cs typeface="Calibri"/>
            </a:endParaRPr>
          </a:p>
          <a:p>
            <a:pPr>
              <a:lnSpc>
                <a:spcPct val="100000"/>
              </a:lnSpc>
            </a:pPr>
            <a:endParaRPr>
              <a:latin typeface="Calibri"/>
              <a:cs typeface="Calibri"/>
            </a:endParaRPr>
          </a:p>
          <a:p>
            <a:pPr>
              <a:lnSpc>
                <a:spcPct val="100000"/>
              </a:lnSpc>
            </a:pPr>
            <a:endParaRPr>
              <a:latin typeface="Calibri"/>
              <a:cs typeface="Calibri"/>
            </a:endParaRPr>
          </a:p>
          <a:p>
            <a:pPr>
              <a:lnSpc>
                <a:spcPct val="100000"/>
              </a:lnSpc>
            </a:pPr>
            <a:endParaRPr>
              <a:latin typeface="Calibri"/>
              <a:cs typeface="Calibri"/>
            </a:endParaRPr>
          </a:p>
          <a:p>
            <a:pPr>
              <a:lnSpc>
                <a:spcPct val="100000"/>
              </a:lnSpc>
            </a:pPr>
            <a:endParaRPr>
              <a:latin typeface="Calibri"/>
              <a:cs typeface="Calibri"/>
            </a:endParaRPr>
          </a:p>
          <a:p>
            <a:pPr>
              <a:lnSpc>
                <a:spcPct val="100000"/>
              </a:lnSpc>
            </a:pPr>
            <a:endParaRPr>
              <a:latin typeface="Calibri"/>
              <a:cs typeface="Calibri"/>
            </a:endParaRPr>
          </a:p>
          <a:p>
            <a:pPr>
              <a:spcBef>
                <a:spcPts val="20"/>
              </a:spcBef>
            </a:pPr>
            <a:endParaRPr sz="1700">
              <a:latin typeface="Calibri"/>
              <a:cs typeface="Calibri"/>
            </a:endParaRPr>
          </a:p>
          <a:p>
            <a:pPr marL="820419"/>
            <a:r>
              <a:rPr sz="1400" spc="-5" dirty="0">
                <a:latin typeface="Calibri Light"/>
                <a:cs typeface="Calibri Light"/>
              </a:rPr>
              <a:t>Figure</a:t>
            </a:r>
            <a:r>
              <a:rPr sz="1400" spc="-250" dirty="0">
                <a:latin typeface="Calibri Light"/>
                <a:cs typeface="Calibri Light"/>
              </a:rPr>
              <a:t> </a:t>
            </a:r>
            <a:r>
              <a:rPr sz="1400" spc="-5" dirty="0">
                <a:latin typeface="Calibri Light"/>
                <a:cs typeface="Calibri Light"/>
              </a:rPr>
              <a:t>4 a </a:t>
            </a:r>
            <a:r>
              <a:rPr sz="1400" spc="-10" dirty="0">
                <a:latin typeface="Calibri Light"/>
                <a:cs typeface="Calibri Light"/>
              </a:rPr>
              <a:t>meander </a:t>
            </a:r>
            <a:r>
              <a:rPr sz="1400" spc="-5" dirty="0">
                <a:latin typeface="Calibri Light"/>
                <a:cs typeface="Calibri Light"/>
              </a:rPr>
              <a:t>cross section</a:t>
            </a:r>
            <a:endParaRPr sz="1400">
              <a:latin typeface="Calibri Light"/>
              <a:cs typeface="Calibri Light"/>
            </a:endParaRPr>
          </a:p>
        </p:txBody>
      </p:sp>
      <p:sp>
        <p:nvSpPr>
          <p:cNvPr id="9" name="object 9"/>
          <p:cNvSpPr/>
          <p:nvPr/>
        </p:nvSpPr>
        <p:spPr>
          <a:xfrm>
            <a:off x="3529586" y="7543800"/>
            <a:ext cx="2711611" cy="21305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TotalTime>
  <Words>1777</Words>
  <Application>Microsoft Office PowerPoint</Application>
  <PresentationFormat>A4 Paper (210x297 mm)</PresentationFormat>
  <Paragraphs>279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Times New Roman</vt:lpstr>
      <vt:lpstr>Office Theme</vt:lpstr>
      <vt:lpstr>PowerPoint Presentation</vt:lpstr>
      <vt:lpstr>Lesson 1: What is the hydrological cycle?</vt:lpstr>
      <vt:lpstr>Lesson 2: How does a river flow from source to mouth?</vt:lpstr>
      <vt:lpstr>The Bradshaw Model</vt:lpstr>
      <vt:lpstr>Lesson 3: What processes shape the land around a river?</vt:lpstr>
      <vt:lpstr>River Processes</vt:lpstr>
      <vt:lpstr>River Processes</vt:lpstr>
      <vt:lpstr>Lesson 4: What river landscapes (landforms) are created by a river? </vt:lpstr>
      <vt:lpstr>River Landscapes (Landforms)</vt:lpstr>
      <vt:lpstr>River Landscapes (Landforms)</vt:lpstr>
      <vt:lpstr>Lesson 5: What causes some rivers to flood?</vt:lpstr>
      <vt:lpstr>Lesson 6: How are rivers managed?</vt:lpstr>
      <vt:lpstr>River Management</vt:lpstr>
      <vt:lpstr>Lesson 7: The Kielder - Providing Water</vt:lpstr>
      <vt:lpstr>Kielder: Providing Water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McAllister</dc:creator>
  <cp:lastModifiedBy>VMitchell</cp:lastModifiedBy>
  <cp:revision>9</cp:revision>
  <dcterms:created xsi:type="dcterms:W3CDTF">2020-10-26T09:20:13Z</dcterms:created>
  <dcterms:modified xsi:type="dcterms:W3CDTF">2020-10-26T13:44:11Z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2020-04-03T00:00:00Z</vt:filetime>
  </property>
  <property fmtid="{D5CDD505-2E9C-101B-9397-08002B2CF9AE}" pid="3" name="Creator">
    <vt:lpwstr>Microsoft® PowerPoint® 2013</vt:lpwstr>
  </property>
  <property fmtid="{D5CDD505-2E9C-101B-9397-08002B2CF9AE}" pid="4" name="LastSaved">
    <vt:filetime>2020-10-26T00:00:00Z</vt:filetime>
  </property>
</Properties>
</file>